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2" r:id="rId1"/>
  </p:sldMasterIdLst>
  <p:notesMasterIdLst>
    <p:notesMasterId r:id="rId16"/>
  </p:notesMasterIdLst>
  <p:sldIdLst>
    <p:sldId id="256" r:id="rId2"/>
    <p:sldId id="257" r:id="rId3"/>
    <p:sldId id="266" r:id="rId4"/>
    <p:sldId id="258" r:id="rId5"/>
    <p:sldId id="268" r:id="rId6"/>
    <p:sldId id="269" r:id="rId7"/>
    <p:sldId id="267" r:id="rId8"/>
    <p:sldId id="270" r:id="rId9"/>
    <p:sldId id="261" r:id="rId10"/>
    <p:sldId id="271" r:id="rId11"/>
    <p:sldId id="272" r:id="rId12"/>
    <p:sldId id="273" r:id="rId13"/>
    <p:sldId id="274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CB1FE-E0FC-47B4-8CB6-7B5A92FBED06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67692-4642-4E8C-8C52-E6EC31A52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997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7692-4642-4E8C-8C52-E6EC31A5291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339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CF6D-3E85-4C95-B817-57FBC22BDDB9}" type="datetimeFigureOut">
              <a:rPr lang="en-US" smtClean="0"/>
              <a:pPr/>
              <a:t>11/25/2023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EFD3-491E-4AD4-8DFA-5E45B57E0A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69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CF6D-3E85-4C95-B817-57FBC22BDDB9}" type="datetimeFigureOut">
              <a:rPr lang="en-US" smtClean="0"/>
              <a:pPr/>
              <a:t>11/25/2023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EFD3-491E-4AD4-8DFA-5E45B57E0A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20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CF6D-3E85-4C95-B817-57FBC22BDDB9}" type="datetimeFigureOut">
              <a:rPr lang="en-US" smtClean="0"/>
              <a:pPr/>
              <a:t>11/25/2023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EFD3-491E-4AD4-8DFA-5E45B57E0A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50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CF6D-3E85-4C95-B817-57FBC22BDDB9}" type="datetimeFigureOut">
              <a:rPr lang="en-US" smtClean="0"/>
              <a:pPr/>
              <a:t>11/25/2023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EFD3-491E-4AD4-8DFA-5E45B57E0A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570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CF6D-3E85-4C95-B817-57FBC22BDDB9}" type="datetimeFigureOut">
              <a:rPr lang="en-US" smtClean="0"/>
              <a:pPr/>
              <a:t>11/25/2023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EFD3-491E-4AD4-8DFA-5E45B57E0A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525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CF6D-3E85-4C95-B817-57FBC22BDDB9}" type="datetimeFigureOut">
              <a:rPr lang="en-US" smtClean="0"/>
              <a:pPr/>
              <a:t>11/25/2023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EFD3-491E-4AD4-8DFA-5E45B57E0A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25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CF6D-3E85-4C95-B817-57FBC22BDDB9}" type="datetimeFigureOut">
              <a:rPr lang="en-US" smtClean="0"/>
              <a:pPr/>
              <a:t>11/25/2023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EFD3-491E-4AD4-8DFA-5E45B57E0A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04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CF6D-3E85-4C95-B817-57FBC22BDDB9}" type="datetimeFigureOut">
              <a:rPr lang="en-US" smtClean="0"/>
              <a:pPr/>
              <a:t>11/25/2023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EFD3-491E-4AD4-8DFA-5E45B57E0A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09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CF6D-3E85-4C95-B817-57FBC22BDDB9}" type="datetimeFigureOut">
              <a:rPr lang="en-US" smtClean="0"/>
              <a:pPr/>
              <a:t>11/25/2023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EFD3-491E-4AD4-8DFA-5E45B57E0A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49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CF6D-3E85-4C95-B817-57FBC22BDDB9}" type="datetimeFigureOut">
              <a:rPr lang="en-US" smtClean="0"/>
              <a:pPr/>
              <a:t>11/25/2023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EFD3-491E-4AD4-8DFA-5E45B57E0A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39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CF6D-3E85-4C95-B817-57FBC22BDDB9}" type="datetimeFigureOut">
              <a:rPr lang="en-US" smtClean="0"/>
              <a:pPr/>
              <a:t>11/25/2023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EFD3-491E-4AD4-8DFA-5E45B57E0A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9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CF6D-3E85-4C95-B817-57FBC22BDDB9}" type="datetimeFigureOut">
              <a:rPr lang="en-US" smtClean="0"/>
              <a:pPr/>
              <a:t>11/25/2023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EFD3-491E-4AD4-8DFA-5E45B57E0A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67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CF6D-3E85-4C95-B817-57FBC22BDDB9}" type="datetimeFigureOut">
              <a:rPr lang="en-US" smtClean="0"/>
              <a:pPr/>
              <a:t>11/25/2023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EFD3-491E-4AD4-8DFA-5E45B57E0A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87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B450CF6D-3E85-4C95-B817-57FBC22BDDB9}" type="datetimeFigureOut">
              <a:rPr lang="en-US" smtClean="0"/>
              <a:pPr/>
              <a:t>11/25/2023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F652EFD3-491E-4AD4-8DFA-5E45B57E0A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32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450CF6D-3E85-4C95-B817-57FBC22BDDB9}" type="datetimeFigureOut">
              <a:rPr lang="en-US" smtClean="0"/>
              <a:pPr/>
              <a:t>11/25/2023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652EFD3-491E-4AD4-8DFA-5E45B57E0A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669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  <p:sldLayoutId id="2147484224" r:id="rId12"/>
    <p:sldLayoutId id="2147484225" r:id="rId13"/>
    <p:sldLayoutId id="214748422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procus.com/automated-teller-machine-types-working-advantages/" TargetMode="External"/><Relationship Id="rId2" Type="http://schemas.openxmlformats.org/officeDocument/2006/relationships/hyperlink" Target="http://www.vbdotnetheaven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odewithc.com/atm-banking-system-asp-net-project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3372" y="71414"/>
            <a:ext cx="1000132" cy="1000132"/>
          </a:xfrm>
          <a:prstGeom prst="rect">
            <a:avLst/>
          </a:prstGeom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00034" y="1013787"/>
            <a:ext cx="8143932" cy="226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510824" tIns="123786" rIns="1114074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SANJAY GHODAWAT UNIVERSITY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Kolhapur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Established under section 2(f) of UGC Act 1956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Sanjay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Ghodawat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University Act XL of 2017 of Govt. Maharashtra Approved by PCI, COA &amp; AICTE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4000" b="1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kumimoji="0" lang="en-US" sz="2000" b="1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ATM INTERFACING</a:t>
            </a:r>
            <a:r>
              <a:rPr kumimoji="0" lang="en-US" sz="4000" b="1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kumimoji="0" lang="en-US" sz="4000" b="0" u="none" strike="noStrike" cap="none" normalizeH="0" baseline="0" dirty="0">
              <a:ln>
                <a:noFill/>
              </a:ln>
              <a:solidFill>
                <a:srgbClr val="FF66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611560" y="3409234"/>
            <a:ext cx="7675216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10088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10088" algn="l"/>
              </a:tabLst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PANKAJ KUMBHAR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22SC114281017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10088" algn="l"/>
              </a:tabLst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AVISHKAR PATIL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22SC114281019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ZAID JAMADAR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                                                             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22SC114281021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BHAGYESHA JADHAV              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22SC114281018 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10088" algn="l"/>
              </a:tabLst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5929330"/>
            <a:ext cx="885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: Btech   		                                 			           Class : SY BTech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0430" y="5140123"/>
            <a:ext cx="19288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supervision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of              </a:t>
            </a:r>
            <a:r>
              <a:rPr lang="en-US" sz="1600" dirty="0"/>
              <a:t>Mrs.  </a:t>
            </a:r>
            <a:r>
              <a:rPr lang="en-US" sz="1600" dirty="0" err="1"/>
              <a:t>Veena</a:t>
            </a:r>
            <a:r>
              <a:rPr lang="en-US" sz="1600" dirty="0"/>
              <a:t> Mali </a:t>
            </a:r>
            <a:endParaRPr lang="en-IN" sz="1600" dirty="0"/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4546" y="6286520"/>
            <a:ext cx="4786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and Engineering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S.Y 2023-24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85720" y="214290"/>
            <a:ext cx="8229600" cy="106984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Advantages</a:t>
            </a:r>
            <a:endParaRPr kumimoji="0" lang="en-IN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21B5D8-ED31-450A-8785-D81CD7E69997}"/>
              </a:ext>
            </a:extLst>
          </p:cNvPr>
          <p:cNvSpPr/>
          <p:nvPr/>
        </p:nvSpPr>
        <p:spPr>
          <a:xfrm>
            <a:off x="323528" y="2204864"/>
            <a:ext cx="8424936" cy="2664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Easy bill payments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Quick balance check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Reduced workload for bank employees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Fast transactions</a:t>
            </a:r>
          </a:p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14282" y="428604"/>
            <a:ext cx="749808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Future Scope</a:t>
            </a:r>
            <a:endParaRPr kumimoji="0" lang="en-IN" sz="43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649294-7B1A-75A9-CBCB-032C027E1ABD}"/>
              </a:ext>
            </a:extLst>
          </p:cNvPr>
          <p:cNvSpPr/>
          <p:nvPr/>
        </p:nvSpPr>
        <p:spPr>
          <a:xfrm>
            <a:off x="196001" y="1412776"/>
            <a:ext cx="8006883" cy="2664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global ATM industry is mature. Given the glut of global capacity, manufacturers are betting heavily on product extensions and non-hardware futures including "ATMs as a Service," recycling ATMs, FI core replacement acceleration, crypto ATMs, self-service checkout, hospitality automation and gambling kiosks.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14282" y="500042"/>
            <a:ext cx="749808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Conclusion</a:t>
            </a:r>
            <a:r>
              <a:rPr kumimoji="0" lang="en-US" sz="43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IN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E7AC7D-D193-5C5B-5D90-3667296332A3}"/>
              </a:ext>
            </a:extLst>
          </p:cNvPr>
          <p:cNvSpPr/>
          <p:nvPr/>
        </p:nvSpPr>
        <p:spPr>
          <a:xfrm>
            <a:off x="323528" y="1268760"/>
            <a:ext cx="8173416" cy="38164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conclusions from this study, based on the findings, are given below. Proposed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Proposed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fingerprint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PIN system works perfectly with 94%, FAR 4%, FRR 2%, TER 6% and GAR 98%. Compared to</a:t>
            </a:r>
            <a:r>
              <a:rPr lang="en-US" sz="1800" spc="-2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fingerprint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identification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verification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proposed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improved simultaneous performance and partial elimination of false minutiae on its fingerprint site. 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proposed system is a good way to charge the cost of starting a secure ATM transaction to protect ATM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fraudsters.The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recommendations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summarized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follows: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Decision-makers need to value a guaranteed level of security through biometric systems and 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potential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change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between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perception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reality.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14282" y="500042"/>
            <a:ext cx="749808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References </a:t>
            </a:r>
            <a:endParaRPr kumimoji="0" lang="en-IN" sz="43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1556792"/>
            <a:ext cx="867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1412776"/>
            <a:ext cx="8424936" cy="2782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370"/>
              </a:spcBef>
              <a:spcAft>
                <a:spcPts val="0"/>
              </a:spcAft>
              <a:buSzPts val="1100"/>
              <a:tabLst>
                <a:tab pos="696595" algn="l"/>
              </a:tabLst>
            </a:pP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spcBef>
                <a:spcPts val="995"/>
              </a:spcBef>
              <a:spcAft>
                <a:spcPts val="0"/>
              </a:spcAft>
              <a:buSzPts val="1100"/>
              <a:tabLst>
                <a:tab pos="696595" algn="l"/>
              </a:tabLst>
            </a:pPr>
            <a:r>
              <a:rPr lang="en-US" sz="12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http://www.vbdotnetheaven.com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spcBef>
                <a:spcPts val="995"/>
              </a:spcBef>
              <a:spcAft>
                <a:spcPts val="0"/>
              </a:spcAft>
              <a:buSzPts val="1100"/>
              <a:tabLst>
                <a:tab pos="696595" algn="l"/>
              </a:tabLst>
            </a:pPr>
            <a:r>
              <a:rPr lang="en-US" sz="1200" u="sng" dirty="0">
                <a:solidFill>
                  <a:srgbClr val="1A0DAB"/>
                </a:solidFill>
                <a:effectLst/>
                <a:latin typeface="Arial MT"/>
                <a:ea typeface="Times New Roman" panose="02020603050405020304" pitchFamily="18" charset="0"/>
                <a:hlinkClick r:id="rId3"/>
              </a:rPr>
              <a:t>https://www.elprocus.com/automated-teller-machine-types-working-advantages/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spcBef>
                <a:spcPts val="995"/>
              </a:spcBef>
              <a:spcAft>
                <a:spcPts val="0"/>
              </a:spcAft>
              <a:buSzPts val="1100"/>
              <a:tabLst>
                <a:tab pos="696595" algn="l"/>
              </a:tabLst>
            </a:pPr>
            <a:r>
              <a:rPr lang="en-US" sz="1200" u="sng" dirty="0">
                <a:solidFill>
                  <a:srgbClr val="1A0DAB"/>
                </a:solidFill>
                <a:effectLst/>
                <a:latin typeface="Arial MT"/>
                <a:ea typeface="Times New Roman" panose="02020603050405020304" pitchFamily="18" charset="0"/>
                <a:hlinkClick r:id="rId4"/>
              </a:rPr>
              <a:t>https://www.codewithc.com/atm-banking-system-asp-net-project/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spcBef>
                <a:spcPts val="990"/>
              </a:spcBef>
              <a:spcAft>
                <a:spcPts val="0"/>
              </a:spcAft>
              <a:buSzPts val="1100"/>
              <a:tabLst>
                <a:tab pos="696595" algn="l"/>
              </a:tabLst>
            </a:pP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2580">
              <a:spcBef>
                <a:spcPts val="995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Books:</a:t>
            </a:r>
            <a:endParaRPr lang="en-IN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995"/>
              </a:spcBef>
              <a:buFont typeface="+mj-lt"/>
              <a:buAutoNum type="arabicPeriod"/>
              <a:tabLst>
                <a:tab pos="502285" algn="l"/>
              </a:tabLs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Let’s</a:t>
            </a:r>
            <a:r>
              <a:rPr lang="en-US" sz="1200" b="1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C++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655"/>
              </a:spcBef>
              <a:buFont typeface="+mj-lt"/>
              <a:buAutoNum type="arabicPeriod"/>
              <a:tabLst>
                <a:tab pos="502285" algn="l"/>
              </a:tabLst>
            </a:pPr>
            <a:r>
              <a:rPr lang="en-US" sz="1200" b="1" u="sng" dirty="0">
                <a:effectLst/>
                <a:uFill>
                  <a:solidFill>
                    <a:srgbClr val="1A0DAB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C++</a:t>
            </a:r>
            <a:r>
              <a:rPr lang="en-US" sz="1200" b="1" u="sng" spc="95" dirty="0">
                <a:effectLst/>
                <a:uFill>
                  <a:solidFill>
                    <a:srgbClr val="1A0DAB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u="sng" dirty="0">
                <a:effectLst/>
                <a:uFill>
                  <a:solidFill>
                    <a:srgbClr val="1A0DAB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Programming</a:t>
            </a:r>
            <a:r>
              <a:rPr lang="en-US" sz="1200" b="1" u="sng" spc="95" dirty="0">
                <a:effectLst/>
                <a:uFill>
                  <a:solidFill>
                    <a:srgbClr val="1A0DAB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u="sng" dirty="0">
                <a:effectLst/>
                <a:uFill>
                  <a:solidFill>
                    <a:srgbClr val="1A0DAB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Absolute</a:t>
            </a:r>
            <a:r>
              <a:rPr lang="en-US" sz="1200" b="1" u="sng" spc="95" dirty="0">
                <a:effectLst/>
                <a:uFill>
                  <a:solidFill>
                    <a:srgbClr val="1A0DAB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u="sng" dirty="0">
                <a:effectLst/>
                <a:uFill>
                  <a:solidFill>
                    <a:srgbClr val="1A0DAB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Beginner's</a:t>
            </a:r>
            <a:r>
              <a:rPr lang="en-US" sz="1200" b="1" u="sng" spc="95" dirty="0">
                <a:effectLst/>
                <a:uFill>
                  <a:solidFill>
                    <a:srgbClr val="1A0DAB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u="sng" dirty="0">
                <a:effectLst/>
                <a:uFill>
                  <a:solidFill>
                    <a:srgbClr val="1A0DAB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Guide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b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2714620"/>
            <a:ext cx="7358114" cy="1143000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9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en-IN" sz="9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85720" y="571480"/>
            <a:ext cx="749808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IN" sz="43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5720" y="1628800"/>
            <a:ext cx="8606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Automated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teller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enables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clients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bank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their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account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without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going</a:t>
            </a:r>
            <a:r>
              <a:rPr lang="en-US" sz="1800" spc="-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bank.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achieved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only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online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concepts.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</a:t>
            </a:r>
            <a:r>
              <a:rPr lang="en-US" sz="1800" spc="-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product is implemented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user who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uses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able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see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</a:t>
            </a:r>
            <a:r>
              <a:rPr lang="en-US" sz="1800" spc="-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service provide by the ATM, when he enters the necessary option and arguments. 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 also provides services like request for cheques,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deposite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cash and other advanced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 of the user. The data is stored in the data base and is retrieved when never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necessary.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45754" y="357166"/>
            <a:ext cx="749808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300" dirty="0">
                <a:solidFill>
                  <a:schemeClr val="accent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Problem Definition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B4122-0EA6-5430-BC0F-AA2D77C5985E}"/>
              </a:ext>
            </a:extLst>
          </p:cNvPr>
          <p:cNvSpPr/>
          <p:nvPr/>
        </p:nvSpPr>
        <p:spPr>
          <a:xfrm>
            <a:off x="0" y="1574481"/>
            <a:ext cx="8964488" cy="45365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55FA95-248E-1F55-D4C9-35D4FEBB147F}"/>
              </a:ext>
            </a:extLst>
          </p:cNvPr>
          <p:cNvSpPr/>
          <p:nvPr/>
        </p:nvSpPr>
        <p:spPr>
          <a:xfrm>
            <a:off x="323528" y="1268760"/>
            <a:ext cx="8496944" cy="52320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A5681A-356E-1D44-43CE-82D48FA0463C}"/>
              </a:ext>
            </a:extLst>
          </p:cNvPr>
          <p:cNvSpPr/>
          <p:nvPr/>
        </p:nvSpPr>
        <p:spPr>
          <a:xfrm>
            <a:off x="323528" y="1574480"/>
            <a:ext cx="8136904" cy="37090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755" marR="250190" algn="just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mainly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bank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clients.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client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comes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ATM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center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update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</a:t>
            </a:r>
            <a:r>
              <a:rPr lang="en-US" sz="18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their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account.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reduces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consumption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lot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paperwork.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1755"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single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operation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involves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numerous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references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updating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also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takes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subsequent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changes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places.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20" y="500042"/>
            <a:ext cx="3047629" cy="75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3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Objectives</a:t>
            </a:r>
            <a:endParaRPr lang="en-IN" sz="43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568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30"/>
              </a:spcBef>
              <a:buSzPts val="1100"/>
              <a:buFont typeface="Times New Roman" panose="02020603050405020304" pitchFamily="18" charset="0"/>
              <a:buAutoNum type="arabicPeriod"/>
              <a:tabLst>
                <a:tab pos="502285" algn="l"/>
              </a:tabLst>
            </a:pPr>
            <a:r>
              <a:rPr lang="en-US" dirty="0"/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render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accurate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services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35"/>
              </a:spcBef>
              <a:buSzPts val="1100"/>
              <a:buFont typeface="Times New Roman" panose="02020603050405020304" pitchFamily="18" charset="0"/>
              <a:buAutoNum type="arabicPeriod"/>
              <a:tabLst>
                <a:tab pos="50228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reduction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fraudulent</a:t>
            </a:r>
            <a:r>
              <a:rPr lang="en-US" sz="1800" spc="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activities.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35"/>
              </a:spcBef>
              <a:buSzPts val="1100"/>
              <a:buFont typeface="Times New Roman" panose="02020603050405020304" pitchFamily="18" charset="0"/>
              <a:buAutoNum type="arabicPeriod"/>
              <a:tabLst>
                <a:tab pos="50228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achieve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speedy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processing</a:t>
            </a:r>
            <a:r>
              <a:rPr lang="en-US" sz="18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30"/>
              </a:spcBef>
              <a:buSzPts val="1100"/>
              <a:buFont typeface="Times New Roman" panose="02020603050405020304" pitchFamily="18" charset="0"/>
              <a:buAutoNum type="arabicPeriod"/>
              <a:tabLst>
                <a:tab pos="50228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reduce</a:t>
            </a:r>
            <a:r>
              <a:rPr lang="en-US" sz="18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error</a:t>
            </a:r>
            <a:r>
              <a:rPr lang="en-US" sz="18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processing,</a:t>
            </a:r>
            <a:r>
              <a:rPr lang="en-US" sz="18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guarantee</a:t>
            </a:r>
            <a:r>
              <a:rPr lang="en-US" sz="18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increase</a:t>
            </a:r>
            <a:r>
              <a:rPr lang="en-US" sz="18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security.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79512" y="260648"/>
            <a:ext cx="749808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300" dirty="0">
                <a:solidFill>
                  <a:schemeClr val="accent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Scope</a:t>
            </a:r>
            <a:r>
              <a:rPr lang="en-US" sz="43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	</a:t>
            </a:r>
            <a:endParaRPr kumimoji="0" lang="en-IN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FC5766-9CA3-3229-094A-C61A05302C5D}"/>
              </a:ext>
            </a:extLst>
          </p:cNvPr>
          <p:cNvSpPr/>
          <p:nvPr/>
        </p:nvSpPr>
        <p:spPr>
          <a:xfrm>
            <a:off x="179512" y="1124744"/>
            <a:ext cx="8712968" cy="54726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83870" marR="232410" indent="170180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RBI,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ATM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industry,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India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huge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market.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place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1.2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billion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people,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 40% of them were unbanked. ICICI bank General manager OP Srivastava once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commented: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“where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saw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dhoti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remote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town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South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India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withdraw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money</a:t>
            </a:r>
            <a:r>
              <a:rPr lang="en-US" sz="1800" spc="-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ATM,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tuck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folds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ride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his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cycle,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were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truly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inspired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ATM</a:t>
            </a:r>
            <a:r>
              <a:rPr lang="en-US" sz="18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growth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country.”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50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83870" marR="175260" indent="205740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huge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</a:t>
            </a:r>
            <a:r>
              <a:rPr lang="en-US" sz="1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growth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ATM</a:t>
            </a:r>
            <a:r>
              <a:rPr lang="en-US" sz="1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India.</a:t>
            </a:r>
            <a:r>
              <a:rPr lang="en-US" sz="1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future</a:t>
            </a:r>
            <a:r>
              <a:rPr lang="en-US" sz="1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1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seen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vendor</a:t>
            </a:r>
            <a:r>
              <a:rPr lang="en-US" sz="18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ATM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popularity,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personalized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features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friendly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interface.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ATM</a:t>
            </a:r>
            <a:r>
              <a:rPr lang="en-US" sz="18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18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popular</a:t>
            </a:r>
            <a:r>
              <a:rPr lang="en-US" sz="18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“public</a:t>
            </a:r>
            <a:r>
              <a:rPr lang="en-US" sz="18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technology”.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Original</a:t>
            </a:r>
            <a:r>
              <a:rPr lang="en-US" sz="18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equipment</a:t>
            </a:r>
            <a:r>
              <a:rPr lang="en-US" sz="18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manufactures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vendor</a:t>
            </a:r>
            <a:r>
              <a:rPr lang="en-US" sz="18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ample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scope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handling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ATM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machines.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Modern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ATM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capable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personalized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branding,</a:t>
            </a:r>
            <a:r>
              <a:rPr lang="en-US" sz="180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CRM</a:t>
            </a:r>
            <a:r>
              <a:rPr lang="en-US" sz="18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application,</a:t>
            </a:r>
            <a:r>
              <a:rPr lang="en-US" sz="180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integrated</a:t>
            </a:r>
            <a:r>
              <a:rPr lang="en-US" sz="18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fraud</a:t>
            </a:r>
            <a:r>
              <a:rPr lang="en-US" sz="18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alert,</a:t>
            </a:r>
            <a:r>
              <a:rPr lang="en-US" sz="180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</a:t>
            </a:r>
            <a:r>
              <a:rPr lang="en-US" sz="18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notifications,</a:t>
            </a:r>
            <a:r>
              <a:rPr lang="en-US" sz="180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flexible</a:t>
            </a:r>
            <a:r>
              <a:rPr lang="en-US" sz="18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14282" y="500042"/>
            <a:ext cx="7498080" cy="78581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300" dirty="0">
                <a:solidFill>
                  <a:schemeClr val="accent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Problem Identification</a:t>
            </a:r>
            <a:endParaRPr kumimoji="0" lang="en-IN" sz="43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9EAC89-999A-9343-BA9C-A56D6C597D36}"/>
              </a:ext>
            </a:extLst>
          </p:cNvPr>
          <p:cNvSpPr/>
          <p:nvPr/>
        </p:nvSpPr>
        <p:spPr>
          <a:xfrm>
            <a:off x="539552" y="1700808"/>
            <a:ext cx="8280920" cy="432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1F1A4-C174-0463-6F11-B6BB66F86AC0}"/>
              </a:ext>
            </a:extLst>
          </p:cNvPr>
          <p:cNvSpPr txBox="1"/>
          <p:nvPr/>
        </p:nvSpPr>
        <p:spPr>
          <a:xfrm>
            <a:off x="214282" y="1412776"/>
            <a:ext cx="6912768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755" marR="250190" algn="just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mainly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bank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clients.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client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comes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ATM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center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update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</a:t>
            </a:r>
            <a:r>
              <a:rPr lang="en-US" sz="18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their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account.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reduces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consumption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lot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paperwork.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1755"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single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operation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involves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numerous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references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updating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also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takes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subsequent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changes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places.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57158" y="500050"/>
            <a:ext cx="8501122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300" dirty="0">
                <a:solidFill>
                  <a:schemeClr val="accent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System requirement specification</a:t>
            </a:r>
            <a:endParaRPr kumimoji="0" lang="en-IN" sz="43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4486B8-8A89-0499-7DE4-D660C2C5D909}"/>
              </a:ext>
            </a:extLst>
          </p:cNvPr>
          <p:cNvSpPr/>
          <p:nvPr/>
        </p:nvSpPr>
        <p:spPr>
          <a:xfrm>
            <a:off x="357158" y="2060848"/>
            <a:ext cx="8175282" cy="2232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ts val="1100"/>
              </a:spcBef>
              <a:buSzPts val="1100"/>
              <a:buFont typeface="Arial" panose="020B0604020202020204" pitchFamily="34" charset="0"/>
              <a:buChar char="●"/>
              <a:tabLst>
                <a:tab pos="474980" algn="l"/>
                <a:tab pos="47561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Software</a:t>
            </a:r>
            <a:r>
              <a:rPr lang="en-US" sz="1800" b="1" spc="105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Requirement:</a:t>
            </a:r>
            <a:endParaRPr lang="en-IN" sz="1800" b="1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5"/>
              </a:spcBef>
              <a:spcAft>
                <a:spcPts val="0"/>
              </a:spcAft>
              <a:buFont typeface="Arial" panose="020B0604020202020204" pitchFamily="34" charset="0"/>
              <a:buChar char="●"/>
              <a:tabLst>
                <a:tab pos="483870" algn="l"/>
                <a:tab pos="48450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Turbo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670"/>
              </a:spcBef>
              <a:spcAft>
                <a:spcPts val="0"/>
              </a:spcAft>
              <a:buFont typeface="Arial" panose="020B0604020202020204" pitchFamily="34" charset="0"/>
              <a:buChar char="●"/>
              <a:tabLst>
                <a:tab pos="483870" algn="l"/>
                <a:tab pos="48450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Microsoft</a:t>
            </a:r>
            <a:r>
              <a:rPr lang="en-US" sz="18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Studio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675"/>
              </a:spcBef>
              <a:spcAft>
                <a:spcPts val="0"/>
              </a:spcAft>
              <a:buFont typeface="Arial" panose="020B0604020202020204" pitchFamily="34" charset="0"/>
              <a:buChar char="●"/>
              <a:tabLst>
                <a:tab pos="483870" algn="l"/>
                <a:tab pos="48450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C++</a:t>
            </a:r>
          </a:p>
          <a:p>
            <a:pPr marL="474980" algn="ctr">
              <a:spcBef>
                <a:spcPts val="395"/>
              </a:spcBef>
              <a:tabLst>
                <a:tab pos="474980" algn="l"/>
                <a:tab pos="475615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297BC-28D6-286D-07B0-E8CB1FA12D4A}"/>
              </a:ext>
            </a:extLst>
          </p:cNvPr>
          <p:cNvSpPr/>
          <p:nvPr/>
        </p:nvSpPr>
        <p:spPr>
          <a:xfrm>
            <a:off x="0" y="4710894"/>
            <a:ext cx="8858280" cy="16470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74980" algn="ctr">
              <a:spcBef>
                <a:spcPts val="395"/>
              </a:spcBef>
              <a:tabLst>
                <a:tab pos="474980" algn="l"/>
                <a:tab pos="475615" algn="l"/>
              </a:tabLst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HARDWARE</a:t>
            </a:r>
            <a:r>
              <a:rPr lang="en-US" sz="1400" b="1" spc="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</a:t>
            </a:r>
            <a:endParaRPr lang="en-IN" sz="11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40"/>
              </a:spcBef>
            </a:pPr>
            <a:r>
              <a:rPr lang="en-US" sz="105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800"/>
              </a:spcBef>
              <a:spcAft>
                <a:spcPts val="0"/>
              </a:spcAft>
              <a:buSzPts val="1100"/>
              <a:buFont typeface="Arial MT"/>
              <a:buChar char="●"/>
              <a:tabLst>
                <a:tab pos="689610" algn="l"/>
                <a:tab pos="69088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Computer</a:t>
            </a:r>
            <a:r>
              <a:rPr lang="en-US" sz="1600" spc="-7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or</a:t>
            </a:r>
            <a:r>
              <a:rPr lang="en-US" sz="1600" spc="-6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laptop</a:t>
            </a:r>
            <a:endParaRPr lang="en-IN" sz="1600" dirty="0">
              <a:effectLst/>
              <a:latin typeface="Times New Roman" panose="02020603050405020304" pitchFamily="18" charset="0"/>
              <a:ea typeface="Arial MT"/>
              <a:cs typeface="Arial MT"/>
            </a:endParaRPr>
          </a:p>
          <a:p>
            <a:pPr marL="742950" lvl="1" indent="-285750">
              <a:spcBef>
                <a:spcPts val="660"/>
              </a:spcBef>
              <a:spcAft>
                <a:spcPts val="0"/>
              </a:spcAft>
              <a:buSzPts val="1100"/>
              <a:buFont typeface="Arial MT"/>
              <a:buChar char="●"/>
              <a:tabLst>
                <a:tab pos="689610" algn="l"/>
                <a:tab pos="69088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Intel(R)Core(TM)i3-Processor</a:t>
            </a:r>
            <a:endParaRPr lang="en-IN" sz="1600" dirty="0">
              <a:effectLst/>
              <a:latin typeface="Times New Roman" panose="02020603050405020304" pitchFamily="18" charset="0"/>
              <a:ea typeface="Arial MT"/>
              <a:cs typeface="Arial MT"/>
            </a:endParaRPr>
          </a:p>
          <a:p>
            <a:pPr marL="742950" lvl="1" indent="-285750">
              <a:spcBef>
                <a:spcPts val="655"/>
              </a:spcBef>
              <a:spcAft>
                <a:spcPts val="0"/>
              </a:spcAft>
              <a:buSzPts val="1100"/>
              <a:buFont typeface="Arial MT"/>
              <a:buChar char="●"/>
              <a:tabLst>
                <a:tab pos="689610" algn="l"/>
                <a:tab pos="69088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RAM-1</a:t>
            </a:r>
            <a:r>
              <a:rPr lang="en-US" sz="1600" spc="7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GB</a:t>
            </a:r>
            <a:r>
              <a:rPr lang="en-US" sz="1600" spc="8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Minimum</a:t>
            </a:r>
            <a:endParaRPr lang="en-IN" sz="1600" dirty="0">
              <a:effectLst/>
              <a:latin typeface="Times New Roman" panose="02020603050405020304" pitchFamily="18" charset="0"/>
              <a:ea typeface="Arial MT"/>
              <a:cs typeface="Arial MT"/>
            </a:endParaRPr>
          </a:p>
          <a:p>
            <a:pPr marL="742950" lvl="1" indent="-285750">
              <a:spcBef>
                <a:spcPts val="685"/>
              </a:spcBef>
              <a:spcAft>
                <a:spcPts val="0"/>
              </a:spcAft>
              <a:buSzPts val="1100"/>
              <a:buFont typeface="Arial MT"/>
              <a:buChar char="●"/>
              <a:tabLst>
                <a:tab pos="689610" algn="l"/>
                <a:tab pos="69088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Storage-100GB</a:t>
            </a:r>
            <a:endParaRPr lang="en-IN" sz="1600" dirty="0">
              <a:effectLst/>
              <a:latin typeface="Times New Roman" panose="02020603050405020304" pitchFamily="18" charset="0"/>
              <a:ea typeface="Arial MT"/>
              <a:cs typeface="Arial MT"/>
            </a:endParaRPr>
          </a:p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229600" cy="1069848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Flowchart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2CAEC6-467A-BA64-A4F1-6AE4D34CA21C}"/>
              </a:ext>
            </a:extLst>
          </p:cNvPr>
          <p:cNvSpPr/>
          <p:nvPr/>
        </p:nvSpPr>
        <p:spPr>
          <a:xfrm>
            <a:off x="285720" y="1916833"/>
            <a:ext cx="8678768" cy="4941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image3.jpeg">
            <a:extLst>
              <a:ext uri="{FF2B5EF4-FFF2-40B4-BE49-F238E27FC236}">
                <a16:creationId xmlns:a16="http://schemas.microsoft.com/office/drawing/2014/main" id="{FF01968C-3BA9-C5DA-16A8-8FD489FEB64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916833"/>
            <a:ext cx="6521147" cy="47268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5720" y="214290"/>
            <a:ext cx="8229600" cy="106984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Output</a:t>
            </a:r>
            <a:r>
              <a:rPr kumimoji="0" lang="en-US" sz="4300" b="0" i="0" u="none" strike="noStrike" kern="1200" cap="none" spc="0" normalizeH="0" noProof="0" dirty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design</a:t>
            </a:r>
            <a:endParaRPr kumimoji="0" lang="en-IN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42F71C-A48B-121E-9E38-39A87727C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46" y="2270319"/>
            <a:ext cx="3951028" cy="15187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C63C86-CC07-4D00-4838-B5A9696ED83A}"/>
              </a:ext>
            </a:extLst>
          </p:cNvPr>
          <p:cNvSpPr/>
          <p:nvPr/>
        </p:nvSpPr>
        <p:spPr>
          <a:xfrm>
            <a:off x="4572000" y="2270319"/>
            <a:ext cx="4302254" cy="16627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66FBEB-DB49-AA46-27EE-4CDB24F04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2270319"/>
            <a:ext cx="4302254" cy="16627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5EEB14-8910-4CC7-50EB-0881E09DAF41}"/>
              </a:ext>
            </a:extLst>
          </p:cNvPr>
          <p:cNvSpPr/>
          <p:nvPr/>
        </p:nvSpPr>
        <p:spPr>
          <a:xfrm>
            <a:off x="395536" y="4365104"/>
            <a:ext cx="3744416" cy="22786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DB70FE-EC31-4CBE-BC40-D9359B45A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746" y="4149080"/>
            <a:ext cx="4446270" cy="249463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49AC0E-2C40-014D-FBF3-387CF7D59531}"/>
              </a:ext>
            </a:extLst>
          </p:cNvPr>
          <p:cNvSpPr/>
          <p:nvPr/>
        </p:nvSpPr>
        <p:spPr>
          <a:xfrm>
            <a:off x="5148064" y="4149080"/>
            <a:ext cx="3726190" cy="2376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13241E-CC5F-B90E-5F60-163B7AB87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1806" y="4115956"/>
            <a:ext cx="4159870" cy="273976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204</TotalTime>
  <Words>772</Words>
  <Application>Microsoft Office PowerPoint</Application>
  <PresentationFormat>On-screen Show (4:3)</PresentationFormat>
  <Paragraphs>72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MT</vt:lpstr>
      <vt:lpstr>Calibri</vt:lpstr>
      <vt:lpstr>Century Gothic</vt:lpstr>
      <vt:lpstr>Times New Roman</vt:lpstr>
      <vt:lpstr>Wingdings 2</vt:lpstr>
      <vt:lpstr>Quotable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Flowchart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Campus</dc:creator>
  <cp:lastModifiedBy>pankajkumbhar2004@outlook.com</cp:lastModifiedBy>
  <cp:revision>29</cp:revision>
  <dcterms:created xsi:type="dcterms:W3CDTF">2022-12-01T05:36:49Z</dcterms:created>
  <dcterms:modified xsi:type="dcterms:W3CDTF">2023-11-25T14:41:38Z</dcterms:modified>
</cp:coreProperties>
</file>