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72" r:id="rId3"/>
    <p:sldId id="259" r:id="rId4"/>
    <p:sldId id="257" r:id="rId5"/>
    <p:sldId id="258" r:id="rId6"/>
    <p:sldId id="260" r:id="rId7"/>
    <p:sldId id="261" r:id="rId8"/>
    <p:sldId id="262" r:id="rId9"/>
    <p:sldId id="263" r:id="rId10"/>
    <p:sldId id="264" r:id="rId11"/>
    <p:sldId id="265" r:id="rId12"/>
    <p:sldId id="271" r:id="rId13"/>
    <p:sldId id="267" r:id="rId14"/>
    <p:sldId id="268" r:id="rId15"/>
    <p:sldId id="269" r:id="rId16"/>
    <p:sldId id="270"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2EDB8D0-98ED-4B86-9D5F-E61ADC70144D}" type="datetimeFigureOut">
              <a:rPr lang="en-US" smtClean="0"/>
              <a:t>3/23/2021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8184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0249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68038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3568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888434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DB8D0-98ED-4B86-9D5F-E61ADC70144D}" type="datetimeFigureOut">
              <a:rPr lang="en-US" smtClean="0"/>
              <a:pPr/>
              <a:t>3/23/2021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295089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DB8D0-98ED-4B86-9D5F-E61ADC70144D}" type="datetimeFigureOut">
              <a:rPr lang="en-US" smtClean="0"/>
              <a:pPr/>
              <a:t>3/23/2021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424116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949900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61165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7528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0079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87621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3867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6608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92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5758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19269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EDB8D0-98ED-4B86-9D5F-E61ADC70144D}" type="datetimeFigureOut">
              <a:rPr lang="en-US" smtClean="0"/>
              <a:pPr/>
              <a:t>3/23/2021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452113051"/>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rewminate.com/the-importance-of-language-it-matters/"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0031-19C9-45FD-B7BE-9A6EC237873C}"/>
              </a:ext>
            </a:extLst>
          </p:cNvPr>
          <p:cNvSpPr>
            <a:spLocks noGrp="1"/>
          </p:cNvSpPr>
          <p:nvPr>
            <p:ph type="ctrTitle"/>
          </p:nvPr>
        </p:nvSpPr>
        <p:spPr>
          <a:xfrm>
            <a:off x="860742" y="1041400"/>
            <a:ext cx="4425962" cy="2387600"/>
          </a:xfrm>
        </p:spPr>
        <p:txBody>
          <a:bodyPr>
            <a:noAutofit/>
          </a:bodyPr>
          <a:lstStyle/>
          <a:p>
            <a:r>
              <a:rPr lang="en-IN" sz="3600" b="1" dirty="0"/>
              <a:t>Detecting Fake News </a:t>
            </a:r>
            <a:r>
              <a:rPr lang="en-IN" sz="3600" b="1"/>
              <a:t>Using Machine </a:t>
            </a:r>
            <a:r>
              <a:rPr lang="en-IN" sz="3600" b="1" dirty="0"/>
              <a:t>Learning Algorithm</a:t>
            </a:r>
            <a:endParaRPr lang="en-IN" sz="3600" dirty="0"/>
          </a:p>
        </p:txBody>
      </p:sp>
      <p:sp>
        <p:nvSpPr>
          <p:cNvPr id="3" name="Subtitle 2">
            <a:extLst>
              <a:ext uri="{FF2B5EF4-FFF2-40B4-BE49-F238E27FC236}">
                <a16:creationId xmlns:a16="http://schemas.microsoft.com/office/drawing/2014/main" id="{D3D77E35-2AD5-4FBB-85C4-01540A6427B9}"/>
              </a:ext>
            </a:extLst>
          </p:cNvPr>
          <p:cNvSpPr>
            <a:spLocks noGrp="1"/>
          </p:cNvSpPr>
          <p:nvPr>
            <p:ph type="subTitle" idx="1"/>
          </p:nvPr>
        </p:nvSpPr>
        <p:spPr>
          <a:xfrm>
            <a:off x="860742" y="3633691"/>
            <a:ext cx="4425962" cy="1655762"/>
          </a:xfrm>
        </p:spPr>
        <p:txBody>
          <a:bodyPr>
            <a:normAutofit fontScale="92500" lnSpcReduction="20000"/>
          </a:bodyPr>
          <a:lstStyle/>
          <a:p>
            <a:pPr algn="l"/>
            <a:r>
              <a:rPr lang="en-IN" dirty="0">
                <a:solidFill>
                  <a:schemeClr val="tx1"/>
                </a:solidFill>
              </a:rPr>
              <a:t>By-</a:t>
            </a:r>
          </a:p>
          <a:p>
            <a:pPr algn="l"/>
            <a:r>
              <a:rPr lang="en-IN" dirty="0">
                <a:solidFill>
                  <a:schemeClr val="tx1"/>
                </a:solidFill>
              </a:rPr>
              <a:t>ARITRA GHOSH- 19MCA0093</a:t>
            </a:r>
          </a:p>
          <a:p>
            <a:pPr algn="l"/>
            <a:r>
              <a:rPr lang="en-IN" dirty="0">
                <a:solidFill>
                  <a:schemeClr val="tx1"/>
                </a:solidFill>
              </a:rPr>
              <a:t>NILESH KUMAR THAKUR- 19MCA0117</a:t>
            </a:r>
          </a:p>
          <a:p>
            <a:pPr algn="l"/>
            <a:r>
              <a:rPr lang="en-IN" dirty="0">
                <a:solidFill>
                  <a:schemeClr val="tx1"/>
                </a:solidFill>
              </a:rPr>
              <a:t>PANKAJ MALLICK- 19MCA0223</a:t>
            </a:r>
          </a:p>
        </p:txBody>
      </p:sp>
      <p:pic>
        <p:nvPicPr>
          <p:cNvPr id="4" name="Picture 3">
            <a:extLst>
              <a:ext uri="{FF2B5EF4-FFF2-40B4-BE49-F238E27FC236}">
                <a16:creationId xmlns:a16="http://schemas.microsoft.com/office/drawing/2014/main" id="{B1A7B9BA-8787-4D80-B0C4-671FC3CEC93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6096000" y="1"/>
            <a:ext cx="6096000" cy="6857999"/>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5" name="TextBox 4">
            <a:extLst>
              <a:ext uri="{FF2B5EF4-FFF2-40B4-BE49-F238E27FC236}">
                <a16:creationId xmlns:a16="http://schemas.microsoft.com/office/drawing/2014/main" id="{CD3BE4EA-AF06-4FC9-8953-F68D1690DFBF}"/>
              </a:ext>
            </a:extLst>
          </p:cNvPr>
          <p:cNvSpPr txBox="1"/>
          <p:nvPr/>
        </p:nvSpPr>
        <p:spPr>
          <a:xfrm rot="1864311">
            <a:off x="6995450" y="5005297"/>
            <a:ext cx="6458232"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307065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D55B-67E7-4930-AECA-312F5C523FBA}"/>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E61AD57B-0804-431C-8B87-BE176ED0AD71}"/>
              </a:ext>
            </a:extLst>
          </p:cNvPr>
          <p:cNvSpPr>
            <a:spLocks noGrp="1"/>
          </p:cNvSpPr>
          <p:nvPr>
            <p:ph idx="1"/>
          </p:nvPr>
        </p:nvSpPr>
        <p:spPr/>
        <p:txBody>
          <a:bodyPr/>
          <a:lstStyle/>
          <a:p>
            <a:r>
              <a:rPr lang="en-IN" dirty="0"/>
              <a:t>SELECTION OF MODEL AND TRAIN DATA FOR CLASSIFICATION</a:t>
            </a:r>
          </a:p>
          <a:p>
            <a:pPr marL="457200" lvl="1" indent="0">
              <a:buNone/>
            </a:pPr>
            <a:r>
              <a:rPr lang="en-IN" dirty="0"/>
              <a:t>For this classification purpose, we have selected three algorithms such as SVM, KNN and Random Forest Classification. We have tried to get the highest accuracy point among these three algorithms.</a:t>
            </a:r>
          </a:p>
        </p:txBody>
      </p:sp>
    </p:spTree>
    <p:extLst>
      <p:ext uri="{BB962C8B-B14F-4D97-AF65-F5344CB8AC3E}">
        <p14:creationId xmlns:p14="http://schemas.microsoft.com/office/powerpoint/2010/main" val="421214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EE4B-FA49-426A-B4F9-BC8109E85EF5}"/>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4FBFA800-EE2F-4DD9-AEC4-8E220D804B06}"/>
              </a:ext>
            </a:extLst>
          </p:cNvPr>
          <p:cNvSpPr>
            <a:spLocks noGrp="1"/>
          </p:cNvSpPr>
          <p:nvPr>
            <p:ph idx="1"/>
          </p:nvPr>
        </p:nvSpPr>
        <p:spPr/>
        <p:txBody>
          <a:bodyPr/>
          <a:lstStyle/>
          <a:p>
            <a:r>
              <a:rPr lang="en-IN" dirty="0"/>
              <a:t>CLASSIFYING THE DATASET WITH THE ALGORITHMS</a:t>
            </a:r>
          </a:p>
          <a:p>
            <a:pPr marL="457200" lvl="1" indent="0">
              <a:buNone/>
            </a:pPr>
            <a:r>
              <a:rPr lang="en-IN" dirty="0"/>
              <a:t>Now we use the three algorithms on the given training dataset for checking the accuracy level.</a:t>
            </a:r>
          </a:p>
        </p:txBody>
      </p:sp>
    </p:spTree>
    <p:extLst>
      <p:ext uri="{BB962C8B-B14F-4D97-AF65-F5344CB8AC3E}">
        <p14:creationId xmlns:p14="http://schemas.microsoft.com/office/powerpoint/2010/main" val="188196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95D9-022E-40E5-A132-B2AA5E312CBF}"/>
              </a:ext>
            </a:extLst>
          </p:cNvPr>
          <p:cNvSpPr>
            <a:spLocks noGrp="1"/>
          </p:cNvSpPr>
          <p:nvPr>
            <p:ph type="title"/>
          </p:nvPr>
        </p:nvSpPr>
        <p:spPr>
          <a:xfrm>
            <a:off x="1143001" y="2689715"/>
            <a:ext cx="9905998" cy="1478570"/>
          </a:xfrm>
        </p:spPr>
        <p:txBody>
          <a:bodyPr/>
          <a:lstStyle/>
          <a:p>
            <a:pPr algn="ctr"/>
            <a:r>
              <a:rPr lang="en-IN" dirty="0"/>
              <a:t>Working</a:t>
            </a:r>
          </a:p>
        </p:txBody>
      </p:sp>
    </p:spTree>
    <p:extLst>
      <p:ext uri="{BB962C8B-B14F-4D97-AF65-F5344CB8AC3E}">
        <p14:creationId xmlns:p14="http://schemas.microsoft.com/office/powerpoint/2010/main" val="379858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F02F4422-4A73-439D-9595-EC447BEBDD0B}"/>
              </a:ext>
            </a:extLst>
          </p:cNvPr>
          <p:cNvSpPr>
            <a:spLocks noGrp="1"/>
          </p:cNvSpPr>
          <p:nvPr>
            <p:ph type="title"/>
          </p:nvPr>
        </p:nvSpPr>
        <p:spPr/>
        <p:txBody>
          <a:bodyPr/>
          <a:lstStyle/>
          <a:p>
            <a:r>
              <a:rPr lang="en-IN" dirty="0"/>
              <a:t>Accuracy using SVM</a:t>
            </a:r>
          </a:p>
        </p:txBody>
      </p:sp>
      <p:pic>
        <p:nvPicPr>
          <p:cNvPr id="27" name="Content Placeholder 26">
            <a:extLst>
              <a:ext uri="{FF2B5EF4-FFF2-40B4-BE49-F238E27FC236}">
                <a16:creationId xmlns:a16="http://schemas.microsoft.com/office/drawing/2014/main" id="{275B83F7-CFAE-43C1-A169-78BCFB0652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4082" y="609601"/>
            <a:ext cx="5891213" cy="5181599"/>
          </a:xfrm>
        </p:spPr>
      </p:pic>
      <p:sp>
        <p:nvSpPr>
          <p:cNvPr id="25" name="Text Placeholder 24">
            <a:extLst>
              <a:ext uri="{FF2B5EF4-FFF2-40B4-BE49-F238E27FC236}">
                <a16:creationId xmlns:a16="http://schemas.microsoft.com/office/drawing/2014/main" id="{6ACB2E10-F859-4355-AFB7-38EAE2D48436}"/>
              </a:ext>
            </a:extLst>
          </p:cNvPr>
          <p:cNvSpPr>
            <a:spLocks noGrp="1"/>
          </p:cNvSpPr>
          <p:nvPr>
            <p:ph type="body" sz="half" idx="2"/>
          </p:nvPr>
        </p:nvSpPr>
        <p:spPr/>
        <p:txBody>
          <a:bodyPr/>
          <a:lstStyle/>
          <a:p>
            <a:r>
              <a:rPr lang="en-IN" dirty="0"/>
              <a:t>Using Support Vector Machine we are getting an accuracy of 98.5%.</a:t>
            </a:r>
          </a:p>
        </p:txBody>
      </p:sp>
    </p:spTree>
    <p:extLst>
      <p:ext uri="{BB962C8B-B14F-4D97-AF65-F5344CB8AC3E}">
        <p14:creationId xmlns:p14="http://schemas.microsoft.com/office/powerpoint/2010/main" val="2506208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F02F4422-4A73-439D-9595-EC447BEBDD0B}"/>
              </a:ext>
            </a:extLst>
          </p:cNvPr>
          <p:cNvSpPr>
            <a:spLocks noGrp="1"/>
          </p:cNvSpPr>
          <p:nvPr>
            <p:ph type="title"/>
          </p:nvPr>
        </p:nvSpPr>
        <p:spPr/>
        <p:txBody>
          <a:bodyPr/>
          <a:lstStyle/>
          <a:p>
            <a:r>
              <a:rPr lang="en-IN" dirty="0"/>
              <a:t>Accuracy using Random forest classifier</a:t>
            </a:r>
          </a:p>
        </p:txBody>
      </p:sp>
      <p:pic>
        <p:nvPicPr>
          <p:cNvPr id="27" name="Content Placeholder 26">
            <a:extLst>
              <a:ext uri="{FF2B5EF4-FFF2-40B4-BE49-F238E27FC236}">
                <a16:creationId xmlns:a16="http://schemas.microsoft.com/office/drawing/2014/main" id="{275B83F7-CFAE-43C1-A169-78BCFB0652A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154082" y="609600"/>
            <a:ext cx="5891213" cy="5181599"/>
          </a:xfrm>
        </p:spPr>
      </p:pic>
      <p:sp>
        <p:nvSpPr>
          <p:cNvPr id="25" name="Text Placeholder 24">
            <a:extLst>
              <a:ext uri="{FF2B5EF4-FFF2-40B4-BE49-F238E27FC236}">
                <a16:creationId xmlns:a16="http://schemas.microsoft.com/office/drawing/2014/main" id="{6ACB2E10-F859-4355-AFB7-38EAE2D48436}"/>
              </a:ext>
            </a:extLst>
          </p:cNvPr>
          <p:cNvSpPr>
            <a:spLocks noGrp="1"/>
          </p:cNvSpPr>
          <p:nvPr>
            <p:ph type="body" sz="half" idx="2"/>
          </p:nvPr>
        </p:nvSpPr>
        <p:spPr/>
        <p:txBody>
          <a:bodyPr/>
          <a:lstStyle/>
          <a:p>
            <a:r>
              <a:rPr lang="en-IN" dirty="0"/>
              <a:t>Using Random Forest Classifier we are getting an accuracy of 96.6%.</a:t>
            </a:r>
          </a:p>
          <a:p>
            <a:endParaRPr lang="en-IN" dirty="0"/>
          </a:p>
        </p:txBody>
      </p:sp>
    </p:spTree>
    <p:extLst>
      <p:ext uri="{BB962C8B-B14F-4D97-AF65-F5344CB8AC3E}">
        <p14:creationId xmlns:p14="http://schemas.microsoft.com/office/powerpoint/2010/main" val="312119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F02F4422-4A73-439D-9595-EC447BEBDD0B}"/>
              </a:ext>
            </a:extLst>
          </p:cNvPr>
          <p:cNvSpPr>
            <a:spLocks noGrp="1"/>
          </p:cNvSpPr>
          <p:nvPr>
            <p:ph type="title"/>
          </p:nvPr>
        </p:nvSpPr>
        <p:spPr/>
        <p:txBody>
          <a:bodyPr/>
          <a:lstStyle/>
          <a:p>
            <a:r>
              <a:rPr lang="en-IN" dirty="0"/>
              <a:t>Accuracy using KNN</a:t>
            </a:r>
          </a:p>
        </p:txBody>
      </p:sp>
      <p:pic>
        <p:nvPicPr>
          <p:cNvPr id="27" name="Content Placeholder 26">
            <a:extLst>
              <a:ext uri="{FF2B5EF4-FFF2-40B4-BE49-F238E27FC236}">
                <a16:creationId xmlns:a16="http://schemas.microsoft.com/office/drawing/2014/main" id="{275B83F7-CFAE-43C1-A169-78BCFB0652A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154082" y="609601"/>
            <a:ext cx="5891213" cy="5181599"/>
          </a:xfrm>
        </p:spPr>
      </p:pic>
      <p:sp>
        <p:nvSpPr>
          <p:cNvPr id="25" name="Text Placeholder 24">
            <a:extLst>
              <a:ext uri="{FF2B5EF4-FFF2-40B4-BE49-F238E27FC236}">
                <a16:creationId xmlns:a16="http://schemas.microsoft.com/office/drawing/2014/main" id="{6ACB2E10-F859-4355-AFB7-38EAE2D48436}"/>
              </a:ext>
            </a:extLst>
          </p:cNvPr>
          <p:cNvSpPr>
            <a:spLocks noGrp="1"/>
          </p:cNvSpPr>
          <p:nvPr>
            <p:ph type="body" sz="half" idx="2"/>
          </p:nvPr>
        </p:nvSpPr>
        <p:spPr/>
        <p:txBody>
          <a:bodyPr/>
          <a:lstStyle/>
          <a:p>
            <a:r>
              <a:rPr lang="en-IN" dirty="0"/>
              <a:t>Using K Nearest </a:t>
            </a:r>
            <a:r>
              <a:rPr lang="en-IN" dirty="0" err="1"/>
              <a:t>Neighbors</a:t>
            </a:r>
            <a:r>
              <a:rPr lang="en-IN" dirty="0"/>
              <a:t> we are getting an accuracy of 90.1%.</a:t>
            </a:r>
          </a:p>
          <a:p>
            <a:endParaRPr lang="en-IN" dirty="0"/>
          </a:p>
        </p:txBody>
      </p:sp>
    </p:spTree>
    <p:extLst>
      <p:ext uri="{BB962C8B-B14F-4D97-AF65-F5344CB8AC3E}">
        <p14:creationId xmlns:p14="http://schemas.microsoft.com/office/powerpoint/2010/main" val="394716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3E6A-7955-40A7-984A-440FAF5BFCB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6DDAFE0-7343-41B1-8CC5-25E1B93984C0}"/>
              </a:ext>
            </a:extLst>
          </p:cNvPr>
          <p:cNvSpPr>
            <a:spLocks noGrp="1"/>
          </p:cNvSpPr>
          <p:nvPr>
            <p:ph idx="1"/>
          </p:nvPr>
        </p:nvSpPr>
        <p:spPr/>
        <p:txBody>
          <a:bodyPr/>
          <a:lstStyle/>
          <a:p>
            <a:pPr marL="0" indent="0">
              <a:buNone/>
            </a:pPr>
            <a:r>
              <a:rPr lang="en-US" dirty="0"/>
              <a:t>The authenticity of the news posted on the Internet is crucial to identify. The paper addresses the components for False news identification. A feeling that not everyone spreads the false news through web-based networking sites. The proposed KNN, SVM and Random Forest system is currently being evaluated. In the future, hybrid approaches for the same purpose will provide better results.</a:t>
            </a:r>
            <a:endParaRPr lang="en-IN" dirty="0"/>
          </a:p>
        </p:txBody>
      </p:sp>
    </p:spTree>
    <p:extLst>
      <p:ext uri="{BB962C8B-B14F-4D97-AF65-F5344CB8AC3E}">
        <p14:creationId xmlns:p14="http://schemas.microsoft.com/office/powerpoint/2010/main" val="191250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D1FC-0D32-40F8-BAAE-E2D6ADFA9B19}"/>
              </a:ext>
            </a:extLst>
          </p:cNvPr>
          <p:cNvSpPr>
            <a:spLocks noGrp="1"/>
          </p:cNvSpPr>
          <p:nvPr>
            <p:ph type="title"/>
          </p:nvPr>
        </p:nvSpPr>
        <p:spPr>
          <a:xfrm>
            <a:off x="1257323" y="2689715"/>
            <a:ext cx="9905998" cy="1478570"/>
          </a:xfrm>
        </p:spPr>
        <p:txBody>
          <a:bodyPr/>
          <a:lstStyle/>
          <a:p>
            <a:pPr algn="ctr"/>
            <a:r>
              <a:rPr lang="en-IN" dirty="0"/>
              <a:t>THE END</a:t>
            </a:r>
          </a:p>
        </p:txBody>
      </p:sp>
    </p:spTree>
    <p:extLst>
      <p:ext uri="{BB962C8B-B14F-4D97-AF65-F5344CB8AC3E}">
        <p14:creationId xmlns:p14="http://schemas.microsoft.com/office/powerpoint/2010/main" val="402294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1FC0-AC9B-4D80-AD62-7C45CE4C0E9C}"/>
              </a:ext>
            </a:extLst>
          </p:cNvPr>
          <p:cNvSpPr>
            <a:spLocks noGrp="1"/>
          </p:cNvSpPr>
          <p:nvPr>
            <p:ph type="title"/>
          </p:nvPr>
        </p:nvSpPr>
        <p:spPr/>
        <p:txBody>
          <a:bodyPr/>
          <a:lstStyle/>
          <a:p>
            <a:pPr algn="ctr"/>
            <a:r>
              <a:rPr lang="en-IN" u="sng" dirty="0"/>
              <a:t>Contents</a:t>
            </a:r>
            <a:endParaRPr lang="en-GB" u="sng" dirty="0"/>
          </a:p>
        </p:txBody>
      </p:sp>
      <p:sp>
        <p:nvSpPr>
          <p:cNvPr id="3" name="Content Placeholder 2">
            <a:extLst>
              <a:ext uri="{FF2B5EF4-FFF2-40B4-BE49-F238E27FC236}">
                <a16:creationId xmlns:a16="http://schemas.microsoft.com/office/drawing/2014/main" id="{39AB972B-997F-4950-9B38-8D6A53902752}"/>
              </a:ext>
            </a:extLst>
          </p:cNvPr>
          <p:cNvSpPr>
            <a:spLocks noGrp="1"/>
          </p:cNvSpPr>
          <p:nvPr>
            <p:ph idx="1"/>
          </p:nvPr>
        </p:nvSpPr>
        <p:spPr/>
        <p:txBody>
          <a:bodyPr>
            <a:normAutofit fontScale="92500" lnSpcReduction="10000"/>
          </a:bodyPr>
          <a:lstStyle/>
          <a:p>
            <a:r>
              <a:rPr lang="en-IN" dirty="0"/>
              <a:t>Problem Statement</a:t>
            </a:r>
          </a:p>
          <a:p>
            <a:r>
              <a:rPr lang="en-IN" dirty="0"/>
              <a:t>Abstract</a:t>
            </a:r>
          </a:p>
          <a:p>
            <a:r>
              <a:rPr lang="en-IN" dirty="0"/>
              <a:t>Literature Survey</a:t>
            </a:r>
          </a:p>
          <a:p>
            <a:r>
              <a:rPr lang="en-GB" dirty="0"/>
              <a:t>Proposed work plan</a:t>
            </a:r>
          </a:p>
          <a:p>
            <a:r>
              <a:rPr lang="en-GB" dirty="0"/>
              <a:t>Module description</a:t>
            </a:r>
          </a:p>
          <a:p>
            <a:r>
              <a:rPr lang="en-GB" dirty="0"/>
              <a:t>Working</a:t>
            </a:r>
          </a:p>
          <a:p>
            <a:r>
              <a:rPr lang="en-GB" dirty="0"/>
              <a:t>Conclusion</a:t>
            </a:r>
          </a:p>
        </p:txBody>
      </p:sp>
    </p:spTree>
    <p:extLst>
      <p:ext uri="{BB962C8B-B14F-4D97-AF65-F5344CB8AC3E}">
        <p14:creationId xmlns:p14="http://schemas.microsoft.com/office/powerpoint/2010/main" val="302772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6482-5563-4DA3-852B-F5B9B14F929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68181A6-1605-4C39-83C7-50FE594DDC45}"/>
              </a:ext>
            </a:extLst>
          </p:cNvPr>
          <p:cNvSpPr>
            <a:spLocks noGrp="1"/>
          </p:cNvSpPr>
          <p:nvPr>
            <p:ph idx="1"/>
          </p:nvPr>
        </p:nvSpPr>
        <p:spPr/>
        <p:txBody>
          <a:bodyPr/>
          <a:lstStyle/>
          <a:p>
            <a:pPr marL="0" indent="0">
              <a:buNone/>
            </a:pPr>
            <a:r>
              <a:rPr lang="en-IN" dirty="0"/>
              <a:t>Classification of the news so that the real news and fake news can be detected easily by readers.</a:t>
            </a:r>
          </a:p>
        </p:txBody>
      </p:sp>
    </p:spTree>
    <p:extLst>
      <p:ext uri="{BB962C8B-B14F-4D97-AF65-F5344CB8AC3E}">
        <p14:creationId xmlns:p14="http://schemas.microsoft.com/office/powerpoint/2010/main" val="166511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BEB4-1945-4B21-93B3-3C0244A802B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A1B84AA-7A78-431A-8501-D2C8D7AC08F1}"/>
              </a:ext>
            </a:extLst>
          </p:cNvPr>
          <p:cNvSpPr>
            <a:spLocks noGrp="1"/>
          </p:cNvSpPr>
          <p:nvPr>
            <p:ph idx="1"/>
          </p:nvPr>
        </p:nvSpPr>
        <p:spPr/>
        <p:txBody>
          <a:bodyPr>
            <a:normAutofit fontScale="85000" lnSpcReduction="20000"/>
          </a:bodyPr>
          <a:lstStyle/>
          <a:p>
            <a:pPr marL="0" indent="0">
              <a:buNone/>
            </a:pPr>
            <a:r>
              <a:rPr lang="en-IN" dirty="0"/>
              <a:t>Fake news have been a serious issue now a days as the advancement of social media gives a platform to spread this fake news in a greater extent. It is easy to manipulate people in believing fake news on social media platform by using some invoking keywords. Fake news could be used by an individual for numerous commercial and political benefit. We know that social media is accessible to a large population, so it becomes easy to escalate such news to a large mass in minimum time. There has been lot of researches who identified this problem as a classification problem with binary values. Various machine learning and deep learning algorithms have been proposed to build a model that can classify news with certain accuracy. We would be using Natural Language Processing (NLP) to extract out the keywords that will be determining whether the news is fake or not. After extracting out those keywords, we would apply Support Vector Machine (SVM) to classify the dataset whether the news is real or fake</a:t>
            </a:r>
            <a:endParaRPr lang="en-IN" sz="2000" dirty="0"/>
          </a:p>
        </p:txBody>
      </p:sp>
    </p:spTree>
    <p:extLst>
      <p:ext uri="{BB962C8B-B14F-4D97-AF65-F5344CB8AC3E}">
        <p14:creationId xmlns:p14="http://schemas.microsoft.com/office/powerpoint/2010/main" val="17517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D888B-FF98-42CE-B218-8FEA6DE8CBDA}"/>
              </a:ext>
            </a:extLst>
          </p:cNvPr>
          <p:cNvSpPr>
            <a:spLocks noGrp="1"/>
          </p:cNvSpPr>
          <p:nvPr>
            <p:ph type="title"/>
          </p:nvPr>
        </p:nvSpPr>
        <p:spPr/>
        <p:txBody>
          <a:bodyPr/>
          <a:lstStyle/>
          <a:p>
            <a:r>
              <a:rPr lang="en-IN" dirty="0"/>
              <a:t>LITERATURE SURVEY	</a:t>
            </a:r>
          </a:p>
        </p:txBody>
      </p:sp>
      <p:sp>
        <p:nvSpPr>
          <p:cNvPr id="6" name="Content Placeholder 5">
            <a:extLst>
              <a:ext uri="{FF2B5EF4-FFF2-40B4-BE49-F238E27FC236}">
                <a16:creationId xmlns:a16="http://schemas.microsoft.com/office/drawing/2014/main" id="{D1ED83AE-8E8B-4FC5-96EE-6E2CB328EBB2}"/>
              </a:ext>
            </a:extLst>
          </p:cNvPr>
          <p:cNvSpPr>
            <a:spLocks noGrp="1"/>
          </p:cNvSpPr>
          <p:nvPr>
            <p:ph idx="1"/>
          </p:nvPr>
        </p:nvSpPr>
        <p:spPr/>
        <p:txBody>
          <a:bodyPr/>
          <a:lstStyle/>
          <a:p>
            <a:r>
              <a:rPr lang="en-IN" dirty="0"/>
              <a:t>We have reviewed 8 papers. Most of papers have done classification among real and fake news on different datasets.</a:t>
            </a:r>
          </a:p>
          <a:p>
            <a:endParaRPr lang="en-IN" dirty="0"/>
          </a:p>
        </p:txBody>
      </p:sp>
    </p:spTree>
    <p:extLst>
      <p:ext uri="{BB962C8B-B14F-4D97-AF65-F5344CB8AC3E}">
        <p14:creationId xmlns:p14="http://schemas.microsoft.com/office/powerpoint/2010/main" val="371086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463E-F822-4F07-A373-E629AC1984FE}"/>
              </a:ext>
            </a:extLst>
          </p:cNvPr>
          <p:cNvSpPr>
            <a:spLocks noGrp="1"/>
          </p:cNvSpPr>
          <p:nvPr>
            <p:ph type="title"/>
          </p:nvPr>
        </p:nvSpPr>
        <p:spPr/>
        <p:txBody>
          <a:bodyPr/>
          <a:lstStyle/>
          <a:p>
            <a:r>
              <a:rPr lang="en-IN" dirty="0"/>
              <a:t>Proposed WORK plan</a:t>
            </a:r>
          </a:p>
        </p:txBody>
      </p:sp>
      <p:sp>
        <p:nvSpPr>
          <p:cNvPr id="3" name="Content Placeholder 2">
            <a:extLst>
              <a:ext uri="{FF2B5EF4-FFF2-40B4-BE49-F238E27FC236}">
                <a16:creationId xmlns:a16="http://schemas.microsoft.com/office/drawing/2014/main" id="{380F00D0-E623-4F59-AA28-B2FBDAB389A0}"/>
              </a:ext>
            </a:extLst>
          </p:cNvPr>
          <p:cNvSpPr>
            <a:spLocks noGrp="1"/>
          </p:cNvSpPr>
          <p:nvPr>
            <p:ph idx="1"/>
          </p:nvPr>
        </p:nvSpPr>
        <p:spPr/>
        <p:txBody>
          <a:bodyPr>
            <a:normAutofit fontScale="92500"/>
          </a:bodyPr>
          <a:lstStyle/>
          <a:p>
            <a:r>
              <a:rPr lang="en-IN" dirty="0"/>
              <a:t>Creating a model for training using a dataset downloaded from Kaggle. The training dataset contains 4009 records which can be used for accurate prediction.</a:t>
            </a:r>
          </a:p>
          <a:p>
            <a:r>
              <a:rPr lang="en-IN" dirty="0"/>
              <a:t>As the amount of data is high therefore chances are that the data will not be linearly separable by a hyperplane. However, to classify non linear dataset, we will project these datasets into higher dimension in which it will be linearly separable.</a:t>
            </a:r>
          </a:p>
          <a:p>
            <a:r>
              <a:rPr lang="en-IN" dirty="0"/>
              <a:t>We would be comparing among different algorithms to check which one gives better accuracy. </a:t>
            </a:r>
          </a:p>
        </p:txBody>
      </p:sp>
    </p:spTree>
    <p:extLst>
      <p:ext uri="{BB962C8B-B14F-4D97-AF65-F5344CB8AC3E}">
        <p14:creationId xmlns:p14="http://schemas.microsoft.com/office/powerpoint/2010/main" val="215471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EE4B-FA49-426A-B4F9-BC8109E85EF5}"/>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4FBFA800-EE2F-4DD9-AEC4-8E220D804B06}"/>
              </a:ext>
            </a:extLst>
          </p:cNvPr>
          <p:cNvSpPr>
            <a:spLocks noGrp="1"/>
          </p:cNvSpPr>
          <p:nvPr>
            <p:ph idx="1"/>
          </p:nvPr>
        </p:nvSpPr>
        <p:spPr/>
        <p:txBody>
          <a:bodyPr/>
          <a:lstStyle/>
          <a:p>
            <a:r>
              <a:rPr lang="en-IN" dirty="0"/>
              <a:t>DATA COLLECTION</a:t>
            </a:r>
          </a:p>
          <a:p>
            <a:pPr marL="457200" lvl="1" indent="0">
              <a:buNone/>
            </a:pPr>
            <a:r>
              <a:rPr lang="en-IN" dirty="0"/>
              <a:t>Our data has been taken from Kaggle .</a:t>
            </a:r>
          </a:p>
        </p:txBody>
      </p:sp>
    </p:spTree>
    <p:extLst>
      <p:ext uri="{BB962C8B-B14F-4D97-AF65-F5344CB8AC3E}">
        <p14:creationId xmlns:p14="http://schemas.microsoft.com/office/powerpoint/2010/main" val="35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19BD-870B-4991-BF95-7BE1A7A1091F}"/>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8F1BCAC4-E22A-495B-8B40-9CF819297202}"/>
              </a:ext>
            </a:extLst>
          </p:cNvPr>
          <p:cNvSpPr>
            <a:spLocks noGrp="1"/>
          </p:cNvSpPr>
          <p:nvPr>
            <p:ph idx="1"/>
          </p:nvPr>
        </p:nvSpPr>
        <p:spPr/>
        <p:txBody>
          <a:bodyPr/>
          <a:lstStyle/>
          <a:p>
            <a:r>
              <a:rPr lang="en-IN" dirty="0"/>
              <a:t>IDENTIFY FEATURES AND DIMENSION REDUCTION </a:t>
            </a:r>
          </a:p>
          <a:p>
            <a:pPr marL="457200" lvl="1" indent="0">
              <a:buNone/>
            </a:pPr>
            <a:r>
              <a:rPr lang="en-IN" dirty="0"/>
              <a:t>For this classification method, we haven’t taken the URL feature as it have no use for classification.</a:t>
            </a:r>
          </a:p>
          <a:p>
            <a:pPr marL="457200" lvl="1" indent="0">
              <a:buNone/>
            </a:pPr>
            <a:r>
              <a:rPr lang="en-US" dirty="0"/>
              <a:t>After that, we must check the relation among the features and according to that, reduction of dimension.</a:t>
            </a:r>
          </a:p>
        </p:txBody>
      </p:sp>
    </p:spTree>
    <p:extLst>
      <p:ext uri="{BB962C8B-B14F-4D97-AF65-F5344CB8AC3E}">
        <p14:creationId xmlns:p14="http://schemas.microsoft.com/office/powerpoint/2010/main" val="44943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D55B-67E7-4930-AECA-312F5C523FBA}"/>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E61AD57B-0804-431C-8B87-BE176ED0AD71}"/>
              </a:ext>
            </a:extLst>
          </p:cNvPr>
          <p:cNvSpPr>
            <a:spLocks noGrp="1"/>
          </p:cNvSpPr>
          <p:nvPr>
            <p:ph idx="1"/>
          </p:nvPr>
        </p:nvSpPr>
        <p:spPr/>
        <p:txBody>
          <a:bodyPr/>
          <a:lstStyle/>
          <a:p>
            <a:r>
              <a:rPr lang="en-IN" dirty="0"/>
              <a:t>SPLITTING OF TEST AND TRAINING SET</a:t>
            </a:r>
          </a:p>
          <a:p>
            <a:pPr marL="457200" lvl="1" indent="0">
              <a:buNone/>
            </a:pPr>
            <a:r>
              <a:rPr lang="en-IN" dirty="0"/>
              <a:t>We need </a:t>
            </a:r>
            <a:r>
              <a:rPr lang="en-US" dirty="0"/>
              <a:t>to split the dataset into testing and training data. We will use 80% of the whole dataset for training purpose and 20% of the whole data for testing purpose</a:t>
            </a:r>
            <a:r>
              <a:rPr lang="en-US" dirty="0">
                <a:solidFill>
                  <a:srgbClr val="33CC33"/>
                </a:solidFill>
              </a:rPr>
              <a:t>.</a:t>
            </a:r>
            <a:endParaRPr lang="en-IN" dirty="0"/>
          </a:p>
        </p:txBody>
      </p:sp>
    </p:spTree>
    <p:extLst>
      <p:ext uri="{BB962C8B-B14F-4D97-AF65-F5344CB8AC3E}">
        <p14:creationId xmlns:p14="http://schemas.microsoft.com/office/powerpoint/2010/main" val="4121670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172</TotalTime>
  <Words>640</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Detecting Fake News Using Machine Learning Algorithm</vt:lpstr>
      <vt:lpstr>Contents</vt:lpstr>
      <vt:lpstr>PROBLEM STATEMENT</vt:lpstr>
      <vt:lpstr>ABSTRACT</vt:lpstr>
      <vt:lpstr>LITERATURE SURVEY </vt:lpstr>
      <vt:lpstr>Proposed WORK plan</vt:lpstr>
      <vt:lpstr>Module description</vt:lpstr>
      <vt:lpstr>Module description</vt:lpstr>
      <vt:lpstr>Module description</vt:lpstr>
      <vt:lpstr>Module description</vt:lpstr>
      <vt:lpstr>Module description</vt:lpstr>
      <vt:lpstr>Working</vt:lpstr>
      <vt:lpstr>Accuracy using SVM</vt:lpstr>
      <vt:lpstr>Accuracy using Random forest classifier</vt:lpstr>
      <vt:lpstr>Accuracy using KNN</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Fake News Using SVM Machine Learning Algorithm</dc:title>
  <dc:creator>Pankaj Mallick</dc:creator>
  <cp:lastModifiedBy>Pankaj Mallick</cp:lastModifiedBy>
  <cp:revision>22</cp:revision>
  <dcterms:created xsi:type="dcterms:W3CDTF">2020-04-30T04:11:26Z</dcterms:created>
  <dcterms:modified xsi:type="dcterms:W3CDTF">2021-03-23T05:36:16Z</dcterms:modified>
</cp:coreProperties>
</file>