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slides/slide3.xml" ContentType="application/vnd.openxmlformats-officedocument.presentationml.slide+xml"/>
  <Override PartName="/ppt/notesSlides/slideLayouts/slideLayout12.xml" ContentType="application/vnd.openxmlformats-officedocument.presentationml.slideLayout+xml"/>
  <Override PartName="/ppt/notesSlides/slideLayouts/slideMasters/slideMaster2.xml" ContentType="application/vnd.openxmlformats-officedocument.presentationml.slideMaster+xml"/>
  <Override PartName="/ppt/notesSlides/slideLayouts/slideLayouts/slideLayout13.xml" ContentType="application/vnd.openxmlformats-officedocument.presentationml.slideLayout+xml"/>
  <Override PartName="/ppt/notesSlides/slideLayouts/slideMasters/theme/theme2.xml" ContentType="application/vnd.openxmlformats-officedocument.theme+xml"/>
  <Override PartName="/ppt/notesSlides/slideLayouts/slideLayouts/slideLayout14.xml" ContentType="application/vnd.openxmlformats-officedocument.presentationml.slideLayout+xml"/>
  <Override PartName="/ppt/notesSlides/slideLayouts/slideLayouts/slideLayout15.xml" ContentType="application/vnd.openxmlformats-officedocument.presentationml.slideLayout+xml"/>
  <Override PartName="/ppt/notesSlides/slideLayouts/slideLayouts/slideLayout16.xml" ContentType="application/vnd.openxmlformats-officedocument.presentationml.slideLayout+xml"/>
  <Override PartName="/ppt/notesSlides/slideLayouts/slideLayouts/slideLayout17.xml" ContentType="application/vnd.openxmlformats-officedocument.presentationml.slideLayout+xml"/>
  <Override PartName="/ppt/notesSlides/slideLayouts/slideLayouts/slideLayout18.xml" ContentType="application/vnd.openxmlformats-officedocument.presentationml.slideLayout+xml"/>
  <Override PartName="/ppt/notesSlides/slideLayouts/slideLayouts/slideLayout19.xml" ContentType="application/vnd.openxmlformats-officedocument.presentationml.slideLayout+xml"/>
  <Override PartName="/ppt/notesSlides/slideLayouts/slideLayouts/slideLayout20.xml" ContentType="application/vnd.openxmlformats-officedocument.presentationml.slideLayout+xml"/>
  <Override PartName="/ppt/notesSlides/slideLayouts/slideLayouts/slideLayout21.xml" ContentType="application/vnd.openxmlformats-officedocument.presentationml.slideLayout+xml"/>
  <Override PartName="/ppt/notesSlides/slideLayouts/slideLayouts/slideLayout22.xml" ContentType="application/vnd.openxmlformats-officedocument.presentationml.slideLayout+xml"/>
  <Override PartName="/ppt/notesSlides/slideLayouts/slideLayouts/slideLayout23.xml" ContentType="application/vnd.openxmlformats-officedocument.presentationml.slideLayout+xml"/>
  <Override PartName="/ppt/notesSlides/notesMasters/notesMaster1.xml" ContentType="application/vnd.openxmlformats-officedocument.presentationml.notesMaster+xml"/>
  <Override PartName="/ppt/notesSlides/notesMasters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a9946fb5b2d444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94"/>
  </p:normalViewPr>
  <p:slideViewPr>
    <p:cSldViewPr snapToGrid="0">
      <p:cViewPr varScale="1">
        <p:scale>
          <a:sx n="117" d="100"/>
          <a:sy n="11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a9946fb5b2d44405" /></Relationships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notesSlides/slides/slide3.xml" Id="rId2" /><Relationship Type="http://schemas.openxmlformats.org/officeDocument/2006/relationships/notesMaster" Target="/ppt/notesSlides/notesMasters/notesMaster1.xml" Id="rId1" /></Relationships>
</file>

<file path=ppt/notesSlides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Slides/notesMasters/theme/theme3.xml" Id="rId1" /></Relationships>
</file>

<file path=ppt/notesSlides/notesMasters/notesMaster1.xml><?xml version="1.0" encoding="utf-8"?>
<p:notes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FC94A-71D2-453E-81E7-8D98C54D696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DF481-56C4-49E2-A3F2-A8712F1FA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68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notesMasters/theme/theme3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notesSlides/notesSlide1.xml><?xml version="1.0" encoding="utf-8"?>
<p:notes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New: THIS IS IN TABLE FORMAT without merged cells.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17396"/>
      </p:ext>
    </p:extLst>
  </p:cSld>
  <p:clrMapOvr>
    <a:masterClrMapping/>
  </p:clrMapOvr>
</p:notes>
</file>

<file path=ppt/notesSlides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8869565"/>
      </p:ext>
    </p:extLst>
  </p:cSld>
  <p:clrMapOvr>
    <a:masterClrMapping/>
  </p:clrMapOvr>
</p:sldLayout>
</file>

<file path=ppt/notesSlides/slideLayouts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19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20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22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_rels/slideLayout23.xml.rels>&#65279;<?xml version="1.0" encoding="utf-8"?><Relationships xmlns="http://schemas.openxmlformats.org/package/2006/relationships"><Relationship Type="http://schemas.openxmlformats.org/officeDocument/2006/relationships/slideMaster" Target="/ppt/notesSlides/slideLayouts/slideMasters/slideMaster2.xml" Id="rId1" /></Relationships>
</file>

<file path=ppt/notesSlides/slideLayouts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880-00D7-4502-87D0-E3C4E71EE9B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917-AE9B-4D91-849C-B03A4F35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92147"/>
      </p:ext>
    </p:extLst>
  </p:cSld>
  <p:clrMapOvr>
    <a:masterClrMapping/>
  </p:clrMapOvr>
</p:sldLayout>
</file>

<file path=ppt/notesSlides/slideLayouts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880-00D7-4502-87D0-E3C4E71EE9B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917-AE9B-4D91-849C-B03A4F35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55227"/>
      </p:ext>
    </p:extLst>
  </p:cSld>
  <p:clrMapOvr>
    <a:masterClrMapping/>
  </p:clrMapOvr>
</p:sldLayout>
</file>

<file path=ppt/notesSlides/slideLayouts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880-00D7-4502-87D0-E3C4E71EE9B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917-AE9B-4D91-849C-B03A4F35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90196"/>
      </p:ext>
    </p:extLst>
  </p:cSld>
  <p:clrMapOvr>
    <a:masterClrMapping/>
  </p:clrMapOvr>
</p:sldLayout>
</file>

<file path=ppt/notesSlides/slideLayouts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880-00D7-4502-87D0-E3C4E71EE9B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917-AE9B-4D91-849C-B03A4F35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99908"/>
      </p:ext>
    </p:extLst>
  </p:cSld>
  <p:clrMapOvr>
    <a:masterClrMapping/>
  </p:clrMapOvr>
</p:sldLayout>
</file>

<file path=ppt/notesSlides/slideLayouts/slideLayouts/slideLayout1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880-00D7-4502-87D0-E3C4E71EE9B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917-AE9B-4D91-849C-B03A4F35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41670"/>
      </p:ext>
    </p:extLst>
  </p:cSld>
  <p:clrMapOvr>
    <a:masterClrMapping/>
  </p:clrMapOvr>
</p:sldLayout>
</file>

<file path=ppt/notesSlides/slideLayouts/slideLayouts/slideLayout1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880-00D7-4502-87D0-E3C4E71EE9B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917-AE9B-4D91-849C-B03A4F35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6237"/>
      </p:ext>
    </p:extLst>
  </p:cSld>
  <p:clrMapOvr>
    <a:masterClrMapping/>
  </p:clrMapOvr>
</p:sldLayout>
</file>

<file path=ppt/notesSlides/slideLayouts/slideLayouts/slideLayout1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880-00D7-4502-87D0-E3C4E71EE9B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917-AE9B-4D91-849C-B03A4F35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35660"/>
      </p:ext>
    </p:extLst>
  </p:cSld>
  <p:clrMapOvr>
    <a:masterClrMapping/>
  </p:clrMapOvr>
</p:sldLayout>
</file>

<file path=ppt/notesSlides/slideLayouts/slideLayouts/slideLayout2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880-00D7-4502-87D0-E3C4E71EE9B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917-AE9B-4D91-849C-B03A4F35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67105"/>
      </p:ext>
    </p:extLst>
  </p:cSld>
  <p:clrMapOvr>
    <a:masterClrMapping/>
  </p:clrMapOvr>
</p:sldLayout>
</file>

<file path=ppt/notesSlides/slideLayouts/slideLayouts/slideLayout2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880-00D7-4502-87D0-E3C4E71EE9B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917-AE9B-4D91-849C-B03A4F35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89506"/>
      </p:ext>
    </p:extLst>
  </p:cSld>
  <p:clrMapOvr>
    <a:masterClrMapping/>
  </p:clrMapOvr>
</p:sldLayout>
</file>

<file path=ppt/notesSlides/slideLayouts/slideLayouts/slideLayout2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880-00D7-4502-87D0-E3C4E71EE9B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917-AE9B-4D91-849C-B03A4F35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62848"/>
      </p:ext>
    </p:extLst>
  </p:cSld>
  <p:clrMapOvr>
    <a:masterClrMapping/>
  </p:clrMapOvr>
</p:sldLayout>
</file>

<file path=ppt/notesSlides/slideLayouts/slideLayouts/slideLayout2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A880-00D7-4502-87D0-E3C4E71EE9B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917-AE9B-4D91-849C-B03A4F35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8757"/>
      </p:ext>
    </p:extLst>
  </p:cSld>
  <p:clrMapOvr>
    <a:masterClrMapping/>
  </p:clrMapOvr>
</p:sldLayout>
</file>

<file path=ppt/notesSlides/slideLayouts/slideMasters/_rels/slideMaster2.xml.rels>&#65279;<?xml version="1.0" encoding="utf-8"?><Relationships xmlns="http://schemas.openxmlformats.org/package/2006/relationships"><Relationship Type="http://schemas.openxmlformats.org/officeDocument/2006/relationships/slideLayout" Target="/ppt/notesSlides/slideLayouts/slideLayouts/slideLayout13.xml" Id="rId8" /><Relationship Type="http://schemas.openxmlformats.org/officeDocument/2006/relationships/theme" Target="/ppt/notesSlides/slideLayouts/slideMasters/theme/theme2.xml" Id="rId13" /><Relationship Type="http://schemas.openxmlformats.org/officeDocument/2006/relationships/slideLayout" Target="/ppt/notesSlides/slideLayouts/slideLayouts/slideLayout14.xml" Id="rId3" /><Relationship Type="http://schemas.openxmlformats.org/officeDocument/2006/relationships/slideLayout" Target="/ppt/notesSlides/slideLayouts/slideLayouts/slideLayout15.xml" Id="rId7" /><Relationship Type="http://schemas.openxmlformats.org/officeDocument/2006/relationships/slideLayout" Target="/ppt/notesSlides/slideLayouts/slideLayout12.xml" Id="rId12" /><Relationship Type="http://schemas.openxmlformats.org/officeDocument/2006/relationships/slideLayout" Target="/ppt/notesSlides/slideLayouts/slideLayouts/slideLayout16.xml" Id="rId2" /><Relationship Type="http://schemas.openxmlformats.org/officeDocument/2006/relationships/slideLayout" Target="/ppt/notesSlides/slideLayouts/slideLayouts/slideLayout17.xml" Id="rId1" /><Relationship Type="http://schemas.openxmlformats.org/officeDocument/2006/relationships/slideLayout" Target="/ppt/notesSlides/slideLayouts/slideLayouts/slideLayout18.xml" Id="rId6" /><Relationship Type="http://schemas.openxmlformats.org/officeDocument/2006/relationships/slideLayout" Target="/ppt/notesSlides/slideLayouts/slideLayouts/slideLayout19.xml" Id="rId11" /><Relationship Type="http://schemas.openxmlformats.org/officeDocument/2006/relationships/slideLayout" Target="/ppt/notesSlides/slideLayouts/slideLayouts/slideLayout20.xml" Id="rId5" /><Relationship Type="http://schemas.openxmlformats.org/officeDocument/2006/relationships/slideLayout" Target="/ppt/notesSlides/slideLayouts/slideLayouts/slideLayout21.xml" Id="rId10" /><Relationship Type="http://schemas.openxmlformats.org/officeDocument/2006/relationships/slideLayout" Target="/ppt/notesSlides/slideLayouts/slideLayouts/slideLayout22.xml" Id="rId4" /><Relationship Type="http://schemas.openxmlformats.org/officeDocument/2006/relationships/slideLayout" Target="/ppt/notesSlides/slideLayouts/slideLayouts/slideLayout23.xml" Id="rId9" /></Relationships>
</file>

<file path=ppt/notesSlides/slideLayouts/slideMasters/slideMaster2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FA880-00D7-4502-87D0-E3C4E71EE9B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F2917-AE9B-4D91-849C-B03A4F358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notesSlides/slideLayouts/slideMasters/theme/theme2.xml><?xml version="1.0" encoding="utf-8"?>
<a:theme xmlns:thm15="http://schemas.microsoft.com/office/thememl/2012/main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notesSlides/slides/_rels/slide3.xml.rels>&#65279;<?xml version="1.0" encoding="utf-8"?><Relationships xmlns="http://schemas.openxmlformats.org/package/2006/relationships"><Relationship Type="http://schemas.openxmlformats.org/officeDocument/2006/relationships/image" Target="/ppt/media/image.png" Id="rId3" /><Relationship Type="http://schemas.openxmlformats.org/officeDocument/2006/relationships/notesSlide" Target="/ppt/notesSlides/notesSlide1.xml" Id="rId2" /><Relationship Type="http://schemas.openxmlformats.org/officeDocument/2006/relationships/slideLayout" Target="/ppt/notesSlides/slideLayouts/slideLayout12.xml" Id="rId1" /><Relationship Type="http://schemas.openxmlformats.org/officeDocument/2006/relationships/image" Target="/ppt/notesSlides/media/image.svg" Id="rId6" /><Relationship Type="http://schemas.openxmlformats.org/officeDocument/2006/relationships/image" Target="/ppt/notesSlides/media/image2.png" Id="rId5" /><Relationship Type="http://schemas.openxmlformats.org/officeDocument/2006/relationships/image" Target="/ppt/notesSlides/media/image3.png" Id="rId4" /></Relationships>
</file>

<file path=ppt/notesSlides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 descr="A blurry image of a dark green and white background&#10;&#10;Description automatically generated">
            <a:extLst>
              <a:ext uri="{FF2B5EF4-FFF2-40B4-BE49-F238E27FC236}"/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" y="-14682"/>
            <a:ext cx="12188190" cy="6860144"/>
          </a:xfrm>
          <a:prstGeom prst="rect">
            <a:avLst/>
          </a:prstGeom>
        </p:spPr>
      </p:pic>
      <p:sp>
        <p:nvSpPr>
          <p:cNvPr id="172" name="Shape 125"/>
          <p:cNvSpPr/>
          <p:nvPr/>
        </p:nvSpPr>
        <p:spPr>
          <a:xfrm>
            <a:off x="686195" y="697634"/>
            <a:ext cx="10852432" cy="365713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z="1620"/>
          </a:p>
        </p:txBody>
      </p:sp>
      <p:sp>
        <p:nvSpPr>
          <p:cNvPr id="173" name="Text 126"/>
          <p:cNvSpPr/>
          <p:nvPr/>
        </p:nvSpPr>
        <p:spPr>
          <a:xfrm>
            <a:off x="686194" y="495574"/>
            <a:ext cx="8639872" cy="45714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44"/>
              </a:lnSpc>
            </a:pPr>
            <a:r>
              <a:rPr lang="en-US" sz="2000">
                <a:solidFill>
                  <a:srgbClr val="242424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Monthly Overview</a:t>
            </a:r>
            <a:endParaRPr lang="en-US" sz="2000"/>
          </a:p>
        </p:txBody>
      </p:sp>
      <p:sp>
        <p:nvSpPr>
          <p:cNvPr id="178" name="Text 52">
            <a:extLst>
              <a:ext uri="{FF2B5EF4-FFF2-40B4-BE49-F238E27FC236}"/>
            </a:extLst>
          </p:cNvPr>
          <p:cNvSpPr/>
          <p:nvPr/>
        </p:nvSpPr>
        <p:spPr>
          <a:xfrm>
            <a:off x="663320" y="6469053"/>
            <a:ext cx="3888430" cy="2285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14"/>
              </a:lnSpc>
            </a:pPr>
            <a:r>
              <a:rPr lang="en-US" sz="1000">
                <a:solidFill>
                  <a:srgbClr val="616161">
                    <a:alpha val="100000"/>
                  </a:srgb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Exported from Viva Goals on March 3, 2024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.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Open in Viva Goals</a:t>
            </a:r>
            <a:endParaRPr lang="en-US" sz="1000" u="sn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1" name="Picture 180">
            <a:extLst>
              <a:ext uri="{FF2B5EF4-FFF2-40B4-BE49-F238E27FC236}"/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67" y="223408"/>
            <a:ext cx="203200" cy="203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663320" y="1055367"/>
          <a:ext cx="10729953" cy="5187778"/>
        </p:xfrm>
        <a:graphic>
          <a:graphicData uri="http://schemas.openxmlformats.org/drawingml/2006/table">
            <a:tbl>
              <a:tblPr firstRow="1" bandRow="1">
                <a:effectLst>
                  <a:outerShdw blurRad="38100" sx="101000" sy="101000" algn="ctr" rotWithShape="0">
                    <a:prstClr val="black">
                      <a:alpha val="3000"/>
                    </a:prstClr>
                  </a:outerShdw>
                </a:effectLst>
                <a:tableStyleId>{5C22544A-7EE6-4342-B048-85BDC9FD1C3A}</a:tableStyleId>
              </a:tblPr>
              <a:tblGrid>
                <a:gridCol w="7646290">
                  <a:extLst>
                    <a:ext uri="{9D8B030D-6E8A-4147-A177-3AD203B41FA5}"/>
                  </a:extLst>
                </a:gridCol>
                <a:gridCol w="1828800">
                  <a:extLst>
                    <a:ext uri="{9D8B030D-6E8A-4147-A177-3AD203B41FA5}"/>
                  </a:extLst>
                </a:gridCol>
                <a:gridCol w="1254863">
                  <a:extLst>
                    <a:ext uri="{9D8B030D-6E8A-4147-A177-3AD203B41FA5}"/>
                  </a:extLst>
                </a:gridCol>
              </a:tblGrid>
              <a:tr h="475571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Goals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Last month </a:t>
                      </a:r>
                      <a:r>
                        <a:rPr lang="en-US" sz="1000" b="0" i="0" u="none" strike="noStrike">
                          <a:solidFill>
                            <a:srgbClr val="040C28"/>
                          </a:solidFill>
                          <a:effectLst/>
                          <a:latin typeface="Segoe UI"/>
                          <a:cs typeface="Segoe UI"/>
                        </a:rPr>
                        <a:t>→ This month</a:t>
                      </a: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Status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81011">
                <a:tc>
                  <a:txBody>
                    <a:bodyPr/>
                    <a:lstStyle/>
                    <a:p>
                      <a:r>
                        <a:rPr lang="en-US" sz="1300" b="1" i="0" u="none" strike="noStrike" kern="120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Super Charge Growth</a:t>
                      </a:r>
                      <a:r>
                        <a:rPr lang="en-US" sz="1300" b="1" i="0" kern="120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​</a:t>
                      </a:r>
                      <a:endParaRPr lang="en-US" sz="1300" b="1" i="0">
                        <a:solidFill>
                          <a:schemeClr val="tx1"/>
                        </a:solidFill>
                        <a:effectLst/>
                        <a:latin typeface="Segoe UI Semibold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12.2M 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0C28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→ 13.2M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EC65A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On track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/>
                </a:extLst>
              </a:tr>
              <a:tr h="74857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  <a:tabLst/>
                        <a:defRPr/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Increase Operational Efficiency</a:t>
                      </a:r>
                      <a:endParaRPr lang="en-US" sz="1200" b="0" i="0">
                        <a:latin typeface="Segoe UI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500KM 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0C28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→ 769K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AA300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Behind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6615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  <a:tabLst/>
                        <a:defRPr/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On the third day of Christmas my true love gave to me, three French hens, two turtle doves, and a partridge in a pear tree. On the third day of Christmas my true love gave to me, three French hens, two turtle doves, and a partridge in a pear tree. </a:t>
                      </a:r>
                      <a:endParaRPr lang="en-US" sz="1200" b="0" i="0">
                        <a:latin typeface="Segoe UI"/>
                        <a:cs typeface="Segoe UI"/>
                      </a:endParaRP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12.2M 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0C28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→ 13.2M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50F1F"/>
                          </a:solidFill>
                          <a:effectLst/>
                          <a:uLnTx/>
                          <a:uFillTx/>
                          <a:latin typeface="Segoe UI Semibold"/>
                          <a:cs typeface="Segoe UI Semibold"/>
                        </a:rPr>
                        <a:t>At risk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/>
                        <a:cs typeface="Segoe UI Semibold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47144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>
                          <a:latin typeface="Segoe UI"/>
                          <a:cs typeface="Segoe UI"/>
                        </a:rPr>
                        <a:t>Double Market Share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25.7% 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0C28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→ 27.9%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EC65A"/>
                          </a:solidFill>
                          <a:effectLst/>
                          <a:uLnTx/>
                          <a:uFillTx/>
                          <a:latin typeface="Segoe UI Semibold"/>
                          <a:cs typeface="Segoe UI Semibold"/>
                        </a:rPr>
                        <a:t>On track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7750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noProof="0">
                          <a:solidFill>
                            <a:srgbClr val="000000"/>
                          </a:solidFill>
                          <a:effectLst/>
                          <a:latin typeface="Segoe UI Semibold"/>
                        </a:rPr>
                        <a:t>Increase Operational Efficiency</a:t>
                      </a:r>
                      <a:endParaRPr lang="en-US" sz="1300" b="0" i="0" u="none" strike="noStrike" noProof="0">
                        <a:solidFill>
                          <a:srgbClr val="000000"/>
                        </a:solidFill>
                        <a:effectLst/>
                        <a:latin typeface="Segoe UI Semibold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12.2M 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0C28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→ 13.2M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50F1F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At Risk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/>
                </a:extLst>
              </a:tr>
              <a:tr h="891827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On the third day of Christmas my true love gave to me, three French hens, two turtle doves, and a partridge in a pear tree.</a:t>
                      </a:r>
                      <a:endParaRPr lang="en-US" sz="1200" b="0" i="0">
                        <a:latin typeface="Segoe UI"/>
                        <a:cs typeface="Segoe UI"/>
                      </a:endParaRP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12.2M 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0C28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→ 13.2M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EC65A"/>
                          </a:solidFill>
                          <a:effectLst/>
                          <a:uLnTx/>
                          <a:uFillTx/>
                          <a:latin typeface="Segoe UI Semibold"/>
                          <a:cs typeface="Segoe UI Semibold"/>
                        </a:rPr>
                        <a:t>On track</a:t>
                      </a:r>
                      <a:endParaRPr kumimoji="0" lang="en-US" b="1" i="0">
                        <a:latin typeface="Segoe UI Semibold"/>
                        <a:cs typeface="Segoe UI Semibold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/>
            </a:extLst>
          </p:cNvPr>
          <p:cNvGrpSpPr/>
          <p:nvPr/>
        </p:nvGrpSpPr>
        <p:grpSpPr>
          <a:xfrm>
            <a:off x="10291887" y="4839102"/>
            <a:ext cx="630004" cy="251428"/>
            <a:chOff x="10657510" y="1541706"/>
            <a:chExt cx="630004" cy="251428"/>
          </a:xfrm>
        </p:grpSpPr>
        <p:sp>
          <p:nvSpPr>
            <p:cNvPr id="4" name="Shape 1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7510" y="1541706"/>
              <a:ext cx="630004" cy="251428"/>
            </a:xfrm>
            <a:prstGeom prst="roundRect">
              <a:avLst>
                <a:gd name="adj" fmla="val 15132"/>
              </a:avLst>
            </a:prstGeom>
            <a:solidFill>
              <a:srgbClr val="C50F1F"/>
            </a:solidFill>
            <a:ln/>
          </p:spPr>
          <p:txBody>
            <a:bodyPr/>
            <a:lstStyle/>
            <a:p>
              <a:endParaRPr lang="en-US" sz="1609"/>
            </a:p>
          </p:txBody>
        </p:sp>
        <p:sp>
          <p:nvSpPr>
            <p:cNvPr id="5" name="Text 1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760197" y="1549758"/>
              <a:ext cx="430206" cy="22587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97890"/>
                </a:lnSpc>
              </a:pPr>
              <a:r>
                <a:rPr lang="en-US" sz="1200">
                  <a:solidFill>
                    <a:schemeClr val="bg1"/>
                  </a:solidFill>
                  <a:latin typeface="Segoe UI" panose="020B0502040204020203" pitchFamily="34" charset="0"/>
                  <a:ea typeface="Segoe UI Semibold" pitchFamily="34" charset="-122"/>
                  <a:cs typeface="Segoe UI" panose="020B0502040204020203" pitchFamily="34" charset="0"/>
                </a:rPr>
                <a:t>At risk</a:t>
              </a:r>
              <a:endParaRPr lang="en-US"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/>
            </a:extLst>
          </p:cNvPr>
          <p:cNvGrpSpPr/>
          <p:nvPr/>
        </p:nvGrpSpPr>
        <p:grpSpPr>
          <a:xfrm>
            <a:off x="10291880" y="1818533"/>
            <a:ext cx="788489" cy="252035"/>
            <a:chOff x="10657511" y="1541099"/>
            <a:chExt cx="591280" cy="252035"/>
          </a:xfrm>
        </p:grpSpPr>
        <p:sp>
          <p:nvSpPr>
            <p:cNvPr id="8" name="Shape 1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7511" y="1541706"/>
              <a:ext cx="591280" cy="251428"/>
            </a:xfrm>
            <a:prstGeom prst="roundRect">
              <a:avLst>
                <a:gd name="adj" fmla="val 15132"/>
              </a:avLst>
            </a:prstGeom>
            <a:solidFill>
              <a:srgbClr val="5EC65A"/>
            </a:solidFill>
            <a:ln/>
          </p:spPr>
          <p:txBody>
            <a:bodyPr/>
            <a:lstStyle/>
            <a:p>
              <a:endParaRPr lang="en-US" sz="1609"/>
            </a:p>
          </p:txBody>
        </p:sp>
        <p:sp>
          <p:nvSpPr>
            <p:cNvPr id="9" name="Text 1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733994" y="1541099"/>
              <a:ext cx="462672" cy="2518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97890"/>
                </a:lnSpc>
              </a:pPr>
              <a:r>
                <a:rPr lang="en-US" sz="1200">
                  <a:solidFill>
                    <a:schemeClr val="bg1"/>
                  </a:solidFill>
                  <a:latin typeface="Segoe UI"/>
                  <a:cs typeface="Segoe UI"/>
                </a:rPr>
                <a:t>On track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025452"/>
      </p:ext>
    </p:extLst>
  </p:cSld>
  <p:clrMapOvr>
    <a:masterClrMapping/>
  </p:clrMapOvr>
</p:sld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E7C5-B24C-9A54-D94E-9909CACC2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7AA2F-AF04-9F7A-6076-AF6195F5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7C6B-F954-F7C6-C5D7-B1BEA0FB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ED6-02BC-3E4B-871D-9F2A11C611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95EE-D426-FE5C-30F4-89AC0541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675B9-B88C-B7AE-DFEB-15E6C5ED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51F-22D2-7F47-AD66-981123957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D909-AF71-A501-841F-8193DB05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48D68-8AE1-6C5F-4965-E04753FF3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2BDB2-486E-DA79-32EB-3BCE2FE2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ED6-02BC-3E4B-871D-9F2A11C611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15C6-BB39-FC83-EE23-47977D30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25893-91A7-AEAB-A2FB-09716616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51F-22D2-7F47-AD66-981123957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0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A3535-AE59-4A1D-FFBA-A3D8E002B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C063-6426-7E0F-CFD5-499A17B5E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92BBB-D6AB-1CBB-344E-8A7CA53B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ED6-02BC-3E4B-871D-9F2A11C611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4CFB-8F27-5239-4B36-877B6390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F4F18-8163-6A6C-D194-83361AF5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51F-22D2-7F47-AD66-981123957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4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9A3A-16CE-2B58-99EC-5DCB81D6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AF5F-06F1-5B7A-C396-73ADED8FE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32EFE-796E-60E4-DD43-D2064A59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ED6-02BC-3E4B-871D-9F2A11C611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E2B0B-4AC4-59D3-7F07-C2E6EAB9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7C34-9746-0EDD-E201-F11165AE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51F-22D2-7F47-AD66-981123957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9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182B-2417-E844-C37C-AC504792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0C5EB-C643-FB1D-F0A8-F5B67D99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16C6-57D9-BA5D-F699-F30B97D8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ED6-02BC-3E4B-871D-9F2A11C611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55A7-475F-AB1A-BF27-4ED65B64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8D20-123F-4A84-568F-24A5298D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51F-22D2-7F47-AD66-981123957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8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48D6-DAE7-9B30-2C24-BCEDF9E6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ABFF-99FB-6083-09FC-6C98B57A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CDFA2-4707-A3BE-918F-3C13BAA93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13B8C-F6C7-8594-4107-3C755FE2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ED6-02BC-3E4B-871D-9F2A11C611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E008B-B85E-1651-C7A6-073DF20D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DB138-640C-71AE-032C-2F862EBF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51F-22D2-7F47-AD66-981123957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D7B8-87F5-9191-779A-BE059E8F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FFB6E-C6F1-0A7A-E2A6-559B1D2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FA8EC-00A4-3D81-A390-89A598DE5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0AF40-9CA2-8AD3-D74B-5934A8273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560D9-B18A-3ADF-8EF8-FF37F464E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4BD52-2A3C-F4CE-02BC-553597EA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ED6-02BC-3E4B-871D-9F2A11C611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70F33-DF3A-3F76-1896-0EEA4B9C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47343-5CCD-6B6E-B708-7F696ECE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51F-22D2-7F47-AD66-981123957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5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E4A3-31EA-BCEA-924D-0F426730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11883-80B7-18B3-6E52-594B7384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ED6-02BC-3E4B-871D-9F2A11C611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57568-E411-DC76-B8FB-1DA27C98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D46CC-5159-C2A7-EDF9-D4CBD0FF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51F-22D2-7F47-AD66-981123957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DB110-7806-BA0B-DF34-3CDACD2D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ED6-02BC-3E4B-871D-9F2A11C611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7C689-7313-FA29-BEE8-D0532CBC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63107-0E0E-D443-9E9A-C0120C3B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51F-22D2-7F47-AD66-981123957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3938-06BF-68D9-5526-474DE266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A6C6-0455-88AE-8408-D43079266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4071C-15C6-EA86-F9FD-E5B01B067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D247C-781A-A54F-04C9-4F05D787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ED6-02BC-3E4B-871D-9F2A11C611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296FA-18EA-59C0-A4C8-530D848D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98E47-B04A-D394-7832-96925E8F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51F-22D2-7F47-AD66-981123957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6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5EA4-6E6E-F459-4A62-6CEB68F5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0ABD6-4D7A-E1B2-0793-2FE477638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65EA0-0F08-34B7-41D2-83758A575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DEEC-7CB4-BF04-04A6-35D8E166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6ED6-02BC-3E4B-871D-9F2A11C611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4A24D-ECC1-BCE7-35AD-79198C16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4FDB7-CB7A-63DF-E59C-D09B8D23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4751F-22D2-7F47-AD66-981123957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6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A89E5-DDC2-9EB7-872F-6BBFDE74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5AC5-1FD9-5694-A87D-B61F6221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8F4C-8F08-335F-237E-FF2B5F4F3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B6ED6-02BC-3E4B-871D-9F2A11C61174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FEE5D-FFED-56B1-793C-0E711A1F5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2E38-D364-6787-A75F-45EA4FE45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4751F-22D2-7F47-AD66-981123957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0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.png" Id="rId3" /><Relationship Type="http://schemas.openxmlformats.org/officeDocument/2006/relationships/notesSlide" Target="/ppt/notesSlides/notesSlide1.xml" Id="rId2" /><Relationship Type="http://schemas.openxmlformats.org/officeDocument/2006/relationships/slideLayout" Target="/ppt/notesSlides/slideLayouts/slideLayout12.xml" Id="rId1" /><Relationship Type="http://schemas.openxmlformats.org/officeDocument/2006/relationships/image" Target="/ppt/notesSlides/media/image.svg" Id="rId6" /><Relationship Type="http://schemas.openxmlformats.org/officeDocument/2006/relationships/image" Target="/ppt/notesSlides/media/image2.png" Id="rId5" /><Relationship Type="http://schemas.openxmlformats.org/officeDocument/2006/relationships/image" Target="/ppt/notesSlides/media/image3.png" Id="rId4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B1D0-83B5-C753-8F1F-CC93FFFBE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Template-2</a:t>
            </a:r>
          </a:p>
        </p:txBody>
      </p:sp>
    </p:spTree>
    <p:extLst>
      <p:ext uri="{BB962C8B-B14F-4D97-AF65-F5344CB8AC3E}">
        <p14:creationId xmlns:p14="http://schemas.microsoft.com/office/powerpoint/2010/main" val="1516307016"/>
      </p:ext>
    </p:extLst>
  </p:cSld>
  <p:clrMapOvr>
    <a:masterClrMapping/>
  </p:clrMapOvr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179" descr="A blurry image of a dark green and white background&#10;&#10;Description automatically generated">
            <a:extLst>
              <a:ext uri="{FF2B5EF4-FFF2-40B4-BE49-F238E27FC236}"/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1" y="-14682"/>
            <a:ext cx="12188190" cy="6860144"/>
          </a:xfrm>
          <a:prstGeom prst="rect">
            <a:avLst/>
          </a:prstGeom>
        </p:spPr>
      </p:pic>
      <p:sp>
        <p:nvSpPr>
          <p:cNvPr id="172" name="Shape 125"/>
          <p:cNvSpPr/>
          <p:nvPr/>
        </p:nvSpPr>
        <p:spPr>
          <a:xfrm>
            <a:off x="686195" y="697634"/>
            <a:ext cx="10852432" cy="365713"/>
          </a:xfrm>
          <a:prstGeom prst="rect">
            <a:avLst/>
          </a:prstGeom>
          <a:noFill/>
          <a:ln/>
        </p:spPr>
        <p:txBody>
          <a:bodyPr/>
          <a:lstStyle/>
          <a:p>
            <a:endParaRPr lang="en-US" sz="1620"/>
          </a:p>
        </p:txBody>
      </p:sp>
      <p:sp>
        <p:nvSpPr>
          <p:cNvPr id="173" name="Text 126"/>
          <p:cNvSpPr/>
          <p:nvPr/>
        </p:nvSpPr>
        <p:spPr>
          <a:xfrm>
            <a:off x="686194" y="495574"/>
            <a:ext cx="8639872" cy="45714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44"/>
              </a:lnSpc>
            </a:pPr>
            <a:r>
              <a:rPr lang="en-US" sz="2000">
                <a:solidFill>
                  <a:srgbClr val="242424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Monthly Overview</a:t>
            </a:r>
            <a:endParaRPr lang="en-US" sz="2000"/>
          </a:p>
        </p:txBody>
      </p:sp>
      <p:sp>
        <p:nvSpPr>
          <p:cNvPr id="178" name="Text 52">
            <a:extLst>
              <a:ext uri="{FF2B5EF4-FFF2-40B4-BE49-F238E27FC236}"/>
            </a:extLst>
          </p:cNvPr>
          <p:cNvSpPr/>
          <p:nvPr/>
        </p:nvSpPr>
        <p:spPr>
          <a:xfrm>
            <a:off x="663320" y="6469053"/>
            <a:ext cx="3888430" cy="2285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85714"/>
              </a:lnSpc>
            </a:pPr>
            <a:r>
              <a:rPr lang="en-US" sz="1000">
                <a:solidFill>
                  <a:srgbClr val="616161">
                    <a:alpha val="100000"/>
                  </a:srgb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Exported from Viva Goals on March 3, 2024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.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Segoe UI Regular" pitchFamily="34" charset="0"/>
                <a:ea typeface="Segoe UI Regular" pitchFamily="34" charset="-122"/>
                <a:cs typeface="Segoe UI Regular" pitchFamily="34" charset="-120"/>
              </a:rPr>
              <a:t>Open in Viva Goals</a:t>
            </a:r>
            <a:endParaRPr lang="en-US" sz="1000" u="sng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1" name="Picture 180">
            <a:extLst>
              <a:ext uri="{FF2B5EF4-FFF2-40B4-BE49-F238E27FC236}"/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67" y="223408"/>
            <a:ext cx="203200" cy="2032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663320" y="1055367"/>
          <a:ext cx="10729953" cy="5187778"/>
        </p:xfrm>
        <a:graphic>
          <a:graphicData uri="http://schemas.openxmlformats.org/drawingml/2006/table">
            <a:tbl>
              <a:tblPr firstRow="1" bandRow="1">
                <a:effectLst>
                  <a:outerShdw blurRad="38100" sx="101000" sy="101000" algn="ctr" rotWithShape="0">
                    <a:prstClr val="black">
                      <a:alpha val="3000"/>
                    </a:prstClr>
                  </a:outerShdw>
                </a:effectLst>
                <a:tableStyleId>{5C22544A-7EE6-4342-B048-85BDC9FD1C3A}</a:tableStyleId>
              </a:tblPr>
              <a:tblGrid>
                <a:gridCol w="7646290">
                  <a:extLst>
                    <a:ext uri="{9D8B030D-6E8A-4147-A177-3AD203B41FA5}"/>
                  </a:extLst>
                </a:gridCol>
                <a:gridCol w="1828800">
                  <a:extLst>
                    <a:ext uri="{9D8B030D-6E8A-4147-A177-3AD203B41FA5}"/>
                  </a:extLst>
                </a:gridCol>
                <a:gridCol w="1254863">
                  <a:extLst>
                    <a:ext uri="{9D8B030D-6E8A-4147-A177-3AD203B41FA5}"/>
                  </a:extLst>
                </a:gridCol>
              </a:tblGrid>
              <a:tr h="475571">
                <a:tc>
                  <a:txBody>
                    <a:bodyPr/>
                    <a:lstStyle/>
                    <a:p>
                      <a:r>
                        <a:rPr lang="en-US" sz="1000" b="0" i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Goals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Last month </a:t>
                      </a:r>
                      <a:r>
                        <a:rPr lang="en-US" sz="1000" b="0" i="0" u="none" strike="noStrike">
                          <a:solidFill>
                            <a:srgbClr val="040C28"/>
                          </a:solidFill>
                          <a:effectLst/>
                          <a:latin typeface="Segoe UI"/>
                          <a:cs typeface="Segoe UI"/>
                        </a:rPr>
                        <a:t>→ This month</a:t>
                      </a: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Status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81011">
                <a:tc>
                  <a:txBody>
                    <a:bodyPr/>
                    <a:lstStyle/>
                    <a:p>
                      <a:r>
                        <a:rPr lang="en-US" sz="1300" b="1" i="0" u="none" strike="noStrike" kern="120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Super Charge Growth</a:t>
                      </a:r>
                      <a:r>
                        <a:rPr lang="en-US" sz="1300" b="1" i="0" kern="1200">
                          <a:solidFill>
                            <a:schemeClr val="dk1"/>
                          </a:solidFill>
                          <a:effectLst/>
                          <a:latin typeface="Segoe UI Semibold"/>
                          <a:ea typeface="+mn-ea"/>
                          <a:cs typeface="+mn-cs"/>
                        </a:rPr>
                        <a:t>​</a:t>
                      </a:r>
                      <a:endParaRPr lang="en-US" sz="1300" b="1" i="0">
                        <a:solidFill>
                          <a:schemeClr val="tx1"/>
                        </a:solidFill>
                        <a:effectLst/>
                        <a:latin typeface="Segoe UI Semibold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12.2M 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0C28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→ 13.2M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EC65A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On track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/>
                </a:extLst>
              </a:tr>
              <a:tr h="748571"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  <a:tabLst/>
                        <a:defRPr/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Increase Operational Efficiency</a:t>
                      </a:r>
                      <a:endParaRPr lang="en-US" sz="1200" b="0" i="0">
                        <a:latin typeface="Segoe UI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500KM 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0C28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→ 769K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EAA300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Behind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6615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  <a:tabLst/>
                        <a:defRPr/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On the third day of Christmas my true love gave to me, three French hens, two turtle doves, and a partridge in a pear tree. On the third day of Christmas my true love gave to me, three French hens, two turtle doves, and a partridge in a pear tree. </a:t>
                      </a:r>
                      <a:endParaRPr lang="en-US" sz="1200" b="0" i="0">
                        <a:latin typeface="Segoe UI"/>
                        <a:cs typeface="Segoe UI"/>
                      </a:endParaRP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12.2M 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0C28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→ 13.2M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50F1F"/>
                          </a:solidFill>
                          <a:effectLst/>
                          <a:uLnTx/>
                          <a:uFillTx/>
                          <a:latin typeface="Segoe UI Semibold"/>
                          <a:cs typeface="Segoe UI Semibold"/>
                        </a:rPr>
                        <a:t>At risk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/>
                        <a:cs typeface="Segoe UI Semibold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47144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>
                          <a:latin typeface="Segoe UI"/>
                          <a:cs typeface="Segoe UI"/>
                        </a:rPr>
                        <a:t>Double Market Share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25.7% 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0C28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→ 27.9%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EC65A"/>
                          </a:solidFill>
                          <a:effectLst/>
                          <a:uLnTx/>
                          <a:uFillTx/>
                          <a:latin typeface="Segoe UI Semibold"/>
                          <a:cs typeface="Segoe UI Semibold"/>
                        </a:rPr>
                        <a:t>On track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  <a:tr h="77750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none" strike="noStrike" noProof="0">
                          <a:solidFill>
                            <a:srgbClr val="000000"/>
                          </a:solidFill>
                          <a:effectLst/>
                          <a:latin typeface="Segoe UI Semibold"/>
                        </a:rPr>
                        <a:t>Increase Operational Efficiency</a:t>
                      </a:r>
                      <a:endParaRPr lang="en-US" sz="1300" b="0" i="0" u="none" strike="noStrike" noProof="0">
                        <a:solidFill>
                          <a:srgbClr val="000000"/>
                        </a:solidFill>
                        <a:effectLst/>
                        <a:latin typeface="Segoe UI Semibold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12.2M 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0C28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→ 13.2M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50F1F"/>
                          </a:solidFill>
                          <a:effectLst/>
                          <a:uLnTx/>
                          <a:uFillTx/>
                          <a:latin typeface="Segoe UI Semibold"/>
                          <a:ea typeface="+mn-ea"/>
                          <a:cs typeface="Segoe UI Semibold"/>
                        </a:rPr>
                        <a:t>At Risk</a:t>
                      </a: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/>
                </a:extLst>
              </a:tr>
              <a:tr h="891827">
                <a:tc>
                  <a:txBody>
                    <a:bodyPr/>
                    <a:lstStyle/>
                    <a:p>
                      <a:pPr marL="171450" indent="-171450">
                        <a:buFontTx/>
                        <a:buBlip>
                          <a:blip r:embed="rId5">
                            <a:extLst>
                              <a:ext uri="{96DAC541-7B7A-43D3-8B79-37D633B846F1}"/>
                            </a:extLst>
                          </a:blip>
                        </a:buBlip>
                      </a:pPr>
                      <a:r>
                        <a:rPr lang="en-US" sz="1200" b="0" i="0">
                          <a:effectLst/>
                          <a:latin typeface="Segoe UI"/>
                          <a:cs typeface="Segoe UI"/>
                        </a:rPr>
                        <a:t>On the third day of Christmas my true love gave to me, three French hens, two turtle doves, and a partridge in a pear tree.</a:t>
                      </a:r>
                      <a:endParaRPr lang="en-US" sz="1200" b="0" i="0">
                        <a:latin typeface="Segoe UI"/>
                        <a:cs typeface="Segoe UI"/>
                      </a:endParaRPr>
                    </a:p>
                  </a:txBody>
                  <a:tcPr marL="162477" marR="365760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12.2M </a:t>
                      </a: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0C28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Segoe UI"/>
                        </a:rPr>
                        <a:t>→ 13.2M</a:t>
                      </a:r>
                      <a:endPara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EC65A"/>
                          </a:solidFill>
                          <a:effectLst/>
                          <a:uLnTx/>
                          <a:uFillTx/>
                          <a:latin typeface="Segoe UI Semibold"/>
                          <a:cs typeface="Segoe UI Semibold"/>
                        </a:rPr>
                        <a:t>On track</a:t>
                      </a:r>
                      <a:endParaRPr kumimoji="0" lang="en-US" b="1" i="0">
                        <a:latin typeface="Segoe UI Semibold"/>
                        <a:cs typeface="Segoe UI Semibold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EC65A"/>
                        </a:solidFill>
                        <a:effectLst/>
                        <a:uLnTx/>
                        <a:uFillTx/>
                        <a:latin typeface="Segoe UI Semibold" panose="020B0502040204020203" pitchFamily="34" charset="0"/>
                        <a:ea typeface="+mn-ea"/>
                        <a:cs typeface="Segoe UI Semibold" panose="020B0502040204020203" pitchFamily="34" charset="0"/>
                      </a:endParaRPr>
                    </a:p>
                  </a:txBody>
                  <a:tcPr marL="162477" marR="162477" marT="81239" marB="81239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/>
            </a:extLst>
          </p:cNvPr>
          <p:cNvGrpSpPr/>
          <p:nvPr/>
        </p:nvGrpSpPr>
        <p:grpSpPr>
          <a:xfrm>
            <a:off x="10291887" y="4839102"/>
            <a:ext cx="630004" cy="251428"/>
            <a:chOff x="10657510" y="1541706"/>
            <a:chExt cx="630004" cy="251428"/>
          </a:xfrm>
        </p:grpSpPr>
        <p:sp>
          <p:nvSpPr>
            <p:cNvPr id="4" name="Shape 1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7510" y="1541706"/>
              <a:ext cx="630004" cy="251428"/>
            </a:xfrm>
            <a:prstGeom prst="roundRect">
              <a:avLst>
                <a:gd name="adj" fmla="val 15132"/>
              </a:avLst>
            </a:prstGeom>
            <a:solidFill>
              <a:srgbClr val="C50F1F"/>
            </a:solidFill>
            <a:ln/>
          </p:spPr>
          <p:txBody>
            <a:bodyPr/>
            <a:lstStyle/>
            <a:p>
              <a:endParaRPr lang="en-US" sz="1609"/>
            </a:p>
          </p:txBody>
        </p:sp>
        <p:sp>
          <p:nvSpPr>
            <p:cNvPr id="5" name="Text 1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760197" y="1549758"/>
              <a:ext cx="430206" cy="22587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97890"/>
                </a:lnSpc>
              </a:pPr>
              <a:r>
                <a:rPr lang="en-US" sz="1200">
                  <a:solidFill>
                    <a:schemeClr val="bg1"/>
                  </a:solidFill>
                  <a:latin typeface="Segoe UI" panose="020B0502040204020203" pitchFamily="34" charset="0"/>
                  <a:ea typeface="Segoe UI Semibold" pitchFamily="34" charset="-122"/>
                  <a:cs typeface="Segoe UI" panose="020B0502040204020203" pitchFamily="34" charset="0"/>
                </a:rPr>
                <a:t>At risk</a:t>
              </a:r>
              <a:endParaRPr lang="en-US"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/>
            </a:extLst>
          </p:cNvPr>
          <p:cNvGrpSpPr/>
          <p:nvPr/>
        </p:nvGrpSpPr>
        <p:grpSpPr>
          <a:xfrm>
            <a:off x="10291880" y="1818533"/>
            <a:ext cx="788489" cy="252035"/>
            <a:chOff x="10657511" y="1541099"/>
            <a:chExt cx="591280" cy="252035"/>
          </a:xfrm>
        </p:grpSpPr>
        <p:sp>
          <p:nvSpPr>
            <p:cNvPr id="8" name="Shape 10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657511" y="1541706"/>
              <a:ext cx="591280" cy="251428"/>
            </a:xfrm>
            <a:prstGeom prst="roundRect">
              <a:avLst>
                <a:gd name="adj" fmla="val 15132"/>
              </a:avLst>
            </a:prstGeom>
            <a:solidFill>
              <a:srgbClr val="5EC65A"/>
            </a:solidFill>
            <a:ln/>
          </p:spPr>
          <p:txBody>
            <a:bodyPr/>
            <a:lstStyle/>
            <a:p>
              <a:endParaRPr lang="en-US" sz="1609"/>
            </a:p>
          </p:txBody>
        </p:sp>
        <p:sp>
          <p:nvSpPr>
            <p:cNvPr id="9" name="Text 11">
              <a:extLst>
                <a:ext uri="{FF2B5EF4-FFF2-40B4-BE49-F238E27FC236}"/>
              </a:extLst>
            </p:cNvPr>
            <p:cNvSpPr/>
            <p:nvPr/>
          </p:nvSpPr>
          <p:spPr>
            <a:xfrm>
              <a:off x="10733994" y="1541099"/>
              <a:ext cx="462672" cy="2518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ct val="97890"/>
                </a:lnSpc>
              </a:pPr>
              <a:r>
                <a:rPr lang="en-US" sz="1200">
                  <a:solidFill>
                    <a:schemeClr val="bg1"/>
                  </a:solidFill>
                  <a:latin typeface="Segoe UI"/>
                  <a:cs typeface="Segoe UI"/>
                </a:rPr>
                <a:t>On track</a:t>
              </a:r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025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Template-2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Template-2</dc:title>
  <dc:creator>Pankaj Kumar</dc:creator>
  <cp:lastModifiedBy>Pankaj Kumar</cp:lastModifiedBy>
  <cp:revision>1</cp:revision>
  <dcterms:created xsi:type="dcterms:W3CDTF">2024-04-09T07:00:13Z</dcterms:created>
  <dcterms:modified xsi:type="dcterms:W3CDTF">2024-04-09T07:00:40Z</dcterms:modified>
</cp:coreProperties>
</file>