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58" r:id="rId7"/>
    <p:sldId id="268" r:id="rId8"/>
    <p:sldId id="295" r:id="rId9"/>
    <p:sldId id="259" r:id="rId10"/>
    <p:sldId id="262" r:id="rId11"/>
    <p:sldId id="269" r:id="rId12"/>
    <p:sldId id="280" r:id="rId13"/>
    <p:sldId id="278" r:id="rId14"/>
    <p:sldId id="281" r:id="rId15"/>
    <p:sldId id="296" r:id="rId16"/>
    <p:sldId id="263" r:id="rId17"/>
    <p:sldId id="264" r:id="rId18"/>
    <p:sldId id="265" r:id="rId19"/>
    <p:sldId id="266" r:id="rId20"/>
    <p:sldId id="267" r:id="rId21"/>
    <p:sldId id="270" r:id="rId22"/>
    <p:sldId id="271" r:id="rId23"/>
    <p:sldId id="315" r:id="rId24"/>
    <p:sldId id="272" r:id="rId25"/>
    <p:sldId id="273" r:id="rId26"/>
    <p:sldId id="31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99B8C9-A42D-4936-8E34-8856FE6823B7}">
          <p14:sldIdLst>
            <p14:sldId id="256"/>
            <p14:sldId id="257"/>
            <p14:sldId id="261"/>
            <p14:sldId id="258"/>
            <p14:sldId id="268"/>
            <p14:sldId id="295"/>
            <p14:sldId id="259"/>
            <p14:sldId id="262"/>
            <p14:sldId id="269"/>
            <p14:sldId id="280"/>
            <p14:sldId id="278"/>
            <p14:sldId id="281"/>
            <p14:sldId id="263"/>
            <p14:sldId id="265"/>
            <p14:sldId id="267"/>
            <p14:sldId id="270"/>
            <p14:sldId id="271"/>
            <p14:sldId id="260"/>
            <p14:sldId id="296"/>
            <p14:sldId id="264"/>
            <p14:sldId id="266"/>
            <p14:sldId id="312"/>
            <p14:sldId id="272"/>
            <p14:sldId id="315"/>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96"/>
        <p:guide pos="28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22378C-132A-41E5-83DB-809E7611E7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5922378C-132A-41E5-83DB-809E7611E7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5922378C-132A-41E5-83DB-809E7611E7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5922378C-132A-41E5-83DB-809E7611E7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22378C-132A-41E5-83DB-809E7611E7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5922378C-132A-41E5-83DB-809E7611E7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5922378C-132A-41E5-83DB-809E7611E7F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22378C-132A-41E5-83DB-809E7611E7F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2378C-132A-41E5-83DB-809E7611E7F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22378C-132A-41E5-83DB-809E7611E7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22378C-132A-41E5-83DB-809E7611E7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4EB186-3EAA-4765-B1E6-3B91B2D0FB8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2378C-132A-41E5-83DB-809E7611E7FB}"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EB186-3EAA-4765-B1E6-3B91B2D0FB8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7.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7916"/>
            <a:ext cx="8229600" cy="1143000"/>
          </a:xfrm>
        </p:spPr>
        <p:txBody>
          <a:bodyPr>
            <a:noAutofit/>
          </a:bodyPr>
          <a:lstStyle/>
          <a:p>
            <a:r>
              <a:rPr lang="en-IN" sz="3600" b="1" u="sng" dirty="0" smtClean="0"/>
              <a:t>Analysis of Signature Verification System</a:t>
            </a:r>
            <a:endParaRPr lang="en-IN" sz="3600" b="1" u="sng" dirty="0"/>
          </a:p>
        </p:txBody>
      </p:sp>
      <p:sp>
        <p:nvSpPr>
          <p:cNvPr id="3" name="Subtitle 2"/>
          <p:cNvSpPr>
            <a:spLocks noGrp="1"/>
          </p:cNvSpPr>
          <p:nvPr>
            <p:ph type="body" idx="1"/>
          </p:nvPr>
        </p:nvSpPr>
        <p:spPr>
          <a:xfrm>
            <a:off x="288032" y="332656"/>
            <a:ext cx="8604448" cy="639762"/>
          </a:xfrm>
        </p:spPr>
        <p:txBody>
          <a:bodyPr>
            <a:noAutofit/>
          </a:bodyPr>
          <a:lstStyle/>
          <a:p>
            <a:pPr algn="just"/>
            <a:r>
              <a:rPr lang="en-IN" sz="4800" dirty="0" smtClean="0"/>
              <a:t>JORHAT ENGINEERING COLLEGE</a:t>
            </a:r>
            <a:endParaRPr lang="en-IN" sz="4800" b="1" dirty="0"/>
          </a:p>
        </p:txBody>
      </p:sp>
      <p:sp>
        <p:nvSpPr>
          <p:cNvPr id="5" name="Text Placeholder 4"/>
          <p:cNvSpPr>
            <a:spLocks noGrp="1"/>
          </p:cNvSpPr>
          <p:nvPr>
            <p:ph type="body" sz="quarter" idx="3"/>
          </p:nvPr>
        </p:nvSpPr>
        <p:spPr>
          <a:xfrm>
            <a:off x="818257" y="773014"/>
            <a:ext cx="7570167" cy="639762"/>
          </a:xfrm>
        </p:spPr>
        <p:txBody>
          <a:bodyPr>
            <a:noAutofit/>
          </a:bodyPr>
          <a:lstStyle/>
          <a:p>
            <a:r>
              <a:rPr lang="en-IN" dirty="0" smtClean="0"/>
              <a:t>DEPARTMENT OF COMPUTER SCIENCE AND ENGINEERING</a:t>
            </a:r>
            <a:endParaRPr lang="en-IN" dirty="0"/>
          </a:p>
        </p:txBody>
      </p:sp>
      <p:sp>
        <p:nvSpPr>
          <p:cNvPr id="6" name="Content Placeholder 5"/>
          <p:cNvSpPr>
            <a:spLocks noGrp="1"/>
          </p:cNvSpPr>
          <p:nvPr>
            <p:ph sz="quarter" idx="4"/>
          </p:nvPr>
        </p:nvSpPr>
        <p:spPr>
          <a:xfrm>
            <a:off x="3760448" y="4437112"/>
            <a:ext cx="5780104" cy="2396872"/>
          </a:xfrm>
        </p:spPr>
        <p:txBody>
          <a:bodyPr>
            <a:noAutofit/>
          </a:bodyPr>
          <a:lstStyle/>
          <a:p>
            <a:pPr marL="0" indent="0">
              <a:buNone/>
            </a:pPr>
            <a:r>
              <a:rPr lang="en-IN" dirty="0" smtClean="0"/>
              <a:t>	Presented</a:t>
            </a:r>
            <a:r>
              <a:rPr lang="en-IN" u="sng" dirty="0" smtClean="0"/>
              <a:t> by :</a:t>
            </a:r>
            <a:r>
              <a:rPr lang="en-IN" dirty="0" smtClean="0"/>
              <a:t>  </a:t>
            </a:r>
            <a:endParaRPr lang="en-IN" dirty="0" smtClean="0"/>
          </a:p>
          <a:p>
            <a:pPr marL="0" indent="0">
              <a:buNone/>
            </a:pPr>
            <a:r>
              <a:rPr lang="en-IN" dirty="0" smtClean="0"/>
              <a:t>             1. </a:t>
            </a:r>
            <a:r>
              <a:rPr lang="en-IN" dirty="0" err="1" smtClean="0"/>
              <a:t>Pankaj</a:t>
            </a:r>
            <a:r>
              <a:rPr lang="en-IN" dirty="0" smtClean="0"/>
              <a:t> </a:t>
            </a:r>
            <a:r>
              <a:rPr lang="en-IN" dirty="0" err="1" smtClean="0"/>
              <a:t>Saha</a:t>
            </a:r>
            <a:r>
              <a:rPr lang="en-IN" dirty="0" smtClean="0"/>
              <a:t> (CS-26/16)</a:t>
            </a:r>
            <a:endParaRPr lang="en-IN" dirty="0" smtClean="0"/>
          </a:p>
          <a:p>
            <a:pPr marL="0" indent="0">
              <a:buNone/>
            </a:pPr>
            <a:r>
              <a:rPr lang="en-IN" dirty="0" smtClean="0"/>
              <a:t>	2. </a:t>
            </a:r>
            <a:r>
              <a:rPr lang="en-IN" dirty="0" err="1" smtClean="0"/>
              <a:t>Himjyoti</a:t>
            </a:r>
            <a:r>
              <a:rPr lang="en-IN" dirty="0" smtClean="0"/>
              <a:t> Das(CS-48/16)</a:t>
            </a:r>
            <a:endParaRPr lang="en-IN" dirty="0" smtClean="0"/>
          </a:p>
          <a:p>
            <a:pPr marL="0" indent="0">
              <a:buNone/>
            </a:pPr>
            <a:r>
              <a:rPr lang="en-IN" dirty="0" smtClean="0"/>
              <a:t>	3. </a:t>
            </a:r>
            <a:r>
              <a:rPr lang="en-IN" dirty="0" err="1" smtClean="0"/>
              <a:t>Akhirul</a:t>
            </a:r>
            <a:r>
              <a:rPr lang="en-IN" dirty="0" smtClean="0"/>
              <a:t> </a:t>
            </a:r>
            <a:r>
              <a:rPr lang="en-IN" dirty="0" err="1" smtClean="0"/>
              <a:t>Alom</a:t>
            </a:r>
            <a:r>
              <a:rPr lang="en-IN" dirty="0" smtClean="0"/>
              <a:t> </a:t>
            </a:r>
            <a:r>
              <a:rPr lang="en-IN" dirty="0" err="1" smtClean="0"/>
              <a:t>Mondal</a:t>
            </a:r>
            <a:r>
              <a:rPr lang="en-IN" dirty="0" smtClean="0"/>
              <a:t> (CS-33/16)</a:t>
            </a:r>
            <a:endParaRPr lang="en-IN" dirty="0" smtClean="0"/>
          </a:p>
          <a:p>
            <a:pPr marL="0" indent="0">
              <a:buNone/>
            </a:pPr>
            <a:r>
              <a:rPr lang="en-IN" dirty="0" smtClean="0"/>
              <a:t>	4. </a:t>
            </a:r>
            <a:r>
              <a:rPr lang="en-IN" dirty="0" err="1" smtClean="0"/>
              <a:t>Rajan</a:t>
            </a:r>
            <a:r>
              <a:rPr lang="en-IN" dirty="0" smtClean="0"/>
              <a:t> </a:t>
            </a:r>
            <a:r>
              <a:rPr lang="en-IN" dirty="0" err="1" smtClean="0"/>
              <a:t>Sahu</a:t>
            </a:r>
            <a:r>
              <a:rPr lang="en-IN" dirty="0" smtClean="0"/>
              <a:t> (CS-37/16)</a:t>
            </a:r>
            <a:endParaRPr lang="en-IN" dirty="0" smtClean="0"/>
          </a:p>
          <a:p>
            <a:endParaRPr lang="en-IN" dirty="0"/>
          </a:p>
        </p:txBody>
      </p:sp>
      <p:pic>
        <p:nvPicPr>
          <p:cNvPr id="8" name="Picture 7" descr="jec_logo"/>
          <p:cNvPicPr>
            <a:picLocks noChangeAspect="1"/>
          </p:cNvPicPr>
          <p:nvPr/>
        </p:nvPicPr>
        <p:blipFill>
          <a:blip r:embed="rId1"/>
          <a:stretch>
            <a:fillRect/>
          </a:stretch>
        </p:blipFill>
        <p:spPr>
          <a:xfrm>
            <a:off x="3434080" y="1412240"/>
            <a:ext cx="1852930" cy="1957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sym typeface="+mn-ea"/>
              </a:rPr>
              <a:t>KAZE:KeyPoint Detection</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528" y="1412776"/>
            <a:ext cx="7776864" cy="499265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KAZE:KeyPoint Detection</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50113" y="1600200"/>
            <a:ext cx="8043773"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 y="3206433"/>
            <a:ext cx="8229600" cy="1143000"/>
          </a:xfrm>
        </p:spPr>
        <p:txBody>
          <a:bodyPr/>
          <a:lstStyle/>
          <a:p>
            <a:r>
              <a:rPr lang="en-IN" sz="2400" dirty="0">
                <a:sym typeface="+mn-ea"/>
              </a:rPr>
              <a:t>Total Feature key points detected = 96</a:t>
            </a:r>
            <a:endParaRPr lang="en-IN" sz="2400" dirty="0">
              <a:sym typeface="+mn-ea"/>
            </a:endParaRPr>
          </a:p>
        </p:txBody>
      </p:sp>
      <p:pic>
        <p:nvPicPr>
          <p:cNvPr id="4" name="Content Placeholder 3"/>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666750" y="767080"/>
            <a:ext cx="8330565" cy="2257425"/>
          </a:xfrm>
        </p:spPr>
      </p:pic>
      <p:pic>
        <p:nvPicPr>
          <p:cNvPr id="3" name="Content Placeholder 2" descr="fake"/>
          <p:cNvPicPr>
            <a:picLocks noChangeAspect="1"/>
          </p:cNvPicPr>
          <p:nvPr>
            <p:ph sz="half" idx="2"/>
          </p:nvPr>
        </p:nvPicPr>
        <p:blipFill>
          <a:blip r:embed="rId2"/>
          <a:stretch>
            <a:fillRect/>
          </a:stretch>
        </p:blipFill>
        <p:spPr>
          <a:xfrm>
            <a:off x="2670175" y="4404995"/>
            <a:ext cx="1854200" cy="1445895"/>
          </a:xfrm>
          <a:prstGeom prst="rect">
            <a:avLst/>
          </a:prstGeom>
        </p:spPr>
      </p:pic>
      <p:pic>
        <p:nvPicPr>
          <p:cNvPr id="5" name="Picture 4" descr="kazekeypoints"/>
          <p:cNvPicPr>
            <a:picLocks noChangeAspect="1"/>
          </p:cNvPicPr>
          <p:nvPr/>
        </p:nvPicPr>
        <p:blipFill>
          <a:blip r:embed="rId3"/>
          <a:stretch>
            <a:fillRect/>
          </a:stretch>
        </p:blipFill>
        <p:spPr>
          <a:xfrm>
            <a:off x="4910455" y="4404995"/>
            <a:ext cx="1854200" cy="1445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Feature Matching</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38414" y="1340768"/>
            <a:ext cx="8172105" cy="489654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4773930" cy="6415405"/>
          </a:xfrm>
        </p:spPr>
        <p:txBody>
          <a:bodyPr>
            <a:normAutofit/>
          </a:bodyPr>
          <a:p>
            <a:pPr marL="0" indent="0">
              <a:buFont typeface="Arial" panose="020B0604020202020204" pitchFamily="34" charset="0"/>
            </a:pPr>
            <a:r>
              <a:rPr lang="en-IN" altLang="en-US" sz="2400"/>
              <a:t>Original signature</a:t>
            </a:r>
            <a:br>
              <a:rPr lang="en-IN" altLang="en-US" sz="2400"/>
            </a:br>
            <a:br>
              <a:rPr lang="en-IN" altLang="en-US" sz="2400"/>
            </a:br>
            <a:br>
              <a:rPr lang="en-IN" altLang="en-US" sz="2400"/>
            </a:br>
            <a:r>
              <a:rPr lang="en-IN" altLang="en-US" sz="2400"/>
              <a:t>Forged signature</a:t>
            </a:r>
            <a:br>
              <a:rPr lang="en-IN" altLang="en-US" sz="2400"/>
            </a:br>
            <a:br>
              <a:rPr lang="en-IN" altLang="en-US" sz="2400"/>
            </a:br>
            <a:br>
              <a:rPr lang="en-IN" altLang="en-US" sz="2400"/>
            </a:br>
            <a:r>
              <a:rPr lang="en-IN" altLang="en-US" sz="2400"/>
              <a:t>SIFT feature matching</a:t>
            </a:r>
            <a:br>
              <a:rPr lang="en-IN" altLang="en-US" sz="2400"/>
            </a:br>
            <a:r>
              <a:rPr lang="en-IN" altLang="en-US" sz="2400"/>
              <a:t>Similarity accuracy=25.64%</a:t>
            </a:r>
            <a:br>
              <a:rPr lang="en-IN" altLang="en-US" sz="2400"/>
            </a:br>
            <a:br>
              <a:rPr lang="en-IN" altLang="en-US" sz="2400"/>
            </a:br>
            <a:br>
              <a:rPr lang="en-IN" altLang="en-US" sz="2400"/>
            </a:br>
            <a:r>
              <a:rPr lang="en-IN" altLang="en-US" sz="2400"/>
              <a:t>SURF feature matching</a:t>
            </a:r>
            <a:br>
              <a:rPr lang="en-IN" altLang="en-US" sz="2400"/>
            </a:br>
            <a:r>
              <a:rPr lang="en-IN" altLang="en-US" sz="2400">
                <a:sym typeface="+mn-ea"/>
              </a:rPr>
              <a:t>Similarity accuracy=42.10%</a:t>
            </a:r>
            <a:br>
              <a:rPr lang="en-IN" altLang="en-US" sz="2400">
                <a:sym typeface="+mn-ea"/>
              </a:rPr>
            </a:br>
            <a:br>
              <a:rPr lang="en-IN" altLang="en-US" sz="2400">
                <a:sym typeface="+mn-ea"/>
              </a:rPr>
            </a:br>
            <a:br>
              <a:rPr lang="en-IN" altLang="en-US" sz="2400"/>
            </a:br>
            <a:r>
              <a:rPr lang="en-IN" altLang="en-US" sz="2400"/>
              <a:t>KAZE feature matching</a:t>
            </a:r>
            <a:br>
              <a:rPr lang="en-IN" altLang="en-US" sz="2400"/>
            </a:br>
            <a:r>
              <a:rPr lang="en-IN" altLang="en-US" sz="2400">
                <a:sym typeface="+mn-ea"/>
              </a:rPr>
              <a:t>Similarity accuracy=40.62%</a:t>
            </a:r>
            <a:endParaRPr lang="en-IN" altLang="en-US" sz="2400"/>
          </a:p>
        </p:txBody>
      </p:sp>
      <p:pic>
        <p:nvPicPr>
          <p:cNvPr id="4" name="Content Placeholder 3" descr="sift_feature_matching"/>
          <p:cNvPicPr>
            <a:picLocks noChangeAspect="1"/>
          </p:cNvPicPr>
          <p:nvPr>
            <p:ph sz="half" idx="1"/>
          </p:nvPr>
        </p:nvPicPr>
        <p:blipFill>
          <a:blip r:embed="rId1"/>
          <a:stretch>
            <a:fillRect/>
          </a:stretch>
        </p:blipFill>
        <p:spPr>
          <a:xfrm>
            <a:off x="5047615" y="2425065"/>
            <a:ext cx="3185160" cy="1280160"/>
          </a:xfrm>
          <a:prstGeom prst="rect">
            <a:avLst/>
          </a:prstGeom>
        </p:spPr>
      </p:pic>
      <p:pic>
        <p:nvPicPr>
          <p:cNvPr id="6" name="Content Placeholder 5" descr="surf_feature_matching"/>
          <p:cNvPicPr>
            <a:picLocks noChangeAspect="1"/>
          </p:cNvPicPr>
          <p:nvPr>
            <p:ph sz="half" idx="2"/>
          </p:nvPr>
        </p:nvPicPr>
        <p:blipFill>
          <a:blip r:embed="rId2"/>
          <a:stretch>
            <a:fillRect/>
          </a:stretch>
        </p:blipFill>
        <p:spPr>
          <a:xfrm>
            <a:off x="5064125" y="3993515"/>
            <a:ext cx="3185160" cy="1280160"/>
          </a:xfrm>
          <a:prstGeom prst="rect">
            <a:avLst/>
          </a:prstGeom>
        </p:spPr>
      </p:pic>
      <p:pic>
        <p:nvPicPr>
          <p:cNvPr id="7" name="Picture 6" descr="kaze_feature_matching"/>
          <p:cNvPicPr>
            <a:picLocks noChangeAspect="1"/>
          </p:cNvPicPr>
          <p:nvPr/>
        </p:nvPicPr>
        <p:blipFill>
          <a:blip r:embed="rId3"/>
          <a:stretch>
            <a:fillRect/>
          </a:stretch>
        </p:blipFill>
        <p:spPr>
          <a:xfrm>
            <a:off x="5064125" y="5410200"/>
            <a:ext cx="3185160" cy="1280160"/>
          </a:xfrm>
          <a:prstGeom prst="rect">
            <a:avLst/>
          </a:prstGeom>
        </p:spPr>
      </p:pic>
      <p:pic>
        <p:nvPicPr>
          <p:cNvPr id="8" name="Picture 7" descr="fake"/>
          <p:cNvPicPr>
            <a:picLocks noChangeAspect="1"/>
          </p:cNvPicPr>
          <p:nvPr/>
        </p:nvPicPr>
        <p:blipFill>
          <a:blip r:embed="rId4"/>
          <a:stretch>
            <a:fillRect/>
          </a:stretch>
        </p:blipFill>
        <p:spPr>
          <a:xfrm>
            <a:off x="5047615" y="1423035"/>
            <a:ext cx="1310640" cy="810260"/>
          </a:xfrm>
          <a:prstGeom prst="rect">
            <a:avLst/>
          </a:prstGeom>
        </p:spPr>
      </p:pic>
      <p:pic>
        <p:nvPicPr>
          <p:cNvPr id="3" name="Picture 2" descr="images (1)"/>
          <p:cNvPicPr>
            <a:picLocks noChangeAspect="1"/>
          </p:cNvPicPr>
          <p:nvPr/>
        </p:nvPicPr>
        <p:blipFill>
          <a:blip r:embed="rId5"/>
          <a:stretch>
            <a:fillRect/>
          </a:stretch>
        </p:blipFill>
        <p:spPr>
          <a:xfrm>
            <a:off x="5047615" y="125095"/>
            <a:ext cx="2174240" cy="1221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dirty="0" smtClean="0"/>
              <a:t>K-Nearest Neighbour</a:t>
            </a:r>
            <a:endParaRPr lang="en-IN" sz="3600" dirty="0" smtClean="0"/>
          </a:p>
        </p:txBody>
      </p:sp>
      <p:sp>
        <p:nvSpPr>
          <p:cNvPr id="3" name="Content Placeholder 2"/>
          <p:cNvSpPr>
            <a:spLocks noGrp="1"/>
          </p:cNvSpPr>
          <p:nvPr>
            <p:ph idx="1"/>
          </p:nvPr>
        </p:nvSpPr>
        <p:spPr/>
        <p:txBody>
          <a:bodyPr>
            <a:normAutofit fontScale="67500" lnSpcReduction="20000"/>
          </a:bodyPr>
          <a:lstStyle/>
          <a:p>
            <a:pPr algn="just"/>
            <a:r>
              <a:rPr lang="en-IN" dirty="0"/>
              <a:t>Global features from the signatures are extracted using </a:t>
            </a:r>
            <a:r>
              <a:rPr lang="en-IN" dirty="0" smtClean="0"/>
              <a:t>random </a:t>
            </a:r>
            <a:r>
              <a:rPr lang="en-IN" dirty="0"/>
              <a:t>transform. For each registered user in the system database a number of reference signatures are enrolled and aligned for statistics information extraction about his signature. Extreme points warping algorithm is used to align two signatures. </a:t>
            </a:r>
            <a:endParaRPr lang="en-IN" dirty="0"/>
          </a:p>
          <a:p>
            <a:pPr algn="just"/>
            <a:endParaRPr lang="en-IN" dirty="0"/>
          </a:p>
          <a:p>
            <a:pPr algn="just"/>
            <a:r>
              <a:rPr lang="en-IN" dirty="0"/>
              <a:t>During the k-nearest </a:t>
            </a:r>
            <a:r>
              <a:rPr lang="en-IN" dirty="0" err="1"/>
              <a:t>neighbor</a:t>
            </a:r>
            <a:r>
              <a:rPr lang="en-IN" dirty="0"/>
              <a:t> classifier training, a number of genuine and forged signatures are chosen. A test signature's verification is established by first aligning it with each reference signature for the claimed user. The signature is then classified as genuine or forgery, according to the alignment scores which are normalized by reference statistics, using standard pattern classification techniques.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How Does KNN Work?</a:t>
            </a:r>
            <a:endParaRPr lang="en-IN" dirty="0"/>
          </a:p>
        </p:txBody>
      </p:sp>
      <p:sp>
        <p:nvSpPr>
          <p:cNvPr id="3" name="Content Placeholder 2"/>
          <p:cNvSpPr>
            <a:spLocks noGrp="1"/>
          </p:cNvSpPr>
          <p:nvPr>
            <p:ph idx="1"/>
          </p:nvPr>
        </p:nvSpPr>
        <p:spPr/>
        <p:txBody>
          <a:bodyPr>
            <a:normAutofit lnSpcReduction="20000"/>
          </a:bodyPr>
          <a:lstStyle/>
          <a:p>
            <a:pPr marL="0" indent="0">
              <a:buNone/>
            </a:pPr>
            <a:endParaRPr lang="en-IN" b="1" dirty="0"/>
          </a:p>
          <a:p>
            <a:pPr algn="just"/>
            <a:r>
              <a:rPr lang="en-IN" sz="2400" dirty="0"/>
              <a:t>In KNN, K is the number of nearest </a:t>
            </a:r>
            <a:r>
              <a:rPr lang="en-IN" sz="2400" dirty="0" err="1"/>
              <a:t>neighbors</a:t>
            </a:r>
            <a:r>
              <a:rPr lang="en-IN" sz="2400" dirty="0"/>
              <a:t>. The number of </a:t>
            </a:r>
            <a:r>
              <a:rPr lang="en-IN" sz="2400" dirty="0" err="1"/>
              <a:t>neighbors</a:t>
            </a:r>
            <a:r>
              <a:rPr lang="en-IN" sz="2400" dirty="0"/>
              <a:t> is the core deciding factor. K is generally an odd number if the number of classes is 2. When K=1, then the algorithm is known as the nearest </a:t>
            </a:r>
            <a:r>
              <a:rPr lang="en-IN" sz="2400" dirty="0" err="1"/>
              <a:t>neighbor</a:t>
            </a:r>
            <a:r>
              <a:rPr lang="en-IN" sz="2400" dirty="0"/>
              <a:t> algorithm. </a:t>
            </a:r>
            <a:endParaRPr lang="en-IN" sz="2400" dirty="0"/>
          </a:p>
          <a:p>
            <a:pPr algn="just"/>
            <a:endParaRPr lang="en-IN" sz="2400" dirty="0"/>
          </a:p>
          <a:p>
            <a:pPr algn="just"/>
            <a:r>
              <a:rPr lang="en-IN" sz="2400" dirty="0"/>
              <a:t>Suppose P1 is the point, for which label needs to predict. First, you find the one closest point to P1 and then the label of the nearest point assigned to P1.</a:t>
            </a:r>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IN" dirty="0" smtClean="0">
                <a:sym typeface="+mn-ea"/>
              </a:rPr>
            </a:br>
            <a:r>
              <a:rPr lang="en-IN" dirty="0" smtClean="0">
                <a:sym typeface="+mn-ea"/>
              </a:rPr>
              <a:t>How Does KNN Work?</a:t>
            </a:r>
            <a:br>
              <a:rPr lang="en-IN" dirty="0"/>
            </a:b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57425" y="1763871"/>
            <a:ext cx="4282440" cy="332994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IN" dirty="0" smtClean="0">
                <a:sym typeface="+mn-ea"/>
              </a:rPr>
            </a:br>
            <a:r>
              <a:rPr lang="en-IN" dirty="0" smtClean="0">
                <a:sym typeface="+mn-ea"/>
              </a:rPr>
              <a:t>How Does KNN Work?</a:t>
            </a:r>
            <a:br>
              <a:rPr lang="en-IN" dirty="0">
                <a:sym typeface="+mn-ea"/>
              </a:rPr>
            </a:br>
            <a:endParaRPr lang="en-IN"/>
          </a:p>
        </p:txBody>
      </p:sp>
      <p:sp>
        <p:nvSpPr>
          <p:cNvPr id="3" name="Content Placeholder 2"/>
          <p:cNvSpPr>
            <a:spLocks noGrp="1"/>
          </p:cNvSpPr>
          <p:nvPr>
            <p:ph idx="1"/>
          </p:nvPr>
        </p:nvSpPr>
        <p:spPr/>
        <p:txBody>
          <a:bodyPr>
            <a:normAutofit fontScale="97500"/>
          </a:bodyPr>
          <a:lstStyle/>
          <a:p>
            <a:pPr algn="just"/>
            <a:r>
              <a:rPr lang="en-IN" sz="2400" dirty="0"/>
              <a:t>Suppose P1 is the point, for which label needs to predict. First, you find the k closest point to P1 and then classify points by majority vote of its k </a:t>
            </a:r>
            <a:r>
              <a:rPr lang="en-IN" sz="2400" dirty="0" err="1"/>
              <a:t>neighbors</a:t>
            </a:r>
            <a:r>
              <a:rPr lang="en-IN" sz="2400" dirty="0"/>
              <a:t>. Each object votes for their class and the class with the most votes is taken as the prediction. For finding closest similar points, you find the distance between points using distance measures such as Euclidean distance, Hamming distance, Manhattan distance and </a:t>
            </a:r>
            <a:r>
              <a:rPr lang="en-IN" sz="2400" dirty="0" err="1"/>
              <a:t>Minkowski</a:t>
            </a:r>
            <a:r>
              <a:rPr lang="en-IN" sz="2400" dirty="0"/>
              <a:t> distance. </a:t>
            </a:r>
            <a:endParaRPr lang="en-IN" sz="2400" dirty="0"/>
          </a:p>
          <a:p>
            <a:endParaRPr lang="en-IN" sz="2400" dirty="0"/>
          </a:p>
          <a:p>
            <a:r>
              <a:rPr lang="en-IN" sz="2400" dirty="0"/>
              <a:t>KNN has the following basic steps:</a:t>
            </a:r>
            <a:endParaRPr lang="en-IN" sz="2400" dirty="0"/>
          </a:p>
          <a:p>
            <a:pPr marL="457200" lvl="1" indent="0">
              <a:buNone/>
            </a:pPr>
            <a:r>
              <a:rPr lang="en-IN" sz="2100" dirty="0" smtClean="0"/>
              <a:t>1. Calculate </a:t>
            </a:r>
            <a:r>
              <a:rPr lang="en-IN" sz="2100" dirty="0"/>
              <a:t>distance</a:t>
            </a:r>
            <a:endParaRPr lang="en-IN" sz="2100" dirty="0"/>
          </a:p>
          <a:p>
            <a:pPr marL="457200" lvl="1" indent="0">
              <a:buNone/>
            </a:pPr>
            <a:r>
              <a:rPr lang="en-IN" sz="2100" dirty="0" smtClean="0"/>
              <a:t>2. Find </a:t>
            </a:r>
            <a:r>
              <a:rPr lang="en-IN" sz="2100" dirty="0"/>
              <a:t>closest </a:t>
            </a:r>
            <a:r>
              <a:rPr lang="en-IN" sz="2100" dirty="0" err="1"/>
              <a:t>neighbors</a:t>
            </a:r>
            <a:endParaRPr lang="en-IN" sz="2100" dirty="0"/>
          </a:p>
          <a:p>
            <a:pPr marL="457200" lvl="1" indent="0">
              <a:buNone/>
            </a:pPr>
            <a:r>
              <a:rPr lang="en-IN" sz="2100" dirty="0" smtClean="0"/>
              <a:t>3. Vote </a:t>
            </a:r>
            <a:r>
              <a:rPr lang="en-IN" sz="2100" dirty="0"/>
              <a:t>for </a:t>
            </a:r>
            <a:r>
              <a:rPr lang="en-IN" sz="2100" dirty="0" smtClean="0"/>
              <a:t>labels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sym typeface="+mn-ea"/>
              </a:rPr>
              <a:t>How Does KNN Work?</a:t>
            </a:r>
            <a:endParaRPr lang="en-IN"/>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03396" y="1600200"/>
            <a:ext cx="5137208"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000" dirty="0" smtClean="0"/>
              <a:t>Presentation Outline</a:t>
            </a:r>
            <a:endParaRPr lang="en-IN" sz="4000" dirty="0" smtClean="0"/>
          </a:p>
        </p:txBody>
      </p:sp>
      <p:sp>
        <p:nvSpPr>
          <p:cNvPr id="3" name="Content Placeholder 2"/>
          <p:cNvSpPr>
            <a:spLocks noGrp="1"/>
          </p:cNvSpPr>
          <p:nvPr>
            <p:ph sz="half" idx="1"/>
          </p:nvPr>
        </p:nvSpPr>
        <p:spPr>
          <a:xfrm>
            <a:off x="457200" y="1600200"/>
            <a:ext cx="6973570" cy="4526280"/>
          </a:xfrm>
        </p:spPr>
        <p:txBody>
          <a:bodyPr>
            <a:normAutofit/>
          </a:bodyPr>
          <a:lstStyle/>
          <a:p>
            <a:r>
              <a:rPr lang="en-IN" sz="2400" dirty="0" smtClean="0"/>
              <a:t>Introduction</a:t>
            </a:r>
            <a:endParaRPr lang="en-IN" sz="2400" dirty="0" smtClean="0"/>
          </a:p>
          <a:p>
            <a:r>
              <a:rPr lang="en-IN" sz="2400" dirty="0" smtClean="0"/>
              <a:t>Motivation</a:t>
            </a:r>
            <a:endParaRPr lang="en-IN" sz="2400" dirty="0" smtClean="0"/>
          </a:p>
          <a:p>
            <a:r>
              <a:rPr lang="en-IN" sz="2400" dirty="0" smtClean="0"/>
              <a:t>Proposed Approach</a:t>
            </a:r>
            <a:endParaRPr lang="en-IN" sz="2400" dirty="0" smtClean="0"/>
          </a:p>
          <a:p>
            <a:pPr marL="457200" lvl="1" indent="0" algn="l">
              <a:buNone/>
            </a:pPr>
            <a:r>
              <a:rPr lang="en-IN" sz="2055" dirty="0" smtClean="0"/>
              <a:t>       </a:t>
            </a:r>
            <a:r>
              <a:rPr lang="en-IN" dirty="0" smtClean="0"/>
              <a:t> - System-Flow Diagram</a:t>
            </a:r>
            <a:endParaRPr lang="en-IN" dirty="0" smtClean="0"/>
          </a:p>
          <a:p>
            <a:pPr marL="457200" lvl="1" indent="0" algn="l">
              <a:buNone/>
            </a:pPr>
            <a:r>
              <a:rPr lang="en-IN" dirty="0" err="1" smtClean="0"/>
              <a:t>        - Preprocessing</a:t>
            </a:r>
            <a:endParaRPr lang="en-IN" dirty="0" smtClean="0"/>
          </a:p>
          <a:p>
            <a:pPr marL="457200" lvl="1" indent="0" algn="l">
              <a:buNone/>
            </a:pPr>
            <a:r>
              <a:rPr lang="en-IN" dirty="0" smtClean="0"/>
              <a:t>        - Feature Extraction</a:t>
            </a:r>
            <a:endParaRPr lang="en-IN" dirty="0" smtClean="0"/>
          </a:p>
          <a:p>
            <a:pPr marL="457200" lvl="1" indent="0" algn="l">
              <a:buNone/>
            </a:pPr>
            <a:r>
              <a:rPr lang="en-IN" dirty="0" smtClean="0"/>
              <a:t>        - Feature Matching</a:t>
            </a:r>
            <a:endParaRPr lang="en-IN" dirty="0" smtClean="0"/>
          </a:p>
          <a:p>
            <a:pPr marL="457200" lvl="1" indent="0" algn="l">
              <a:buNone/>
            </a:pPr>
            <a:r>
              <a:rPr lang="en-IN" dirty="0" smtClean="0"/>
              <a:t>        - Classification Algorithms</a:t>
            </a:r>
            <a:endParaRPr lang="en-IN" sz="2055" dirty="0" smtClean="0"/>
          </a:p>
          <a:p>
            <a:r>
              <a:rPr lang="en-IN" sz="2400" dirty="0" smtClean="0"/>
              <a:t>Performance Evaluation</a:t>
            </a:r>
            <a:endParaRPr lang="en-IN" sz="2400" dirty="0" smtClean="0"/>
          </a:p>
          <a:p>
            <a:r>
              <a:rPr lang="en-IN" sz="2400" dirty="0" smtClean="0"/>
              <a:t>Conclusion</a:t>
            </a:r>
            <a:endParaRPr lang="en-IN" dirty="0" smtClean="0"/>
          </a:p>
          <a:p>
            <a:endParaRPr lang="en-IN" dirty="0" smtClean="0"/>
          </a:p>
          <a:p>
            <a:endParaRPr lang="en-IN" dirty="0"/>
          </a:p>
        </p:txBody>
      </p:sp>
      <p:sp>
        <p:nvSpPr>
          <p:cNvPr id="4" name="Content Placeholder 3"/>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Convolutional Neural Network (</a:t>
            </a:r>
            <a:r>
              <a:rPr lang="en-IN" dirty="0">
                <a:sym typeface="+mn-ea"/>
              </a:rPr>
              <a:t>CNN)</a:t>
            </a:r>
            <a:endParaRPr lang="en-IN" dirty="0"/>
          </a:p>
        </p:txBody>
      </p:sp>
      <p:sp>
        <p:nvSpPr>
          <p:cNvPr id="3" name="Content Placeholder 2"/>
          <p:cNvSpPr>
            <a:spLocks noGrp="1"/>
          </p:cNvSpPr>
          <p:nvPr>
            <p:ph sz="half" idx="1"/>
          </p:nvPr>
        </p:nvSpPr>
        <p:spPr>
          <a:xfrm>
            <a:off x="457200" y="1600200"/>
            <a:ext cx="8228965" cy="4526280"/>
          </a:xfrm>
        </p:spPr>
        <p:txBody>
          <a:bodyPr/>
          <a:lstStyle/>
          <a:p>
            <a:pPr marL="0" indent="0">
              <a:buNone/>
            </a:pPr>
            <a:r>
              <a:rPr lang="en-IN" sz="2400"/>
              <a:t>It mainly consists of the following three layers:</a:t>
            </a:r>
            <a:endParaRPr lang="en-IN" sz="2400"/>
          </a:p>
          <a:p>
            <a:r>
              <a:rPr lang="en-IN" sz="2400"/>
              <a:t>Convolutional layer</a:t>
            </a:r>
            <a:endParaRPr lang="en-IN" sz="2400"/>
          </a:p>
          <a:p>
            <a:r>
              <a:rPr lang="en-IN" sz="2400"/>
              <a:t>Pooling layer</a:t>
            </a:r>
            <a:endParaRPr lang="en-IN" sz="2400"/>
          </a:p>
          <a:p>
            <a:r>
              <a:rPr lang="en-IN" sz="2400"/>
              <a:t>Fully Connected layer</a:t>
            </a:r>
            <a:endParaRPr lang="en-IN" sz="2400"/>
          </a:p>
        </p:txBody>
      </p:sp>
      <p:pic>
        <p:nvPicPr>
          <p:cNvPr id="4" name="Content Placeholder 3" descr="cnn"/>
          <p:cNvPicPr>
            <a:picLocks noChangeAspect="1"/>
          </p:cNvPicPr>
          <p:nvPr>
            <p:ph sz="half" idx="2"/>
          </p:nvPr>
        </p:nvPicPr>
        <p:blipFill>
          <a:blip r:embed="rId1"/>
          <a:stretch>
            <a:fillRect/>
          </a:stretch>
        </p:blipFill>
        <p:spPr>
          <a:xfrm>
            <a:off x="280670" y="3465195"/>
            <a:ext cx="8581390" cy="27616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nn3"/>
          <p:cNvPicPr>
            <a:picLocks noChangeAspect="1"/>
          </p:cNvPicPr>
          <p:nvPr>
            <p:ph sz="half" idx="1"/>
          </p:nvPr>
        </p:nvPicPr>
        <p:blipFill>
          <a:blip r:embed="rId1"/>
          <a:stretch>
            <a:fillRect/>
          </a:stretch>
        </p:blipFill>
        <p:spPr>
          <a:xfrm>
            <a:off x="404495" y="984885"/>
            <a:ext cx="4038600" cy="2146935"/>
          </a:xfrm>
          <a:prstGeom prst="rect">
            <a:avLst/>
          </a:prstGeom>
        </p:spPr>
      </p:pic>
      <p:pic>
        <p:nvPicPr>
          <p:cNvPr id="5" name="Content Placeholder 4" descr="cnn1"/>
          <p:cNvPicPr>
            <a:picLocks noChangeAspect="1"/>
          </p:cNvPicPr>
          <p:nvPr>
            <p:ph sz="half" idx="2"/>
          </p:nvPr>
        </p:nvPicPr>
        <p:blipFill>
          <a:blip r:embed="rId2"/>
          <a:stretch>
            <a:fillRect/>
          </a:stretch>
        </p:blipFill>
        <p:spPr>
          <a:xfrm>
            <a:off x="4921885" y="1417955"/>
            <a:ext cx="3861435" cy="1692910"/>
          </a:xfrm>
          <a:prstGeom prst="rect">
            <a:avLst/>
          </a:prstGeom>
        </p:spPr>
      </p:pic>
      <p:pic>
        <p:nvPicPr>
          <p:cNvPr id="7" name="Picture 6" descr="cnn2"/>
          <p:cNvPicPr>
            <a:picLocks noChangeAspect="1"/>
          </p:cNvPicPr>
          <p:nvPr/>
        </p:nvPicPr>
        <p:blipFill>
          <a:blip r:embed="rId3"/>
          <a:stretch>
            <a:fillRect/>
          </a:stretch>
        </p:blipFill>
        <p:spPr>
          <a:xfrm>
            <a:off x="291465" y="3400425"/>
            <a:ext cx="3837305" cy="3270250"/>
          </a:xfrm>
          <a:prstGeom prst="rect">
            <a:avLst/>
          </a:prstGeom>
        </p:spPr>
      </p:pic>
      <p:pic>
        <p:nvPicPr>
          <p:cNvPr id="8" name="Picture 7" descr="cnn4"/>
          <p:cNvPicPr>
            <a:picLocks noChangeAspect="1"/>
          </p:cNvPicPr>
          <p:nvPr/>
        </p:nvPicPr>
        <p:blipFill>
          <a:blip r:embed="rId4"/>
          <a:stretch>
            <a:fillRect/>
          </a:stretch>
        </p:blipFill>
        <p:spPr>
          <a:xfrm>
            <a:off x="4561205" y="3486150"/>
            <a:ext cx="4334510" cy="26530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l"/>
            <a:r>
              <a:rPr lang="en-IN">
                <a:sym typeface="+mn-ea"/>
              </a:rPr>
              <a:t>Performance Evaluation</a:t>
            </a:r>
            <a:endParaRPr lang="en-US"/>
          </a:p>
        </p:txBody>
      </p:sp>
      <p:sp>
        <p:nvSpPr>
          <p:cNvPr id="6" name="Content Placeholder 5"/>
          <p:cNvSpPr>
            <a:spLocks noGrp="1"/>
          </p:cNvSpPr>
          <p:nvPr>
            <p:ph idx="1"/>
          </p:nvPr>
        </p:nvSpPr>
        <p:spPr/>
        <p:txBody>
          <a:bodyPr>
            <a:normAutofit lnSpcReduction="10000"/>
          </a:bodyPr>
          <a:p>
            <a:pPr marL="0" indent="0">
              <a:buNone/>
            </a:pPr>
            <a:r>
              <a:rPr lang="en-IN" altLang="en-US" sz="2800"/>
              <a:t>Dataset:</a:t>
            </a:r>
            <a:endParaRPr lang="en-IN" altLang="en-US" sz="2800"/>
          </a:p>
          <a:p>
            <a:pPr marL="0" indent="0" algn="just">
              <a:buNone/>
            </a:pPr>
            <a:endParaRPr lang="en-IN" altLang="en-US" sz="2400"/>
          </a:p>
          <a:p>
            <a:pPr marL="0" indent="0" algn="just">
              <a:buNone/>
            </a:pPr>
            <a:r>
              <a:rPr lang="en-IN" altLang="en-US" sz="2000"/>
              <a:t>This database has been taken from Kaggle to conduct research on signature verification. Contains genuine and forged signatures of 30 people. Each person has 5 genuine signatures which they made themselves and 5 forged signatures someone else made. The naming of images is explained here.NFI-00602023 is an image signature of person  number 023 and done by person 006. This is a forged signature.NFI-02103021 is an image of signature of person number 021 done by person 021. This is  a genuine signature.</a:t>
            </a:r>
            <a:endParaRPr lang="en-IN" altLang="en-US" sz="2400"/>
          </a:p>
          <a:p>
            <a:endParaRPr lang="en-IN" altLang="en-US" sz="2400"/>
          </a:p>
          <a:p>
            <a:endParaRPr lang="en-I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t>Performance Evaluation</a:t>
            </a:r>
            <a:endParaRPr lang="en-IN"/>
          </a:p>
        </p:txBody>
      </p:sp>
      <p:graphicFrame>
        <p:nvGraphicFramePr>
          <p:cNvPr id="4" name="Content Placeholder 3"/>
          <p:cNvGraphicFramePr/>
          <p:nvPr>
            <p:ph idx="1"/>
          </p:nvPr>
        </p:nvGraphicFramePr>
        <p:xfrm>
          <a:off x="1002665" y="1600200"/>
          <a:ext cx="7347585" cy="2769870"/>
        </p:xfrm>
        <a:graphic>
          <a:graphicData uri="http://schemas.openxmlformats.org/drawingml/2006/table">
            <a:tbl>
              <a:tblPr firstRow="1" bandRow="1">
                <a:tableStyleId>{5C22544A-7EE6-4342-B048-85BDC9FD1C3A}</a:tableStyleId>
              </a:tblPr>
              <a:tblGrid>
                <a:gridCol w="3974465"/>
                <a:gridCol w="3373120"/>
              </a:tblGrid>
              <a:tr h="461645">
                <a:tc>
                  <a:txBody>
                    <a:bodyPr/>
                    <a:p>
                      <a:pPr algn="ctr">
                        <a:buNone/>
                      </a:pPr>
                      <a:r>
                        <a:rPr lang="en-IN" altLang="en-US" sz="2000"/>
                        <a:t>Techniques(algorithms) Used </a:t>
                      </a:r>
                      <a:endParaRPr lang="en-IN" altLang="en-US" sz="2000"/>
                    </a:p>
                  </a:txBody>
                  <a:tcPr/>
                </a:tc>
                <a:tc>
                  <a:txBody>
                    <a:bodyPr/>
                    <a:p>
                      <a:pPr algn="ctr">
                        <a:buNone/>
                      </a:pPr>
                      <a:r>
                        <a:rPr lang="en-IN" altLang="en-US" sz="2000"/>
                        <a:t>Accuracy Percentage</a:t>
                      </a:r>
                      <a:endParaRPr lang="en-IN" altLang="en-US" sz="2000"/>
                    </a:p>
                  </a:txBody>
                  <a:tcPr/>
                </a:tc>
              </a:tr>
              <a:tr h="461645">
                <a:tc>
                  <a:txBody>
                    <a:bodyPr/>
                    <a:p>
                      <a:pPr algn="ctr">
                        <a:buNone/>
                      </a:pPr>
                      <a:r>
                        <a:rPr lang="en-IN" altLang="en-US" sz="2000"/>
                        <a:t>SIFT</a:t>
                      </a:r>
                      <a:endParaRPr lang="en-IN" altLang="en-US" sz="2000"/>
                    </a:p>
                  </a:txBody>
                  <a:tcPr/>
                </a:tc>
                <a:tc>
                  <a:txBody>
                    <a:bodyPr/>
                    <a:p>
                      <a:pPr algn="ctr">
                        <a:buNone/>
                      </a:pPr>
                      <a:r>
                        <a:rPr lang="en-IN" altLang="en-US" sz="2000"/>
                        <a:t>25.64%</a:t>
                      </a:r>
                      <a:endParaRPr lang="en-IN" altLang="en-US" sz="2000"/>
                    </a:p>
                  </a:txBody>
                  <a:tcPr/>
                </a:tc>
              </a:tr>
              <a:tr h="461645">
                <a:tc>
                  <a:txBody>
                    <a:bodyPr/>
                    <a:p>
                      <a:pPr algn="ctr">
                        <a:buNone/>
                      </a:pPr>
                      <a:r>
                        <a:rPr lang="en-IN" altLang="en-US" sz="2000"/>
                        <a:t>SURF</a:t>
                      </a:r>
                      <a:endParaRPr lang="en-IN" altLang="en-US" sz="2000"/>
                    </a:p>
                  </a:txBody>
                  <a:tcPr/>
                </a:tc>
                <a:tc>
                  <a:txBody>
                    <a:bodyPr/>
                    <a:p>
                      <a:pPr algn="ctr">
                        <a:buNone/>
                      </a:pPr>
                      <a:r>
                        <a:rPr lang="en-IN" altLang="en-US" sz="2000"/>
                        <a:t>42.10%</a:t>
                      </a:r>
                      <a:endParaRPr lang="en-IN" altLang="en-US" sz="2000"/>
                    </a:p>
                  </a:txBody>
                  <a:tcPr/>
                </a:tc>
              </a:tr>
              <a:tr h="461645">
                <a:tc>
                  <a:txBody>
                    <a:bodyPr/>
                    <a:p>
                      <a:pPr algn="ctr">
                        <a:buNone/>
                      </a:pPr>
                      <a:r>
                        <a:rPr lang="en-IN" altLang="en-US" sz="2000"/>
                        <a:t>KAZE</a:t>
                      </a:r>
                      <a:endParaRPr lang="en-IN" altLang="en-US" sz="2000"/>
                    </a:p>
                  </a:txBody>
                  <a:tcPr/>
                </a:tc>
                <a:tc>
                  <a:txBody>
                    <a:bodyPr/>
                    <a:p>
                      <a:pPr algn="ctr">
                        <a:buNone/>
                      </a:pPr>
                      <a:r>
                        <a:rPr lang="en-IN" altLang="en-US" sz="2000"/>
                        <a:t>40.62%</a:t>
                      </a:r>
                      <a:endParaRPr lang="en-IN" altLang="en-US" sz="2000"/>
                    </a:p>
                  </a:txBody>
                  <a:tcPr/>
                </a:tc>
              </a:tr>
              <a:tr h="461645">
                <a:tc>
                  <a:txBody>
                    <a:bodyPr/>
                    <a:p>
                      <a:pPr algn="ctr">
                        <a:buNone/>
                      </a:pPr>
                      <a:r>
                        <a:rPr lang="en-IN" altLang="en-US" sz="2000"/>
                        <a:t>KNN</a:t>
                      </a:r>
                      <a:endParaRPr lang="en-IN" altLang="en-US" sz="2000"/>
                    </a:p>
                  </a:txBody>
                  <a:tcPr/>
                </a:tc>
                <a:tc>
                  <a:txBody>
                    <a:bodyPr/>
                    <a:p>
                      <a:pPr algn="ctr">
                        <a:buNone/>
                      </a:pPr>
                      <a:r>
                        <a:rPr lang="en-IN" altLang="en-US" sz="2000"/>
                        <a:t>87.63%</a:t>
                      </a:r>
                      <a:endParaRPr lang="en-IN" altLang="en-US" sz="2000"/>
                    </a:p>
                  </a:txBody>
                  <a:tcPr/>
                </a:tc>
              </a:tr>
              <a:tr h="461645">
                <a:tc>
                  <a:txBody>
                    <a:bodyPr/>
                    <a:p>
                      <a:pPr algn="ctr">
                        <a:buNone/>
                      </a:pPr>
                      <a:r>
                        <a:rPr lang="en-IN" altLang="en-US" sz="2000"/>
                        <a:t>CNN</a:t>
                      </a:r>
                      <a:endParaRPr lang="en-IN" altLang="en-US" sz="2000"/>
                    </a:p>
                  </a:txBody>
                  <a:tcPr/>
                </a:tc>
                <a:tc>
                  <a:txBody>
                    <a:bodyPr/>
                    <a:p>
                      <a:pPr algn="ctr">
                        <a:buNone/>
                      </a:pPr>
                      <a:r>
                        <a:rPr lang="en-IN" altLang="en-US" sz="2000"/>
                        <a:t>97.10%</a:t>
                      </a:r>
                      <a:endParaRPr lang="en-IN" altLang="en-US" sz="200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t>Conclusion</a:t>
            </a:r>
            <a:endParaRPr lang="en-IN"/>
          </a:p>
        </p:txBody>
      </p:sp>
      <p:sp>
        <p:nvSpPr>
          <p:cNvPr id="3" name="Content Placeholder 2"/>
          <p:cNvSpPr>
            <a:spLocks noGrp="1"/>
          </p:cNvSpPr>
          <p:nvPr>
            <p:ph idx="1"/>
          </p:nvPr>
        </p:nvSpPr>
        <p:spPr>
          <a:xfrm>
            <a:off x="405130" y="1504950"/>
            <a:ext cx="8281670" cy="4849495"/>
          </a:xfrm>
        </p:spPr>
        <p:txBody>
          <a:bodyPr>
            <a:normAutofit lnSpcReduction="10000"/>
          </a:bodyPr>
          <a:lstStyle/>
          <a:p>
            <a:pPr algn="just">
              <a:buFont typeface="Wingdings" panose="05000000000000000000" charset="0"/>
              <a:buChar char="q"/>
            </a:pPr>
            <a:r>
              <a:rPr lang="en-IN" sz="2400"/>
              <a:t>It is experimentally verified that CNN model with approx 97% accuracy has the best result compared with the traditional feature extraction algorithms like SIFT, SURF, Kaze as well the KNN algorithm which showed an accuracy of approx 88%.</a:t>
            </a:r>
            <a:r>
              <a:rPr lang="en-IN" sz="2800"/>
              <a:t> </a:t>
            </a:r>
            <a:endParaRPr lang="en-IN" sz="2800"/>
          </a:p>
          <a:p>
            <a:pPr>
              <a:buFont typeface="Wingdings" panose="05000000000000000000" charset="0"/>
              <a:buChar char="q"/>
            </a:pPr>
            <a:endParaRPr lang="en-IN" sz="2800"/>
          </a:p>
          <a:p>
            <a:pPr algn="just">
              <a:buFont typeface="Wingdings" panose="05000000000000000000" charset="0"/>
              <a:buChar char="q"/>
            </a:pPr>
            <a:r>
              <a:rPr lang="en-IN" sz="2400"/>
              <a:t>Moreover CNN is also has more memory efficiency as it reduce the size of the training data and just retain the information which are neccesary and do not add extra information.</a:t>
            </a:r>
            <a:endParaRPr lang="en-IN" sz="2400"/>
          </a:p>
          <a:p>
            <a:pPr>
              <a:buFont typeface="Wingdings" panose="05000000000000000000" charset="0"/>
              <a:buChar char="q"/>
            </a:pPr>
            <a:endParaRPr lang="en-IN" sz="2800"/>
          </a:p>
          <a:p>
            <a:pPr marL="0" indent="0">
              <a:buFont typeface="Wingdings" panose="05000000000000000000" charset="0"/>
              <a:buNone/>
            </a:pPr>
            <a:endParaRPr lang="en-IN"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5755" y="2017713"/>
            <a:ext cx="8229600" cy="1143000"/>
          </a:xfrm>
        </p:spPr>
        <p:txBody>
          <a:bodyPr>
            <a:noAutofit/>
          </a:bodyPr>
          <a:p>
            <a:r>
              <a:rPr lang="en-IN" altLang="en-US" sz="7200" b="1" i="1">
                <a:solidFill>
                  <a:schemeClr val="accent1"/>
                </a:solidFill>
                <a:effectLst>
                  <a:outerShdw blurRad="38100" dist="25400" dir="5400000" algn="ctr" rotWithShape="0">
                    <a:srgbClr val="6E747A">
                      <a:alpha val="43000"/>
                    </a:srgbClr>
                  </a:outerShdw>
                </a:effectLst>
              </a:rPr>
              <a:t>THANK YOU</a:t>
            </a:r>
            <a:endParaRPr lang="en-IN" altLang="en-US" sz="7200" b="1" i="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568952" cy="994122"/>
          </a:xfrm>
        </p:spPr>
        <p:txBody>
          <a:bodyPr/>
          <a:lstStyle/>
          <a:p>
            <a:pPr algn="l"/>
            <a:r>
              <a:rPr lang="en-IN" dirty="0" smtClean="0"/>
              <a:t>Introduction</a:t>
            </a:r>
            <a:endParaRPr lang="en-IN" dirty="0"/>
          </a:p>
        </p:txBody>
      </p:sp>
      <p:sp>
        <p:nvSpPr>
          <p:cNvPr id="3" name="Content Placeholder 2"/>
          <p:cNvSpPr>
            <a:spLocks noGrp="1"/>
          </p:cNvSpPr>
          <p:nvPr>
            <p:ph idx="1"/>
          </p:nvPr>
        </p:nvSpPr>
        <p:spPr>
          <a:xfrm>
            <a:off x="538917" y="1491878"/>
            <a:ext cx="8280920" cy="3744416"/>
          </a:xfrm>
        </p:spPr>
        <p:txBody>
          <a:bodyPr>
            <a:normAutofit/>
          </a:bodyPr>
          <a:lstStyle/>
          <a:p>
            <a:pPr algn="just">
              <a:buFont typeface="Wingdings" panose="05000000000000000000" charset="0"/>
              <a:buChar char="q"/>
            </a:pPr>
            <a:r>
              <a:rPr lang="en-IN" sz="2400" dirty="0" smtClean="0"/>
              <a:t>The image of the human signature is able to extract dynamic and spatial information of the signature. On which we apply image </a:t>
            </a:r>
            <a:r>
              <a:rPr lang="en-IN" sz="2400" dirty="0" err="1" smtClean="0"/>
              <a:t>preprocessing</a:t>
            </a:r>
            <a:r>
              <a:rPr lang="en-IN" sz="2400" dirty="0" smtClean="0"/>
              <a:t> techniques and thereby finding the performance in terms of accuracy.</a:t>
            </a:r>
            <a:endParaRPr lang="en-IN" sz="2400" dirty="0" smtClean="0"/>
          </a:p>
          <a:p>
            <a:pPr marL="0" indent="0" algn="just">
              <a:buFont typeface="Wingdings" panose="05000000000000000000" charset="0"/>
              <a:buNone/>
            </a:pPr>
            <a:r>
              <a:rPr lang="en-IN" sz="2800" dirty="0" smtClean="0"/>
              <a:t> </a:t>
            </a:r>
            <a:endParaRPr lang="en-IN" sz="2800" dirty="0" smtClean="0"/>
          </a:p>
          <a:p>
            <a:pPr algn="just">
              <a:buFont typeface="Wingdings" panose="05000000000000000000" charset="0"/>
              <a:buChar char="q"/>
            </a:pPr>
            <a:r>
              <a:rPr lang="en-IN" sz="2400" dirty="0" smtClean="0"/>
              <a:t>Then the classification is done with sample images in database obtained from those individuals whose signatures have to be authenticated.</a:t>
            </a:r>
            <a:endParaRPr lang="en-IN"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Motivation </a:t>
            </a:r>
            <a:endParaRPr lang="en-IN" dirty="0"/>
          </a:p>
        </p:txBody>
      </p:sp>
      <p:sp>
        <p:nvSpPr>
          <p:cNvPr id="3" name="Content Placeholder 2"/>
          <p:cNvSpPr>
            <a:spLocks noGrp="1"/>
          </p:cNvSpPr>
          <p:nvPr>
            <p:ph idx="1"/>
          </p:nvPr>
        </p:nvSpPr>
        <p:spPr/>
        <p:txBody>
          <a:bodyPr>
            <a:normAutofit lnSpcReduction="10000"/>
          </a:bodyPr>
          <a:lstStyle/>
          <a:p>
            <a:pPr algn="l"/>
            <a:r>
              <a:rPr lang="en-IN" sz="2400" dirty="0" smtClean="0"/>
              <a:t>Now-a-days, many fraud things happens if any unknown person wants to imitate another person’s identity.</a:t>
            </a:r>
            <a:endParaRPr lang="en-IN" sz="2400" dirty="0" smtClean="0"/>
          </a:p>
          <a:p>
            <a:pPr algn="l"/>
            <a:endParaRPr lang="en-IN" sz="2400" dirty="0" smtClean="0"/>
          </a:p>
          <a:p>
            <a:pPr algn="l"/>
            <a:r>
              <a:rPr lang="en-IN" sz="2400" dirty="0" smtClean="0"/>
              <a:t>If a person sign the name of  the checking account holder  without having account holder’s permission, then this procedure is considered as Signature Forgery. This is a common phenomenon in </a:t>
            </a:r>
            <a:r>
              <a:rPr lang="en-IN" sz="2400" dirty="0" err="1" smtClean="0"/>
              <a:t>banks,offices</a:t>
            </a:r>
            <a:r>
              <a:rPr lang="en-IN" sz="2400" dirty="0" smtClean="0"/>
              <a:t> etc.</a:t>
            </a:r>
            <a:endParaRPr lang="en-IN" sz="2400" dirty="0" smtClean="0"/>
          </a:p>
          <a:p>
            <a:pPr algn="l"/>
            <a:endParaRPr lang="en-IN" sz="2400" dirty="0" smtClean="0"/>
          </a:p>
          <a:p>
            <a:pPr algn="l"/>
            <a:r>
              <a:rPr lang="en-IN" sz="2400" dirty="0" smtClean="0"/>
              <a:t>Therefore, signature </a:t>
            </a:r>
            <a:r>
              <a:rPr lang="en-IN" sz="2400" dirty="0" err="1" smtClean="0"/>
              <a:t>verification</a:t>
            </a:r>
            <a:r>
              <a:rPr lang="en-IN" sz="2400" dirty="0" smtClean="0"/>
              <a:t> is essential in day-to-day life.</a:t>
            </a:r>
            <a:endParaRPr lang="en-IN" sz="2800" dirty="0" smtClean="0"/>
          </a:p>
          <a:p>
            <a:pPr marL="0" indent="0">
              <a:buNone/>
            </a:pP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5" y="191309"/>
            <a:ext cx="8229600" cy="1008112"/>
          </a:xfrm>
        </p:spPr>
        <p:txBody>
          <a:bodyPr>
            <a:noAutofit/>
          </a:bodyPr>
          <a:lstStyle/>
          <a:p>
            <a:pPr algn="l"/>
            <a:r>
              <a:rPr lang="en-IN" sz="3600" dirty="0" smtClean="0"/>
              <a:t>Proposed Approach: </a:t>
            </a:r>
            <a:r>
              <a:rPr lang="en-IN" sz="3200" dirty="0" smtClean="0"/>
              <a:t>System Flow Diagram</a:t>
            </a:r>
            <a:endParaRPr lang="en-IN" sz="3200" dirty="0" smtClean="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3580" y="1462931"/>
            <a:ext cx="19685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11560" y="5301967"/>
            <a:ext cx="187220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sym typeface="+mn-ea"/>
              </a:rPr>
              <a:t>Accuracy percentage</a:t>
            </a:r>
            <a:r>
              <a:rPr lang="en-IN" dirty="0" smtClean="0">
                <a:solidFill>
                  <a:schemeClr val="tx1"/>
                </a:solidFill>
              </a:rPr>
              <a:t> </a:t>
            </a:r>
            <a:endParaRPr lang="en-IN" dirty="0">
              <a:solidFill>
                <a:schemeClr val="tx1"/>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444626"/>
            <a:ext cx="189649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349" y="4312398"/>
            <a:ext cx="1967483" cy="62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5863987" y="5300697"/>
            <a:ext cx="187220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Accuracy percentage  </a:t>
            </a:r>
            <a:endParaRPr lang="en-IN" dirty="0">
              <a:solidFill>
                <a:schemeClr val="tx1"/>
              </a:solidFill>
            </a:endParaRPr>
          </a:p>
        </p:txBody>
      </p:sp>
      <p:cxnSp>
        <p:nvCxnSpPr>
          <p:cNvPr id="17" name="Straight Arrow Connector 16"/>
          <p:cNvCxnSpPr>
            <a:endCxn id="9" idx="0"/>
          </p:cNvCxnSpPr>
          <p:nvPr/>
        </p:nvCxnSpPr>
        <p:spPr>
          <a:xfrm>
            <a:off x="1547495" y="4796790"/>
            <a:ext cx="0" cy="505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30" idx="2"/>
            <a:endCxn id="19" idx="0"/>
          </p:cNvCxnSpPr>
          <p:nvPr/>
        </p:nvCxnSpPr>
        <p:spPr>
          <a:xfrm>
            <a:off x="6800215" y="4933315"/>
            <a:ext cx="0" cy="367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076190" y="3880485"/>
            <a:ext cx="719455" cy="484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355975" y="2996952"/>
            <a:ext cx="1"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55976" y="213285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49050" y="4312002"/>
            <a:ext cx="187220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dirty="0" smtClean="0">
                <a:solidFill>
                  <a:schemeClr val="tx1"/>
                </a:solidFill>
              </a:rPr>
              <a:t>Feature Matching  </a:t>
            </a:r>
            <a:endParaRPr lang="en-IN" dirty="0">
              <a:solidFill>
                <a:schemeClr val="tx1"/>
              </a:solidFill>
            </a:endParaRPr>
          </a:p>
        </p:txBody>
      </p:sp>
      <p:sp>
        <p:nvSpPr>
          <p:cNvPr id="5" name="Rectangle 4"/>
          <p:cNvSpPr/>
          <p:nvPr/>
        </p:nvSpPr>
        <p:spPr>
          <a:xfrm>
            <a:off x="3372540" y="3356962"/>
            <a:ext cx="187220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dirty="0" smtClean="0">
                <a:solidFill>
                  <a:schemeClr val="tx1"/>
                </a:solidFill>
              </a:rPr>
              <a:t>Feature Extraction </a:t>
            </a:r>
            <a:endParaRPr lang="en-IN" dirty="0">
              <a:solidFill>
                <a:schemeClr val="tx1"/>
              </a:solidFill>
            </a:endParaRPr>
          </a:p>
        </p:txBody>
      </p:sp>
      <p:sp>
        <p:nvSpPr>
          <p:cNvPr id="6" name="Rectangle 5"/>
          <p:cNvSpPr/>
          <p:nvPr/>
        </p:nvSpPr>
        <p:spPr>
          <a:xfrm>
            <a:off x="3360182" y="5998562"/>
            <a:ext cx="1872208"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dirty="0" smtClean="0">
                <a:solidFill>
                  <a:schemeClr val="tx1"/>
                </a:solidFill>
              </a:rPr>
              <a:t>Analysis </a:t>
            </a:r>
            <a:endParaRPr lang="en-IN" dirty="0">
              <a:solidFill>
                <a:schemeClr val="tx1"/>
              </a:solidFill>
            </a:endParaRPr>
          </a:p>
        </p:txBody>
      </p:sp>
      <p:cxnSp>
        <p:nvCxnSpPr>
          <p:cNvPr id="7" name="Straight Arrow Connector 6"/>
          <p:cNvCxnSpPr/>
          <p:nvPr/>
        </p:nvCxnSpPr>
        <p:spPr>
          <a:xfrm flipH="1">
            <a:off x="2699385" y="3880485"/>
            <a:ext cx="839470" cy="484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55240" y="5661025"/>
            <a:ext cx="768350" cy="486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1"/>
          </p:cNvCxnSpPr>
          <p:nvPr/>
        </p:nvCxnSpPr>
        <p:spPr>
          <a:xfrm flipH="1">
            <a:off x="5219700" y="5553075"/>
            <a:ext cx="644525"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Acquisition and Preprocessing</a:t>
            </a:r>
            <a:endParaRPr lang="en-IN"/>
          </a:p>
        </p:txBody>
      </p:sp>
      <p:sp>
        <p:nvSpPr>
          <p:cNvPr id="3" name="Content Placeholder 2"/>
          <p:cNvSpPr>
            <a:spLocks noGrp="1"/>
          </p:cNvSpPr>
          <p:nvPr>
            <p:ph idx="1"/>
          </p:nvPr>
        </p:nvSpPr>
        <p:spPr>
          <a:xfrm>
            <a:off x="457200" y="1600200"/>
            <a:ext cx="8413115" cy="4919980"/>
          </a:xfrm>
        </p:spPr>
        <p:txBody>
          <a:bodyPr>
            <a:normAutofit/>
          </a:bodyPr>
          <a:lstStyle/>
          <a:p>
            <a:r>
              <a:rPr lang="en-IN" sz="2400" dirty="0" smtClean="0"/>
              <a:t>Data acquisition  </a:t>
            </a:r>
            <a:r>
              <a:rPr lang="en-IN" sz="2000" dirty="0" smtClean="0"/>
              <a:t> </a:t>
            </a:r>
            <a:endParaRPr lang="en-IN" sz="2000" dirty="0" smtClean="0"/>
          </a:p>
          <a:p>
            <a:pPr marL="0" indent="0">
              <a:buNone/>
            </a:pPr>
            <a:r>
              <a:rPr lang="en-IN" sz="2000" dirty="0" smtClean="0"/>
              <a:t>	- Collection of data sets</a:t>
            </a:r>
            <a:endParaRPr lang="en-IN" sz="2000" dirty="0" smtClean="0"/>
          </a:p>
          <a:p>
            <a:r>
              <a:rPr lang="en-IN" sz="2400" dirty="0"/>
              <a:t>Preprocessing</a:t>
            </a:r>
            <a:r>
              <a:rPr lang="en-IN" sz="2000" dirty="0"/>
              <a:t>	</a:t>
            </a:r>
            <a:endParaRPr lang="en-IN" sz="2000" dirty="0"/>
          </a:p>
          <a:p>
            <a:pPr marL="0" indent="0">
              <a:buNone/>
            </a:pPr>
            <a:r>
              <a:rPr lang="en-IN" sz="2000" dirty="0" smtClean="0"/>
              <a:t>	 - Extraction of signature block from scanned document</a:t>
            </a:r>
            <a:endParaRPr lang="en-IN" sz="2000" dirty="0" smtClean="0"/>
          </a:p>
          <a:p>
            <a:pPr marL="0" indent="0">
              <a:buNone/>
            </a:pPr>
            <a:r>
              <a:rPr lang="en-IN" sz="2000" dirty="0" smtClean="0"/>
              <a:t>   	 - Conversion to Grayscale image</a:t>
            </a:r>
            <a:endParaRPr lang="en-IN" sz="2000" dirty="0" smtClean="0"/>
          </a:p>
          <a:p>
            <a:pPr marL="0" indent="0">
              <a:buNone/>
            </a:pPr>
            <a:r>
              <a:rPr lang="en-IN" sz="2000" dirty="0"/>
              <a:t>	 - Size Normalization</a:t>
            </a:r>
            <a:endParaRPr lang="en-IN" sz="2000" dirty="0"/>
          </a:p>
          <a:p>
            <a:pPr marL="0" indent="0">
              <a:buNone/>
            </a:pPr>
            <a:r>
              <a:rPr lang="en-IN" sz="2000" dirty="0"/>
              <a:t>	 - Filtering</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sz="4000"/>
              <a:t>Feature Extraction</a:t>
            </a:r>
            <a:endParaRPr lang="en-IN" altLang="en-US" sz="4000"/>
          </a:p>
        </p:txBody>
      </p:sp>
      <p:sp>
        <p:nvSpPr>
          <p:cNvPr id="3" name="Content Placeholder 2"/>
          <p:cNvSpPr>
            <a:spLocks noGrp="1"/>
          </p:cNvSpPr>
          <p:nvPr>
            <p:ph sz="half" idx="1"/>
          </p:nvPr>
        </p:nvSpPr>
        <p:spPr>
          <a:xfrm>
            <a:off x="457200" y="1600200"/>
            <a:ext cx="8229600" cy="4526280"/>
          </a:xfrm>
        </p:spPr>
        <p:txBody>
          <a:bodyPr/>
          <a:p>
            <a:r>
              <a:rPr lang="en-IN" altLang="en-US" sz="2400"/>
              <a:t>What are features ?</a:t>
            </a:r>
            <a:endParaRPr lang="en-IN" altLang="en-US" sz="2400"/>
          </a:p>
          <a:p>
            <a:r>
              <a:rPr lang="en-IN" altLang="en-US" sz="2400"/>
              <a:t>Why are they important ?</a:t>
            </a:r>
            <a:endParaRPr lang="en-IN" altLang="en-US" sz="2400"/>
          </a:p>
          <a:p>
            <a:r>
              <a:rPr lang="en-IN" altLang="en-US" sz="2400"/>
              <a:t>How do we detect features ?</a:t>
            </a:r>
            <a:endParaRPr lang="en-IN" altLang="en-US" sz="2400"/>
          </a:p>
        </p:txBody>
      </p:sp>
      <p:pic>
        <p:nvPicPr>
          <p:cNvPr id="4" name="Content Placeholder 3" descr="feature_building"/>
          <p:cNvPicPr>
            <a:picLocks noChangeAspect="1"/>
          </p:cNvPicPr>
          <p:nvPr>
            <p:ph sz="half" idx="2"/>
          </p:nvPr>
        </p:nvPicPr>
        <p:blipFill>
          <a:blip r:embed="rId1"/>
          <a:stretch>
            <a:fillRect/>
          </a:stretch>
        </p:blipFill>
        <p:spPr>
          <a:xfrm>
            <a:off x="725170" y="3363595"/>
            <a:ext cx="3429000" cy="3048000"/>
          </a:xfrm>
          <a:prstGeom prst="rect">
            <a:avLst/>
          </a:prstGeom>
        </p:spPr>
      </p:pic>
      <p:pic>
        <p:nvPicPr>
          <p:cNvPr id="5" name="Picture 4" descr="feature_simple"/>
          <p:cNvPicPr>
            <a:picLocks noChangeAspect="1"/>
          </p:cNvPicPr>
          <p:nvPr/>
        </p:nvPicPr>
        <p:blipFill>
          <a:blip r:embed="rId2"/>
          <a:stretch>
            <a:fillRect/>
          </a:stretch>
        </p:blipFill>
        <p:spPr>
          <a:xfrm>
            <a:off x="4946015" y="3446145"/>
            <a:ext cx="3388360" cy="2680335"/>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dirty="0" smtClean="0"/>
              <a:t>1. Scale </a:t>
            </a:r>
            <a:r>
              <a:rPr lang="en-IN" sz="3600" dirty="0"/>
              <a:t>I</a:t>
            </a:r>
            <a:r>
              <a:rPr lang="en-IN" sz="3600" dirty="0" smtClean="0"/>
              <a:t>nvariant Feature Transform(SIFT)</a:t>
            </a:r>
            <a:endParaRPr lang="en-IN" sz="3600" dirty="0" smtClean="0"/>
          </a:p>
        </p:txBody>
      </p:sp>
      <p:sp>
        <p:nvSpPr>
          <p:cNvPr id="3" name="Content Placeholder 2"/>
          <p:cNvSpPr>
            <a:spLocks noGrp="1"/>
          </p:cNvSpPr>
          <p:nvPr>
            <p:ph sz="half" idx="1"/>
          </p:nvPr>
        </p:nvSpPr>
        <p:spPr>
          <a:xfrm>
            <a:off x="457200" y="1600200"/>
            <a:ext cx="7882890" cy="4298315"/>
          </a:xfrm>
        </p:spPr>
        <p:txBody>
          <a:bodyPr>
            <a:normAutofit/>
          </a:bodyPr>
          <a:lstStyle/>
          <a:p>
            <a:pPr algn="just"/>
            <a:r>
              <a:rPr lang="en-IN" sz="2400" dirty="0" smtClean="0"/>
              <a:t>SIFT is feature detection algorithm in computer vision to detect and describe local feature in images. It is based on difference between gaussian function.</a:t>
            </a:r>
            <a:endParaRPr lang="en-IN" sz="2400" dirty="0" smtClean="0"/>
          </a:p>
          <a:p>
            <a:pPr algn="just"/>
            <a:endParaRPr lang="en-IN" sz="2800" dirty="0" smtClean="0"/>
          </a:p>
          <a:p>
            <a:r>
              <a:rPr lang="en-IN" sz="2400" dirty="0"/>
              <a:t>Total Feature key points detected = 78</a:t>
            </a:r>
            <a:endParaRPr lang="en-IN" sz="2400" dirty="0"/>
          </a:p>
        </p:txBody>
      </p:sp>
      <p:pic>
        <p:nvPicPr>
          <p:cNvPr id="4" name="Content Placeholder 3" descr="fake"/>
          <p:cNvPicPr>
            <a:picLocks noChangeAspect="1"/>
          </p:cNvPicPr>
          <p:nvPr>
            <p:ph sz="half" idx="2"/>
          </p:nvPr>
        </p:nvPicPr>
        <p:blipFill>
          <a:blip r:embed="rId1"/>
          <a:stretch>
            <a:fillRect/>
          </a:stretch>
        </p:blipFill>
        <p:spPr>
          <a:xfrm>
            <a:off x="2301875" y="4043045"/>
            <a:ext cx="1826895" cy="1424305"/>
          </a:xfrm>
          <a:prstGeom prst="rect">
            <a:avLst/>
          </a:prstGeom>
        </p:spPr>
      </p:pic>
      <p:pic>
        <p:nvPicPr>
          <p:cNvPr id="5" name="Picture 4" descr="siftkeypoints"/>
          <p:cNvPicPr>
            <a:picLocks noChangeAspect="1"/>
          </p:cNvPicPr>
          <p:nvPr/>
        </p:nvPicPr>
        <p:blipFill>
          <a:blip r:embed="rId2"/>
          <a:stretch>
            <a:fillRect/>
          </a:stretch>
        </p:blipFill>
        <p:spPr>
          <a:xfrm>
            <a:off x="4857115" y="4043045"/>
            <a:ext cx="1826260" cy="1424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dirty="0" smtClean="0"/>
              <a:t>2. Speeded Up Robust Features(SURF)</a:t>
            </a:r>
            <a:endParaRPr lang="en-IN" sz="3600" dirty="0" smtClean="0"/>
          </a:p>
        </p:txBody>
      </p:sp>
      <p:sp>
        <p:nvSpPr>
          <p:cNvPr id="3" name="Content Placeholder 2"/>
          <p:cNvSpPr>
            <a:spLocks noGrp="1"/>
          </p:cNvSpPr>
          <p:nvPr>
            <p:ph sz="half" idx="1"/>
          </p:nvPr>
        </p:nvSpPr>
        <p:spPr>
          <a:xfrm>
            <a:off x="457200" y="1363345"/>
            <a:ext cx="8228965" cy="4928870"/>
          </a:xfrm>
        </p:spPr>
        <p:txBody>
          <a:bodyPr>
            <a:normAutofit/>
          </a:bodyPr>
          <a:lstStyle/>
          <a:p>
            <a:pPr algn="just"/>
            <a:r>
              <a:rPr lang="en-IN" sz="2400" dirty="0"/>
              <a:t> </a:t>
            </a:r>
            <a:r>
              <a:rPr lang="en-IN" sz="2400" b="1" dirty="0"/>
              <a:t>Speeded Up Robust Features </a:t>
            </a:r>
            <a:r>
              <a:rPr lang="en-IN" sz="2400" dirty="0"/>
              <a:t>is a </a:t>
            </a:r>
            <a:r>
              <a:rPr lang="en-IN" sz="2400" b="1" dirty="0"/>
              <a:t>patented </a:t>
            </a:r>
            <a:r>
              <a:rPr lang="en-IN" sz="2400" dirty="0"/>
              <a:t>algorithm used mostly in computer vision tasks and tied to object detection purposes. SURF fall in the category of </a:t>
            </a:r>
            <a:r>
              <a:rPr lang="en-IN" sz="2400" b="1" dirty="0"/>
              <a:t>feature descriptors</a:t>
            </a:r>
            <a:r>
              <a:rPr lang="en-IN" sz="2400" dirty="0"/>
              <a:t> by extracting </a:t>
            </a:r>
            <a:r>
              <a:rPr lang="en-IN" sz="2400" b="1" dirty="0" err="1"/>
              <a:t>keypoints</a:t>
            </a:r>
            <a:r>
              <a:rPr lang="en-IN" sz="2400" b="1" dirty="0"/>
              <a:t> </a:t>
            </a:r>
            <a:r>
              <a:rPr lang="en-IN" sz="2400" dirty="0"/>
              <a:t>from different regions of a given image and thus is very useful in finding similarity between </a:t>
            </a:r>
            <a:r>
              <a:rPr lang="en-IN" sz="2400" dirty="0" smtClean="0"/>
              <a:t>images.</a:t>
            </a:r>
            <a:endParaRPr lang="en-IN" sz="2400" dirty="0" smtClean="0"/>
          </a:p>
          <a:p>
            <a:pPr algn="just"/>
            <a:endParaRPr lang="en-IN" sz="2800" dirty="0" smtClean="0"/>
          </a:p>
          <a:p>
            <a:r>
              <a:rPr lang="en-IN" sz="2400" dirty="0">
                <a:sym typeface="+mn-ea"/>
              </a:rPr>
              <a:t>Total Feature key points detected = 95</a:t>
            </a:r>
            <a:endParaRPr lang="en-IN" sz="2400" dirty="0">
              <a:sym typeface="+mn-ea"/>
            </a:endParaRPr>
          </a:p>
        </p:txBody>
      </p:sp>
      <p:pic>
        <p:nvPicPr>
          <p:cNvPr id="4" name="Content Placeholder 3" descr="fake"/>
          <p:cNvPicPr>
            <a:picLocks noChangeAspect="1"/>
          </p:cNvPicPr>
          <p:nvPr>
            <p:ph sz="half" idx="2"/>
          </p:nvPr>
        </p:nvPicPr>
        <p:blipFill>
          <a:blip r:embed="rId1"/>
          <a:stretch>
            <a:fillRect/>
          </a:stretch>
        </p:blipFill>
        <p:spPr>
          <a:xfrm>
            <a:off x="2459355" y="5035550"/>
            <a:ext cx="1748155" cy="1362710"/>
          </a:xfrm>
          <a:prstGeom prst="rect">
            <a:avLst/>
          </a:prstGeom>
        </p:spPr>
      </p:pic>
      <p:pic>
        <p:nvPicPr>
          <p:cNvPr id="5" name="Picture 4" descr="surfkeypoints"/>
          <p:cNvPicPr>
            <a:picLocks noChangeAspect="1"/>
          </p:cNvPicPr>
          <p:nvPr/>
        </p:nvPicPr>
        <p:blipFill>
          <a:blip r:embed="rId2"/>
          <a:stretch>
            <a:fillRect/>
          </a:stretch>
        </p:blipFill>
        <p:spPr>
          <a:xfrm>
            <a:off x="4595495" y="5062220"/>
            <a:ext cx="1713865" cy="1336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5527</Words>
  <Application>WPS Presentation</Application>
  <PresentationFormat>On-screen Show (4:3)</PresentationFormat>
  <Paragraphs>170</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vt:lpstr>
      <vt:lpstr>Microsoft YaHei</vt:lpstr>
      <vt:lpstr>Arial Unicode MS</vt:lpstr>
      <vt:lpstr>Wingdings</vt:lpstr>
      <vt:lpstr>Office Theme</vt:lpstr>
      <vt:lpstr>Analysis of signature verification system</vt:lpstr>
      <vt:lpstr>Contents</vt:lpstr>
      <vt:lpstr>INTRODUCTION	</vt:lpstr>
      <vt:lpstr>MOTIVATION</vt:lpstr>
      <vt:lpstr>System Flow Diagram</vt:lpstr>
      <vt:lpstr>Data Acquisition and Preprocessing</vt:lpstr>
      <vt:lpstr>Feature Extraction</vt:lpstr>
      <vt:lpstr>Scale Invariant Feature Transform(SIFT)</vt:lpstr>
      <vt:lpstr>Speeded Up Robust Features(SURF)</vt:lpstr>
      <vt:lpstr>PowerPoint 演示文稿</vt:lpstr>
      <vt:lpstr>KAZE:KEYPOINT DETECTION</vt:lpstr>
      <vt:lpstr>Total Feature key points detected = 96</vt:lpstr>
      <vt:lpstr>FEATURE MATCHING</vt:lpstr>
      <vt:lpstr>Original signature   Forged signature   Sift feature matching Similarity accuracy=25.64%   Surf feature matching Similarity accuracy=42.10%   Kaze feature matching Similarity accuracy=40.62%</vt:lpstr>
      <vt:lpstr>K-Nearest Neighbour</vt:lpstr>
      <vt:lpstr>HOW DOES KNN WORK?</vt:lpstr>
      <vt:lpstr>PowerPoint 演示文稿</vt:lpstr>
      <vt:lpstr>PowerPoint 演示文稿</vt:lpstr>
      <vt:lpstr>PowerPoint 演示文稿</vt:lpstr>
      <vt:lpstr>CNN(Convolutional Neural Network)</vt:lpstr>
      <vt:lpstr>PowerPoint 演示文稿</vt:lpstr>
      <vt:lpstr>PowerPoint 演示文稿</vt:lpstr>
      <vt:lpstr>Performance Evaluation</vt:lpstr>
      <vt:lpstr>Conclusion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signature verification system</dc:title>
  <dc:creator>Microsoft</dc:creator>
  <cp:lastModifiedBy>MY PC</cp:lastModifiedBy>
  <cp:revision>35</cp:revision>
  <dcterms:created xsi:type="dcterms:W3CDTF">2019-06-17T13:42:00Z</dcterms:created>
  <dcterms:modified xsi:type="dcterms:W3CDTF">2019-06-18T09:58:15Z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