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1" r:id="rId3"/>
    <p:sldId id="262" r:id="rId4"/>
    <p:sldId id="264" r:id="rId5"/>
    <p:sldId id="265" r:id="rId6"/>
    <p:sldId id="267" r:id="rId7"/>
    <p:sldId id="268" r:id="rId8"/>
    <p:sldId id="269" r:id="rId9"/>
    <p:sldId id="258" r:id="rId10"/>
    <p:sldId id="270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5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471FA-D3D0-7313-27BC-3E7EE4D41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91F65C-B4A8-C6B3-776D-4E325E54C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2F3D4-DE86-71CA-C45E-9E9380B30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5ABCE-4212-9733-1D76-76839BB06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364F1-45FA-6658-8B22-89F2C8D7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8726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5821C-C276-E343-6A4B-2B75E253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F92CE1-6DE4-25AA-320B-A7CD3A189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78E25-2E36-8A30-86D1-BBD25CA0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FC4BF-BB9B-BE91-C2CC-0F93A38B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C4CF6-89B3-6460-95BF-65441C711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8448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C555FE-F96E-B387-3327-6D7D804CDB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9B8323-73F6-9858-3C92-EFDE737B2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9DA4A5-389D-7B8B-268E-A6F7D4204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A1DBF-28EA-038A-E768-7DBB34322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2C3B-A0D7-D609-CAB2-5CCE96CF6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50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1AE20-9DF4-260C-852A-067AA7A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179C3-2DFF-48EE-0182-CEF324C93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21CB9-5400-5F57-FE74-CDDD6945A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A5F36E-2D6F-1131-6BD6-A41891AD4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4FC87-B737-0C00-D187-CFABA1992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56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D2EE7-DE96-7325-79A7-05030A63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DFD164-FDB1-D832-1B45-0125BBFA9B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EFA43-64FF-F1B5-DDEA-F5018E12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F016E-2313-C039-D877-D3959CEC5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984BA-823C-D70C-ED60-46BC3A0F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1378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1FE06-AAE2-6256-EB44-E78912DBD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4F35-AEFD-04F4-A798-679644DE7C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E10C9-C70C-AE18-6283-07EE9941FC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0A7888-E166-7915-9F50-E950A089A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1BC948-5D4A-EEE2-06D0-117A5D596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CB05E-EE89-9CF5-8A72-F2FD27096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079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32C6E-47CC-C1CA-C5AA-C380F6DB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6E58A-CEA9-D435-0A58-DD4D74038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D62-7101-8B64-3CDD-66BAA1539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8035-A63F-98C3-7831-092C8A2192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5EA07D-8E2C-97DB-5954-004D8366C2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1FADC-F797-BB52-90CF-E278E324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E39654-10FB-9EB1-6DAA-D01F0306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6D4DF4-8DFA-476D-8B1F-3090AAE9B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99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CB9A-0E40-BE1D-5AAF-DFA62C319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9F6F29-F440-21D3-10EE-4347D7F55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FCF953-A63B-19D6-9579-8F6D06F5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5DC98-D055-0094-62B0-77C8DAF5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296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E3A09B-9CEE-C063-99B2-F5DCBF26F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90ACEB-7EF7-1A52-0F30-4D2076DAF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84203-F455-E676-6D9F-7927D47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35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44D5E-D1C4-5E1F-FA82-A413810B0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7416B-24E2-FA7F-5277-CE5E46A8A7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53B53-3EC7-7708-561F-8629CB483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DA851B-7FB8-94AE-1666-2CB20B827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A679C-F4C4-2B65-68C2-41B0DEBE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66945-6D5B-082D-C737-8B649D66B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7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B08CA-E7BB-155C-B28A-8CF13D0B7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7BE5DB-F7F0-AFA1-8623-73EE95B3F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73555-F167-7046-12DC-07A82CA3BD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9BF1F-9636-3257-ACB8-EAD29567B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E8233-86CE-A8CB-E8C3-A5A535B5F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9FE906-786B-D09E-74DE-B2253D33E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39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054250-95E9-B9E1-AA9A-AD6820FBF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FF3130-229F-0423-751D-0A8C4C397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394B-BA38-BCD3-9926-EBA65C01F7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075E5D-1310-485D-8AA7-B5304E9A8C20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0A651-1988-1691-45CE-06973C2B8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FFDDE-DF27-762D-09DC-050BA6DE7F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BEB55-A8D3-44EB-94EA-5276E85A9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07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476F9-814C-F29F-0E48-7C0AED4D5C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2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C6D586-9181-DB96-9FF7-DB136BF01B51}"/>
              </a:ext>
            </a:extLst>
          </p:cNvPr>
          <p:cNvSpPr txBox="1"/>
          <p:nvPr/>
        </p:nvSpPr>
        <p:spPr>
          <a:xfrm>
            <a:off x="138894" y="497708"/>
            <a:ext cx="75351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Engravers MT" panose="020907070805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Credit and Debit Dashboard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B1861-2B44-4ED9-94CD-2095D75AA87F}"/>
              </a:ext>
            </a:extLst>
          </p:cNvPr>
          <p:cNvSpPr txBox="1"/>
          <p:nvPr/>
        </p:nvSpPr>
        <p:spPr>
          <a:xfrm>
            <a:off x="474562" y="4733815"/>
            <a:ext cx="353027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     </a:t>
            </a:r>
            <a:r>
              <a:rPr lang="en-IN" sz="4000" b="1" u="sng" dirty="0">
                <a:latin typeface="Engravers MT" panose="02090707080505020304" pitchFamily="18" charset="0"/>
                <a:ea typeface="ADLaM Display" panose="02010000000000000000" pitchFamily="2" charset="0"/>
                <a:cs typeface="ADLaM Display" panose="02010000000000000000" pitchFamily="2" charset="0"/>
              </a:rPr>
              <a:t>Group 3</a:t>
            </a:r>
          </a:p>
          <a:p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Pankaj Thakur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Sahil </a:t>
            </a:r>
            <a:r>
              <a:rPr lang="en-IN" sz="1600" b="1" dirty="0" err="1"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Mardhekar</a:t>
            </a:r>
            <a:r>
              <a:rPr lang="en-IN" sz="1600" b="1" dirty="0"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b="1" dirty="0">
                <a:latin typeface="Arial Black" panose="020B0A04020102020204" pitchFamily="34" charset="0"/>
                <a:ea typeface="ADLaM Display" panose="02010000000000000000" pitchFamily="2" charset="0"/>
                <a:cs typeface="Aharoni" panose="02010803020104030203" pitchFamily="2" charset="-79"/>
              </a:rPr>
              <a:t>Priyanka Madole</a:t>
            </a:r>
          </a:p>
        </p:txBody>
      </p:sp>
    </p:spTree>
    <p:extLst>
      <p:ext uri="{BB962C8B-B14F-4D97-AF65-F5344CB8AC3E}">
        <p14:creationId xmlns:p14="http://schemas.microsoft.com/office/powerpoint/2010/main" val="633551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3D0EF0-5B45-EFF6-9E0A-F84CE1CF2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4"/>
            <a:ext cx="12192000" cy="76135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9ACC3D-9E33-865B-AF26-318D9599F30B}"/>
              </a:ext>
            </a:extLst>
          </p:cNvPr>
          <p:cNvSpPr txBox="1"/>
          <p:nvPr/>
        </p:nvSpPr>
        <p:spPr>
          <a:xfrm>
            <a:off x="95491" y="714356"/>
            <a:ext cx="12096509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b="1" dirty="0"/>
              <a:t>Large Datasets Slowed Down Power BI</a:t>
            </a:r>
            <a:br>
              <a:rPr lang="en-IN" dirty="0"/>
            </a:br>
            <a:r>
              <a:rPr lang="en-IN" dirty="0"/>
              <a:t>➤ </a:t>
            </a:r>
            <a:r>
              <a:rPr lang="en-IN" b="1" dirty="0"/>
              <a:t>Solution</a:t>
            </a:r>
            <a:r>
              <a:rPr lang="en-IN" dirty="0"/>
              <a:t>: Optimized data model by removing unnecessary columns, used summarization tables, and enabled query folding.</a:t>
            </a:r>
            <a:br>
              <a:rPr lang="en-IN" dirty="0"/>
            </a:br>
            <a:r>
              <a:rPr lang="en-IN" dirty="0"/>
              <a:t>➤ </a:t>
            </a:r>
            <a:r>
              <a:rPr lang="en-IN" b="1" dirty="0"/>
              <a:t>Tool</a:t>
            </a:r>
            <a:r>
              <a:rPr lang="en-IN" dirty="0"/>
              <a:t>: Data Model Optimization, Aggregation Tables, Power 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296A3-F6E4-2ED6-6F3E-0E543F508A21}"/>
              </a:ext>
            </a:extLst>
          </p:cNvPr>
          <p:cNvSpPr txBox="1"/>
          <p:nvPr/>
        </p:nvSpPr>
        <p:spPr>
          <a:xfrm>
            <a:off x="95491" y="2346005"/>
            <a:ext cx="120965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Dashboard Design and Layout</a:t>
            </a:r>
            <a:br>
              <a:rPr lang="en-US" dirty="0"/>
            </a:br>
            <a:r>
              <a:rPr lang="en-US" dirty="0"/>
              <a:t>➤ </a:t>
            </a:r>
            <a:r>
              <a:rPr lang="en-US" b="1" dirty="0"/>
              <a:t>Solution</a:t>
            </a:r>
            <a:r>
              <a:rPr lang="en-US" dirty="0"/>
              <a:t>: Used consistent themes, fewer visuals, and grouped KPIs logically. Applied clean layout with proper spacing and titles.</a:t>
            </a:r>
            <a:br>
              <a:rPr lang="en-US" dirty="0"/>
            </a:br>
            <a:r>
              <a:rPr lang="en-US" dirty="0"/>
              <a:t>➤ </a:t>
            </a:r>
            <a:r>
              <a:rPr lang="en-US" b="1" dirty="0"/>
              <a:t>Tool</a:t>
            </a:r>
            <a:r>
              <a:rPr lang="en-US" dirty="0"/>
              <a:t>: Power BI Layout Tips, Bookmark Navigation, Report Themes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21068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2100BC-293B-B66A-8725-17549B90EFF4}"/>
              </a:ext>
            </a:extLst>
          </p:cNvPr>
          <p:cNvSpPr txBox="1"/>
          <p:nvPr/>
        </p:nvSpPr>
        <p:spPr>
          <a:xfrm>
            <a:off x="2497394" y="12192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BCB852-7FAC-8E69-25B0-F7B92B708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150"/>
            <a:ext cx="12192000" cy="697242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0100A6-271C-F21F-C67E-8D4C7C1D27D7}"/>
              </a:ext>
            </a:extLst>
          </p:cNvPr>
          <p:cNvSpPr txBox="1"/>
          <p:nvPr/>
        </p:nvSpPr>
        <p:spPr>
          <a:xfrm>
            <a:off x="326984" y="335168"/>
            <a:ext cx="118650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Understanding Key Metrics</a:t>
            </a:r>
          </a:p>
          <a:p>
            <a:r>
              <a:rPr lang="en-IN" dirty="0"/>
              <a:t>                   </a:t>
            </a:r>
            <a:r>
              <a:rPr lang="en-US" dirty="0"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Complex metrics like Net Transaction or Active Ratio.</a:t>
            </a:r>
          </a:p>
          <a:p>
            <a:r>
              <a:rPr lang="en-US" dirty="0"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Created helper measures and tooltips for explanation.</a:t>
            </a:r>
          </a:p>
          <a:p>
            <a:r>
              <a:rPr lang="en-US" dirty="0">
                <a:latin typeface="Aptos" panose="020B0004020202020204" pitchFamily="34" charset="0"/>
                <a:ea typeface="ADLaM Display" panose="02010000000000000000" pitchFamily="2" charset="0"/>
                <a:cs typeface="ADLaM Display" panose="02010000000000000000" pitchFamily="2" charset="0"/>
              </a:rPr>
              <a:t>                   Used cards and visuals with clear labels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7110AA-44F7-4028-8BC4-F848404D0333}"/>
              </a:ext>
            </a:extLst>
          </p:cNvPr>
          <p:cNvSpPr txBox="1"/>
          <p:nvPr/>
        </p:nvSpPr>
        <p:spPr>
          <a:xfrm>
            <a:off x="1145893" y="4595149"/>
            <a:ext cx="3935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solidFill>
                  <a:srgbClr val="0070C0"/>
                </a:solidFill>
                <a:latin typeface="Arial Black" panose="020B0A040201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185292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graph&#10;&#10;AI-generated content may be incorrect.">
            <a:extLst>
              <a:ext uri="{FF2B5EF4-FFF2-40B4-BE49-F238E27FC236}">
                <a16:creationId xmlns:a16="http://schemas.microsoft.com/office/drawing/2014/main" id="{285D28E8-17F3-E284-F635-FDB9B8122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B8DF5E-CFC5-9C31-9DA7-D692DB8408B4}"/>
              </a:ext>
            </a:extLst>
          </p:cNvPr>
          <p:cNvSpPr txBox="1"/>
          <p:nvPr/>
        </p:nvSpPr>
        <p:spPr>
          <a:xfrm>
            <a:off x="11248103" y="403123"/>
            <a:ext cx="7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Excel</a:t>
            </a:r>
          </a:p>
        </p:txBody>
      </p:sp>
    </p:spTree>
    <p:extLst>
      <p:ext uri="{BB962C8B-B14F-4D97-AF65-F5344CB8AC3E}">
        <p14:creationId xmlns:p14="http://schemas.microsoft.com/office/powerpoint/2010/main" val="1466484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redit report&#10;&#10;AI-generated content may be incorrect.">
            <a:extLst>
              <a:ext uri="{FF2B5EF4-FFF2-40B4-BE49-F238E27FC236}">
                <a16:creationId xmlns:a16="http://schemas.microsoft.com/office/drawing/2014/main" id="{CC253A76-5EDB-78EF-5AD7-62D1195ADC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961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7A4BD70-43E7-8CD3-1F6D-E45DB9D38F41}"/>
              </a:ext>
            </a:extLst>
          </p:cNvPr>
          <p:cNvSpPr txBox="1"/>
          <p:nvPr/>
        </p:nvSpPr>
        <p:spPr>
          <a:xfrm>
            <a:off x="10498238" y="57873"/>
            <a:ext cx="1257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35381947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515E71F-EA68-A886-0216-2FAF46505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39CBD5-0B98-5686-C9DA-1068F41AF8C1}"/>
              </a:ext>
            </a:extLst>
          </p:cNvPr>
          <p:cNvSpPr txBox="1"/>
          <p:nvPr/>
        </p:nvSpPr>
        <p:spPr>
          <a:xfrm>
            <a:off x="10359341" y="202557"/>
            <a:ext cx="1446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Tableau</a:t>
            </a:r>
          </a:p>
        </p:txBody>
      </p:sp>
    </p:spTree>
    <p:extLst>
      <p:ext uri="{BB962C8B-B14F-4D97-AF65-F5344CB8AC3E}">
        <p14:creationId xmlns:p14="http://schemas.microsoft.com/office/powerpoint/2010/main" val="293802590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A89387-F5D8-7FDB-5EAA-3FFA2AF7E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32" y="0"/>
            <a:ext cx="12008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076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75CD10E-605C-4ABC-F3CC-062A26FEC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4"/>
            <a:ext cx="12192000" cy="7613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03342B-1D75-8D59-519C-C8DD89C88F0A}"/>
              </a:ext>
            </a:extLst>
          </p:cNvPr>
          <p:cNvSpPr txBox="1"/>
          <p:nvPr/>
        </p:nvSpPr>
        <p:spPr>
          <a:xfrm>
            <a:off x="315410" y="1153003"/>
            <a:ext cx="129260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#1. </a:t>
            </a:r>
            <a:r>
              <a:rPr lang="en-IN" sz="2400" b="1" dirty="0"/>
              <a:t>Total Credit Amount</a:t>
            </a:r>
          </a:p>
          <a:p>
            <a:r>
              <a:rPr lang="en-IN" b="1" dirty="0">
                <a:solidFill>
                  <a:srgbClr val="002060"/>
                </a:solidFill>
              </a:rPr>
              <a:t>SELECT SUM(Amount) AS </a:t>
            </a:r>
            <a:r>
              <a:rPr lang="en-IN" b="1" dirty="0" err="1">
                <a:solidFill>
                  <a:srgbClr val="002060"/>
                </a:solidFill>
              </a:rPr>
              <a:t>Total_Credit_AmountFROM</a:t>
            </a:r>
            <a:r>
              <a:rPr lang="en-IN" b="1" dirty="0">
                <a:solidFill>
                  <a:srgbClr val="002060"/>
                </a:solidFill>
              </a:rPr>
              <a:t> </a:t>
            </a:r>
            <a:r>
              <a:rPr lang="en-IN" b="1" dirty="0" err="1">
                <a:solidFill>
                  <a:srgbClr val="002060"/>
                </a:solidFill>
              </a:rPr>
              <a:t>credit_debitWHERE</a:t>
            </a:r>
            <a:r>
              <a:rPr lang="en-IN" b="1" dirty="0">
                <a:solidFill>
                  <a:srgbClr val="002060"/>
                </a:solidFill>
              </a:rPr>
              <a:t> `Transaction Type` = 'Credit';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2424A-1727-C800-A77D-475C430329F2}"/>
              </a:ext>
            </a:extLst>
          </p:cNvPr>
          <p:cNvSpPr txBox="1"/>
          <p:nvPr/>
        </p:nvSpPr>
        <p:spPr>
          <a:xfrm>
            <a:off x="270076" y="2229446"/>
            <a:ext cx="1192192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#2. </a:t>
            </a:r>
            <a:r>
              <a:rPr lang="en-IN" sz="2400" b="1" dirty="0"/>
              <a:t>Total Debit Amount</a:t>
            </a:r>
          </a:p>
          <a:p>
            <a:r>
              <a:rPr lang="en-IN" dirty="0">
                <a:solidFill>
                  <a:srgbClr val="002060"/>
                </a:solidFill>
              </a:rPr>
              <a:t>SELECT SUM(Amount) AS </a:t>
            </a:r>
            <a:r>
              <a:rPr lang="en-IN" dirty="0" err="1">
                <a:solidFill>
                  <a:srgbClr val="002060"/>
                </a:solidFill>
              </a:rPr>
              <a:t>Total_Debit_AmountFROM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credit_debitWHERE</a:t>
            </a:r>
            <a:r>
              <a:rPr lang="en-IN" dirty="0">
                <a:solidFill>
                  <a:srgbClr val="002060"/>
                </a:solidFill>
              </a:rPr>
              <a:t> `Transaction Type` = 'Debit';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82D832-CE58-19F2-2668-D157174FE321}"/>
              </a:ext>
            </a:extLst>
          </p:cNvPr>
          <p:cNvSpPr txBox="1"/>
          <p:nvPr/>
        </p:nvSpPr>
        <p:spPr>
          <a:xfrm>
            <a:off x="270076" y="3190542"/>
            <a:ext cx="1072587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#3. </a:t>
            </a:r>
            <a:r>
              <a:rPr lang="en-IN" sz="2400" b="1" dirty="0"/>
              <a:t>Credit to Debit Ratio</a:t>
            </a:r>
          </a:p>
          <a:p>
            <a:r>
              <a:rPr lang="en-IN" dirty="0"/>
              <a:t>  </a:t>
            </a:r>
            <a:r>
              <a:rPr lang="en-IN" dirty="0">
                <a:solidFill>
                  <a:srgbClr val="002060"/>
                </a:solidFill>
              </a:rPr>
              <a:t>SELECT    SUM(CASE WHEN `Transaction Type` = 'Credit' THEN Amount ELSE 0 END) /    SUM(CASE WHEN `Transaction Type` = 'Debit' THEN Amount ELSE 1 END) AS </a:t>
            </a:r>
            <a:r>
              <a:rPr lang="en-IN" dirty="0" err="1">
                <a:solidFill>
                  <a:srgbClr val="002060"/>
                </a:solidFill>
              </a:rPr>
              <a:t>Credit_Debit_RatioFROM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</a:t>
            </a:r>
            <a:r>
              <a:rPr lang="en-IN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974F8C-339C-D292-389F-E2022861AA1F}"/>
              </a:ext>
            </a:extLst>
          </p:cNvPr>
          <p:cNvSpPr txBox="1"/>
          <p:nvPr/>
        </p:nvSpPr>
        <p:spPr>
          <a:xfrm>
            <a:off x="270076" y="4428637"/>
            <a:ext cx="1122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#4. </a:t>
            </a:r>
            <a:r>
              <a:rPr lang="en-IN" sz="2400" b="1" dirty="0"/>
              <a:t>Net Transaction Amount</a:t>
            </a:r>
          </a:p>
          <a:p>
            <a:r>
              <a:rPr lang="en-IN" dirty="0"/>
              <a:t>   </a:t>
            </a:r>
            <a:r>
              <a:rPr lang="en-IN" dirty="0">
                <a:solidFill>
                  <a:srgbClr val="002060"/>
                </a:solidFill>
              </a:rPr>
              <a:t>SELECT    SUM(CASE WHEN `Transaction Type` = 'Credit' THEN Amount ELSE 0 END) -    SUM(CASE WHEN `Transaction Type` = 'Debit' THEN Amount ELSE 0 END) AS </a:t>
            </a:r>
            <a:r>
              <a:rPr lang="en-IN" dirty="0" err="1">
                <a:solidFill>
                  <a:srgbClr val="002060"/>
                </a:solidFill>
              </a:rPr>
              <a:t>Net_Transaction_AmountFROM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</a:t>
            </a:r>
            <a:r>
              <a:rPr lang="en-IN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EF133A-D27F-D6FA-E210-CED4FA562DE0}"/>
              </a:ext>
            </a:extLst>
          </p:cNvPr>
          <p:cNvSpPr txBox="1"/>
          <p:nvPr/>
        </p:nvSpPr>
        <p:spPr>
          <a:xfrm>
            <a:off x="315410" y="5666732"/>
            <a:ext cx="1122744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#5. </a:t>
            </a:r>
            <a:r>
              <a:rPr lang="en-IN" sz="2400" b="1" dirty="0"/>
              <a:t>Account Activity Ratio</a:t>
            </a:r>
          </a:p>
          <a:p>
            <a:r>
              <a:rPr lang="en-IN" dirty="0">
                <a:solidFill>
                  <a:srgbClr val="002060"/>
                </a:solidFill>
              </a:rPr>
              <a:t>SELECT    `Account Number`,    COUNT(*) / MAX(Balance) AS </a:t>
            </a:r>
            <a:r>
              <a:rPr lang="en-IN" dirty="0" err="1">
                <a:solidFill>
                  <a:srgbClr val="002060"/>
                </a:solidFill>
              </a:rPr>
              <a:t>Account_Activity_RatioFROM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`Account Number`;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E5DB0B-4F91-9167-2871-E207673B3372}"/>
              </a:ext>
            </a:extLst>
          </p:cNvPr>
          <p:cNvSpPr txBox="1"/>
          <p:nvPr/>
        </p:nvSpPr>
        <p:spPr>
          <a:xfrm>
            <a:off x="315410" y="153116"/>
            <a:ext cx="61693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Wingdings" panose="05000000000000000000" pitchFamily="2" charset="2"/>
              <a:buChar char="Ø"/>
            </a:pPr>
            <a:r>
              <a:rPr lang="en-IN" sz="4800" b="1" dirty="0">
                <a:solidFill>
                  <a:srgbClr val="0070C0"/>
                </a:solidFill>
              </a:rPr>
              <a:t>SQL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74164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D4E4EA-B5F5-7608-7E0F-DEDAB090F5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54911"/>
            <a:ext cx="12192001" cy="71264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48EF01-518B-FFDC-8572-E32F5A4E4655}"/>
              </a:ext>
            </a:extLst>
          </p:cNvPr>
          <p:cNvSpPr txBox="1"/>
          <p:nvPr/>
        </p:nvSpPr>
        <p:spPr>
          <a:xfrm>
            <a:off x="0" y="262149"/>
            <a:ext cx="11597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#6. Transactions per Day/Week/Month-- Per Day</a:t>
            </a:r>
          </a:p>
          <a:p>
            <a:r>
              <a:rPr lang="en-IN" dirty="0">
                <a:solidFill>
                  <a:srgbClr val="002060"/>
                </a:solidFill>
              </a:rPr>
              <a:t>SELECT DATE(`Transaction Date`) AS Day, COUNT(*) AS </a:t>
            </a:r>
            <a:r>
              <a:rPr lang="en-IN" dirty="0" err="1">
                <a:solidFill>
                  <a:srgbClr val="002060"/>
                </a:solidFill>
              </a:rPr>
              <a:t>TransactionsFROM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DATE(`Transaction Date`);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CDE8E1-59CF-91BC-52BC-9A6D38548CD5}"/>
              </a:ext>
            </a:extLst>
          </p:cNvPr>
          <p:cNvSpPr txBox="1"/>
          <p:nvPr/>
        </p:nvSpPr>
        <p:spPr>
          <a:xfrm>
            <a:off x="0" y="1558510"/>
            <a:ext cx="10041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Per Month……..</a:t>
            </a:r>
          </a:p>
          <a:p>
            <a:r>
              <a:rPr lang="en-IN" dirty="0">
                <a:solidFill>
                  <a:srgbClr val="002060"/>
                </a:solidFill>
              </a:rPr>
              <a:t>SELECT DATE_FORMAT(`Transaction Date`, '%Y-%m') AS Month, COUNT(*) AS </a:t>
            </a:r>
            <a:r>
              <a:rPr lang="en-IN" dirty="0" err="1">
                <a:solidFill>
                  <a:srgbClr val="002060"/>
                </a:solidFill>
              </a:rPr>
              <a:t>TransactionsFROM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DATE_FORMAT(`Transaction Date`, '%Y-%m');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32D925-8124-8B29-7D73-50D8C6E6F5EC}"/>
              </a:ext>
            </a:extLst>
          </p:cNvPr>
          <p:cNvSpPr txBox="1"/>
          <p:nvPr/>
        </p:nvSpPr>
        <p:spPr>
          <a:xfrm>
            <a:off x="0" y="2889201"/>
            <a:ext cx="1133740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#7. Total Transaction Amount by Branch</a:t>
            </a:r>
          </a:p>
          <a:p>
            <a:r>
              <a:rPr lang="en-IN" dirty="0">
                <a:solidFill>
                  <a:srgbClr val="002060"/>
                </a:solidFill>
              </a:rPr>
              <a:t>SELECT Branch, SUM(Amount) AS </a:t>
            </a:r>
            <a:r>
              <a:rPr lang="en-IN" dirty="0" err="1">
                <a:solidFill>
                  <a:srgbClr val="002060"/>
                </a:solidFill>
              </a:rPr>
              <a:t>Total_Transaction_AmountFROM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branch;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18F12B-B73D-65CB-F5CB-DB36C92B7371}"/>
              </a:ext>
            </a:extLst>
          </p:cNvPr>
          <p:cNvSpPr txBox="1"/>
          <p:nvPr/>
        </p:nvSpPr>
        <p:spPr>
          <a:xfrm>
            <a:off x="-1" y="4012347"/>
            <a:ext cx="1184090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#8. Transaction Volume by Bank</a:t>
            </a:r>
          </a:p>
          <a:p>
            <a:r>
              <a:rPr lang="en-IN" dirty="0">
                <a:solidFill>
                  <a:srgbClr val="002060"/>
                </a:solidFill>
              </a:rPr>
              <a:t>SELECT `Bank Name`, SUM(Amount) AS </a:t>
            </a:r>
            <a:r>
              <a:rPr lang="en-IN" dirty="0" err="1">
                <a:solidFill>
                  <a:srgbClr val="002060"/>
                </a:solidFill>
              </a:rPr>
              <a:t>Total_Transaction_AmountFROM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`Bank Name`;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25539D-4C28-36DD-AFB3-0B5F71C660A6}"/>
              </a:ext>
            </a:extLst>
          </p:cNvPr>
          <p:cNvSpPr txBox="1"/>
          <p:nvPr/>
        </p:nvSpPr>
        <p:spPr>
          <a:xfrm>
            <a:off x="-1" y="5181786"/>
            <a:ext cx="11597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#9. Transaction Method Distribution</a:t>
            </a:r>
          </a:p>
          <a:p>
            <a:r>
              <a:rPr lang="en-IN" dirty="0">
                <a:solidFill>
                  <a:srgbClr val="002060"/>
                </a:solidFill>
              </a:rPr>
              <a:t>SELECT     `Transaction Method`,     COUNT(*) AS Count,    ROUND(COUNT(*) * 100.0 / (SELECT COUNT(*) FROM </a:t>
            </a:r>
            <a:r>
              <a:rPr lang="en-IN" dirty="0" err="1">
                <a:solidFill>
                  <a:srgbClr val="002060"/>
                </a:solidFill>
              </a:rPr>
              <a:t>credit_debit</a:t>
            </a:r>
            <a:r>
              <a:rPr lang="en-IN" dirty="0">
                <a:solidFill>
                  <a:srgbClr val="002060"/>
                </a:solidFill>
              </a:rPr>
              <a:t>), 2) AS </a:t>
            </a:r>
            <a:r>
              <a:rPr lang="en-IN" dirty="0" err="1">
                <a:solidFill>
                  <a:srgbClr val="002060"/>
                </a:solidFill>
              </a:rPr>
              <a:t>PercentageFROM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`Transaction Method`;</a:t>
            </a:r>
          </a:p>
        </p:txBody>
      </p:sp>
    </p:spTree>
    <p:extLst>
      <p:ext uri="{BB962C8B-B14F-4D97-AF65-F5344CB8AC3E}">
        <p14:creationId xmlns:p14="http://schemas.microsoft.com/office/powerpoint/2010/main" val="12794157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BD9CA6-07BE-17BC-3874-1FF612A773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7" y="0"/>
            <a:ext cx="12216114" cy="76286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0E56CC-8A4A-D25D-B1EB-20757F5B3C8B}"/>
              </a:ext>
            </a:extLst>
          </p:cNvPr>
          <p:cNvSpPr txBox="1"/>
          <p:nvPr/>
        </p:nvSpPr>
        <p:spPr>
          <a:xfrm>
            <a:off x="0" y="183903"/>
            <a:ext cx="1150234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#10. Branch Transaction Growth</a:t>
            </a:r>
          </a:p>
          <a:p>
            <a:endParaRPr lang="en-IN" sz="2400" b="1" dirty="0"/>
          </a:p>
          <a:p>
            <a:r>
              <a:rPr lang="en-IN" dirty="0">
                <a:solidFill>
                  <a:srgbClr val="002060"/>
                </a:solidFill>
              </a:rPr>
              <a:t>SELECT Branch,       SUM(CASE WHEN YEAR(`Transaction Date`) = 2024 THEN Amount ELSE 0 END) AS Amount_2024,       SUM(CASE WHEN YEAR(`Transaction Date`) = 2025 THEN Amount ELSE 0 END) AS Amount_2025,       ROUND((           SUM(CASE WHEN YEAR(`Transaction Date`) = 2025 THEN Amount ELSE 0 END) -           SUM(CASE WHEN YEAR(`Transaction Date`) = 2024 THEN Amount ELSE 0 END)       ) * 100.0 /       NULLIF(SUM(CASE WHEN YEAR(`Transaction Date`) = 2024 THEN Amount ELSE 0 END), 0), 2) AS </a:t>
            </a:r>
            <a:r>
              <a:rPr lang="en-IN" dirty="0" err="1">
                <a:solidFill>
                  <a:srgbClr val="002060"/>
                </a:solidFill>
              </a:rPr>
              <a:t>Growth_PercentFROM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credit_debitGROUP</a:t>
            </a:r>
            <a:r>
              <a:rPr lang="en-IN" dirty="0">
                <a:solidFill>
                  <a:srgbClr val="002060"/>
                </a:solidFill>
              </a:rPr>
              <a:t> BY Branch;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A33E9-D8AB-5C0E-4E48-D77487177BAE}"/>
              </a:ext>
            </a:extLst>
          </p:cNvPr>
          <p:cNvSpPr txBox="1"/>
          <p:nvPr/>
        </p:nvSpPr>
        <p:spPr>
          <a:xfrm>
            <a:off x="0" y="3085975"/>
            <a:ext cx="117251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#11. High-Risk Transaction Flag</a:t>
            </a:r>
          </a:p>
          <a:p>
            <a:endParaRPr lang="en-IN" sz="2400" b="1" dirty="0"/>
          </a:p>
          <a:p>
            <a:r>
              <a:rPr lang="en-IN" dirty="0">
                <a:solidFill>
                  <a:srgbClr val="002060"/>
                </a:solidFill>
              </a:rPr>
              <a:t>SELECT *,       CASE           WHEN Amount &gt; 4000 THEN 'High-Risk'           ELSE 'Normal'       END AS </a:t>
            </a:r>
            <a:r>
              <a:rPr lang="en-IN" dirty="0" err="1">
                <a:solidFill>
                  <a:srgbClr val="002060"/>
                </a:solidFill>
              </a:rPr>
              <a:t>Risk_FlagFROM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</a:t>
            </a:r>
            <a:r>
              <a:rPr lang="en-IN" dirty="0">
                <a:solidFill>
                  <a:srgbClr val="002060"/>
                </a:solidFill>
              </a:rPr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A24EDB-F067-FDBB-FC1C-B2AD81A619D9}"/>
              </a:ext>
            </a:extLst>
          </p:cNvPr>
          <p:cNvSpPr txBox="1"/>
          <p:nvPr/>
        </p:nvSpPr>
        <p:spPr>
          <a:xfrm>
            <a:off x="1" y="5075763"/>
            <a:ext cx="1172515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/>
              <a:t>#12. Suspicious Transaction Frequency</a:t>
            </a:r>
          </a:p>
          <a:p>
            <a:endParaRPr lang="en-IN" sz="2400" b="1" dirty="0"/>
          </a:p>
          <a:p>
            <a:r>
              <a:rPr lang="en-IN" dirty="0">
                <a:solidFill>
                  <a:srgbClr val="002060"/>
                </a:solidFill>
              </a:rPr>
              <a:t>SELECT COUNT(*) AS </a:t>
            </a:r>
            <a:r>
              <a:rPr lang="en-IN" dirty="0" err="1">
                <a:solidFill>
                  <a:srgbClr val="002060"/>
                </a:solidFill>
              </a:rPr>
              <a:t>Suspicious_Transaction_CountFROM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 err="1">
                <a:solidFill>
                  <a:srgbClr val="002060"/>
                </a:solidFill>
              </a:rPr>
              <a:t>credit_debitWHERE</a:t>
            </a:r>
            <a:r>
              <a:rPr lang="en-IN" dirty="0">
                <a:solidFill>
                  <a:srgbClr val="002060"/>
                </a:solidFill>
              </a:rPr>
              <a:t> Amount &gt; 4000;</a:t>
            </a:r>
          </a:p>
        </p:txBody>
      </p:sp>
    </p:spTree>
    <p:extLst>
      <p:ext uri="{BB962C8B-B14F-4D97-AF65-F5344CB8AC3E}">
        <p14:creationId xmlns:p14="http://schemas.microsoft.com/office/powerpoint/2010/main" val="16022474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8E9DDC5-240C-B0DF-AED9-794B11D6D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34"/>
            <a:ext cx="12192000" cy="76135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5FF5A7-E2AC-8B8E-5E80-50AB7953BC02}"/>
              </a:ext>
            </a:extLst>
          </p:cNvPr>
          <p:cNvSpPr txBox="1"/>
          <p:nvPr/>
        </p:nvSpPr>
        <p:spPr>
          <a:xfrm>
            <a:off x="211240" y="0"/>
            <a:ext cx="8423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v"/>
            </a:pPr>
            <a:r>
              <a:rPr lang="en-IN" sz="3600" b="1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Challenges Faced &amp; Solutions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B1849D5-1695-DC73-9F76-6EA0B596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" y="869952"/>
            <a:ext cx="12192000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&amp; Inconsistency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Used Power Query to remove duplicates, fix null values, and apply conditional logic using Excel functions like </a:t>
            </a:r>
            <a:r>
              <a:rPr lang="en-US" altLang="en-US" dirty="0">
                <a:latin typeface="Arial" panose="020B0604020202020204" pitchFamily="34" charset="0"/>
              </a:rPr>
              <a:t>IF and ISBLANK.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Query Editor, Excel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EDFD4F-C50F-E5D9-DFC9-D2B5AD4FA69F}"/>
              </a:ext>
            </a:extLst>
          </p:cNvPr>
          <p:cNvSpPr txBox="1"/>
          <p:nvPr/>
        </p:nvSpPr>
        <p:spPr>
          <a:xfrm>
            <a:off x="23150" y="2461738"/>
            <a:ext cx="12192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High-Risk Transaction Classification</a:t>
            </a:r>
            <a:br>
              <a:rPr lang="en-US" dirty="0"/>
            </a:br>
            <a:r>
              <a:rPr lang="en-US" dirty="0"/>
              <a:t>➤ </a:t>
            </a:r>
            <a:r>
              <a:rPr lang="en-US" b="1" dirty="0"/>
              <a:t>Solution</a:t>
            </a:r>
            <a:r>
              <a:rPr lang="en-US" dirty="0"/>
              <a:t>: Developed custom logic using DAX formulas and conditional flags (e.g., if transaction amount &gt; threshold, then mark as high-risk).</a:t>
            </a:r>
            <a:br>
              <a:rPr lang="en-US" dirty="0"/>
            </a:br>
            <a:r>
              <a:rPr lang="en-US" dirty="0"/>
              <a:t>➤ </a:t>
            </a:r>
            <a:r>
              <a:rPr lang="en-US" b="1" dirty="0"/>
              <a:t>Tool</a:t>
            </a:r>
            <a:r>
              <a:rPr lang="en-US" dirty="0"/>
              <a:t>: DAX, Power BI measures</a:t>
            </a:r>
            <a:endParaRPr lang="en-IN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1A1A7F2-E7D5-1078-9BAC-39F081F3E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0" y="4015373"/>
            <a:ext cx="12026096" cy="1292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in Lakhs/Millions Format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number formatting options in both Power BI and Excel using custom formats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     (#,##,##0, #,##0,,) to improve readability.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    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Power BI formatting, Excel Custom Number Format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92D1FE-E074-39FF-EFE5-7BE54C7D2A6A}"/>
              </a:ext>
            </a:extLst>
          </p:cNvPr>
          <p:cNvSpPr txBox="1"/>
          <p:nvPr/>
        </p:nvSpPr>
        <p:spPr>
          <a:xfrm>
            <a:off x="-1" y="5470770"/>
            <a:ext cx="1187562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Time-Based Analysis (Monthly/Weekly/Daily)</a:t>
            </a:r>
            <a:br>
              <a:rPr lang="en-US" dirty="0"/>
            </a:br>
            <a:r>
              <a:rPr lang="en-US" dirty="0"/>
              <a:t>➤ </a:t>
            </a:r>
            <a:r>
              <a:rPr lang="en-US" b="1" dirty="0"/>
              <a:t>Solution</a:t>
            </a:r>
            <a:r>
              <a:rPr lang="en-US" dirty="0"/>
              <a:t>: Used a </a:t>
            </a:r>
            <a:r>
              <a:rPr lang="en-US" b="1" dirty="0"/>
              <a:t>date table</a:t>
            </a:r>
            <a:r>
              <a:rPr lang="en-US" dirty="0"/>
              <a:t> and built </a:t>
            </a:r>
            <a:r>
              <a:rPr lang="en-US" b="1" dirty="0"/>
              <a:t>hierarchies</a:t>
            </a:r>
            <a:r>
              <a:rPr lang="en-US" dirty="0"/>
              <a:t> (Year &gt; Month &gt; Week &gt; Day) to allow drill-down in charts.</a:t>
            </a:r>
            <a:br>
              <a:rPr lang="en-US" dirty="0"/>
            </a:br>
            <a:r>
              <a:rPr lang="en-US" dirty="0"/>
              <a:t>➤ </a:t>
            </a:r>
            <a:r>
              <a:rPr lang="en-US" b="1" dirty="0"/>
              <a:t>Tool</a:t>
            </a:r>
            <a:r>
              <a:rPr lang="en-US" dirty="0"/>
              <a:t>: Power BI Date Hierarchy, Calendar Table, DAX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188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860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Aptos</vt:lpstr>
      <vt:lpstr>Aptos Display</vt:lpstr>
      <vt:lpstr>Arial</vt:lpstr>
      <vt:lpstr>Arial Black</vt:lpstr>
      <vt:lpstr>Engravers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919987916772</dc:creator>
  <cp:lastModifiedBy>panku7702@gmail.com</cp:lastModifiedBy>
  <cp:revision>10</cp:revision>
  <dcterms:created xsi:type="dcterms:W3CDTF">2025-07-19T07:40:35Z</dcterms:created>
  <dcterms:modified xsi:type="dcterms:W3CDTF">2025-07-20T07:26:51Z</dcterms:modified>
</cp:coreProperties>
</file>