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8"/>
  </p:notesMasterIdLst>
  <p:handoutMasterIdLst>
    <p:handoutMasterId r:id="rId49"/>
  </p:handoutMasterIdLst>
  <p:sldIdLst>
    <p:sldId id="322" r:id="rId5"/>
    <p:sldId id="321" r:id="rId6"/>
    <p:sldId id="320" r:id="rId7"/>
    <p:sldId id="319" r:id="rId8"/>
    <p:sldId id="323" r:id="rId9"/>
    <p:sldId id="317" r:id="rId10"/>
    <p:sldId id="316" r:id="rId11"/>
    <p:sldId id="315" r:id="rId12"/>
    <p:sldId id="324" r:id="rId13"/>
    <p:sldId id="325" r:id="rId14"/>
    <p:sldId id="326" r:id="rId15"/>
    <p:sldId id="327" r:id="rId16"/>
    <p:sldId id="328" r:id="rId17"/>
    <p:sldId id="329" r:id="rId18"/>
    <p:sldId id="330" r:id="rId19"/>
    <p:sldId id="331" r:id="rId20"/>
    <p:sldId id="332" r:id="rId21"/>
    <p:sldId id="333" r:id="rId22"/>
    <p:sldId id="334" r:id="rId23"/>
    <p:sldId id="335" r:id="rId24"/>
    <p:sldId id="336" r:id="rId25"/>
    <p:sldId id="337" r:id="rId26"/>
    <p:sldId id="338" r:id="rId27"/>
    <p:sldId id="339" r:id="rId28"/>
    <p:sldId id="340" r:id="rId29"/>
    <p:sldId id="341" r:id="rId30"/>
    <p:sldId id="342" r:id="rId31"/>
    <p:sldId id="343" r:id="rId32"/>
    <p:sldId id="344" r:id="rId33"/>
    <p:sldId id="345" r:id="rId34"/>
    <p:sldId id="346" r:id="rId35"/>
    <p:sldId id="347" r:id="rId36"/>
    <p:sldId id="348" r:id="rId37"/>
    <p:sldId id="349" r:id="rId38"/>
    <p:sldId id="350" r:id="rId39"/>
    <p:sldId id="351" r:id="rId40"/>
    <p:sldId id="352" r:id="rId41"/>
    <p:sldId id="353" r:id="rId42"/>
    <p:sldId id="354" r:id="rId43"/>
    <p:sldId id="355" r:id="rId44"/>
    <p:sldId id="356" r:id="rId45"/>
    <p:sldId id="312" r:id="rId46"/>
    <p:sldId id="310"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24CBA17-EDF8-4E96-87C0-C6726B7FA7C5}">
          <p14:sldIdLst>
            <p14:sldId id="322"/>
            <p14:sldId id="321"/>
            <p14:sldId id="320"/>
            <p14:sldId id="319"/>
          </p14:sldIdLst>
        </p14:section>
        <p14:section name="Untitled Section" id="{2146B130-37D3-499B-B5BB-AC686C7BE19A}">
          <p14:sldIdLst>
            <p14:sldId id="323"/>
            <p14:sldId id="317"/>
            <p14:sldId id="316"/>
            <p14:sldId id="315"/>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54"/>
            <p14:sldId id="355"/>
            <p14:sldId id="356"/>
            <p14:sldId id="312"/>
            <p14:sldId id="31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B8BF"/>
    <a:srgbClr val="5869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26" autoAdjust="0"/>
    <p:restoredTop sz="95388" autoAdjust="0"/>
  </p:normalViewPr>
  <p:slideViewPr>
    <p:cSldViewPr snapToGrid="0">
      <p:cViewPr varScale="1">
        <p:scale>
          <a:sx n="75" d="100"/>
          <a:sy n="75" d="100"/>
        </p:scale>
        <p:origin x="90" y="168"/>
      </p:cViewPr>
      <p:guideLst/>
    </p:cSldViewPr>
  </p:slideViewPr>
  <p:outlineViewPr>
    <p:cViewPr>
      <p:scale>
        <a:sx n="33" d="100"/>
        <a:sy n="33" d="100"/>
      </p:scale>
      <p:origin x="0" y="-7776"/>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A50702-3C68-4B14-B819-72B57D27F9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0F4880-E690-44D0-8356-A9E7BDBAB0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E6205E-B305-4B90-9534-3C5E99A0275E}" type="datetimeFigureOut">
              <a:rPr lang="en-US" smtClean="0"/>
              <a:t>8/14/2024</a:t>
            </a:fld>
            <a:endParaRPr lang="en-US" dirty="0"/>
          </a:p>
        </p:txBody>
      </p:sp>
      <p:sp>
        <p:nvSpPr>
          <p:cNvPr id="4" name="Footer Placeholder 3">
            <a:extLst>
              <a:ext uri="{FF2B5EF4-FFF2-40B4-BE49-F238E27FC236}">
                <a16:creationId xmlns:a16="http://schemas.microsoft.com/office/drawing/2014/main" id="{26B4ACF6-39FD-4B08-A7D5-5BFDC37B46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7C9FD2-2C57-4DE7-8EA4-86DEE80B98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AC623C-86E0-4A85-83FB-F4A716956FD4}" type="slidenum">
              <a:rPr lang="en-US" smtClean="0"/>
              <a:t>‹#›</a:t>
            </a:fld>
            <a:endParaRPr lang="en-US" dirty="0"/>
          </a:p>
        </p:txBody>
      </p:sp>
    </p:spTree>
    <p:extLst>
      <p:ext uri="{BB962C8B-B14F-4D97-AF65-F5344CB8AC3E}">
        <p14:creationId xmlns:p14="http://schemas.microsoft.com/office/powerpoint/2010/main" val="169395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3722F1-E430-42A1-A473-1759336AECCE}" type="datetimeFigureOut">
              <a:rPr lang="en-US" smtClean="0"/>
              <a:t>8/14/2024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D7554-D10C-4E29-B8E6-BB7111FA614F}" type="slidenum">
              <a:rPr lang="en-US" smtClean="0"/>
              <a:t>‹#›</a:t>
            </a:fld>
            <a:endParaRPr lang="en-US" dirty="0"/>
          </a:p>
        </p:txBody>
      </p:sp>
    </p:spTree>
    <p:extLst>
      <p:ext uri="{BB962C8B-B14F-4D97-AF65-F5344CB8AC3E}">
        <p14:creationId xmlns:p14="http://schemas.microsoft.com/office/powerpoint/2010/main" val="3517347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7D7554-D10C-4E29-B8E6-BB7111FA614F}" type="slidenum">
              <a:rPr lang="en-US" smtClean="0"/>
              <a:t>30</a:t>
            </a:fld>
            <a:endParaRPr lang="en-US" dirty="0"/>
          </a:p>
        </p:txBody>
      </p:sp>
    </p:spTree>
    <p:extLst>
      <p:ext uri="{BB962C8B-B14F-4D97-AF65-F5344CB8AC3E}">
        <p14:creationId xmlns:p14="http://schemas.microsoft.com/office/powerpoint/2010/main" val="2441791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7D7554-D10C-4E29-B8E6-BB7111FA614F}" type="slidenum">
              <a:rPr lang="en-US" smtClean="0"/>
              <a:t>39</a:t>
            </a:fld>
            <a:endParaRPr lang="en-US" dirty="0"/>
          </a:p>
        </p:txBody>
      </p:sp>
    </p:spTree>
    <p:extLst>
      <p:ext uri="{BB962C8B-B14F-4D97-AF65-F5344CB8AC3E}">
        <p14:creationId xmlns:p14="http://schemas.microsoft.com/office/powerpoint/2010/main" val="3469960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7D7554-D10C-4E29-B8E6-BB7111FA614F}" type="slidenum">
              <a:rPr lang="en-US" smtClean="0"/>
              <a:t>40</a:t>
            </a:fld>
            <a:endParaRPr lang="en-US" dirty="0"/>
          </a:p>
        </p:txBody>
      </p:sp>
    </p:spTree>
    <p:extLst>
      <p:ext uri="{BB962C8B-B14F-4D97-AF65-F5344CB8AC3E}">
        <p14:creationId xmlns:p14="http://schemas.microsoft.com/office/powerpoint/2010/main" val="294013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7D7554-D10C-4E29-B8E6-BB7111FA614F}" type="slidenum">
              <a:rPr lang="en-US" smtClean="0"/>
              <a:t>41</a:t>
            </a:fld>
            <a:endParaRPr lang="en-US" dirty="0"/>
          </a:p>
        </p:txBody>
      </p:sp>
    </p:spTree>
    <p:extLst>
      <p:ext uri="{BB962C8B-B14F-4D97-AF65-F5344CB8AC3E}">
        <p14:creationId xmlns:p14="http://schemas.microsoft.com/office/powerpoint/2010/main" val="3302270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7D7554-D10C-4E29-B8E6-BB7111FA614F}" type="slidenum">
              <a:rPr lang="en-US" smtClean="0"/>
              <a:t>31</a:t>
            </a:fld>
            <a:endParaRPr lang="en-US" dirty="0"/>
          </a:p>
        </p:txBody>
      </p:sp>
    </p:spTree>
    <p:extLst>
      <p:ext uri="{BB962C8B-B14F-4D97-AF65-F5344CB8AC3E}">
        <p14:creationId xmlns:p14="http://schemas.microsoft.com/office/powerpoint/2010/main" val="3018517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7D7554-D10C-4E29-B8E6-BB7111FA614F}" type="slidenum">
              <a:rPr lang="en-US" smtClean="0"/>
              <a:t>32</a:t>
            </a:fld>
            <a:endParaRPr lang="en-US" dirty="0"/>
          </a:p>
        </p:txBody>
      </p:sp>
    </p:spTree>
    <p:extLst>
      <p:ext uri="{BB962C8B-B14F-4D97-AF65-F5344CB8AC3E}">
        <p14:creationId xmlns:p14="http://schemas.microsoft.com/office/powerpoint/2010/main" val="4260097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7D7554-D10C-4E29-B8E6-BB7111FA614F}" type="slidenum">
              <a:rPr lang="en-US" smtClean="0"/>
              <a:t>33</a:t>
            </a:fld>
            <a:endParaRPr lang="en-US" dirty="0"/>
          </a:p>
        </p:txBody>
      </p:sp>
    </p:spTree>
    <p:extLst>
      <p:ext uri="{BB962C8B-B14F-4D97-AF65-F5344CB8AC3E}">
        <p14:creationId xmlns:p14="http://schemas.microsoft.com/office/powerpoint/2010/main" val="153669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7D7554-D10C-4E29-B8E6-BB7111FA614F}" type="slidenum">
              <a:rPr lang="en-US" smtClean="0"/>
              <a:t>34</a:t>
            </a:fld>
            <a:endParaRPr lang="en-US" dirty="0"/>
          </a:p>
        </p:txBody>
      </p:sp>
    </p:spTree>
    <p:extLst>
      <p:ext uri="{BB962C8B-B14F-4D97-AF65-F5344CB8AC3E}">
        <p14:creationId xmlns:p14="http://schemas.microsoft.com/office/powerpoint/2010/main" val="1425486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7D7554-D10C-4E29-B8E6-BB7111FA614F}" type="slidenum">
              <a:rPr lang="en-US" smtClean="0"/>
              <a:t>35</a:t>
            </a:fld>
            <a:endParaRPr lang="en-US" dirty="0"/>
          </a:p>
        </p:txBody>
      </p:sp>
    </p:spTree>
    <p:extLst>
      <p:ext uri="{BB962C8B-B14F-4D97-AF65-F5344CB8AC3E}">
        <p14:creationId xmlns:p14="http://schemas.microsoft.com/office/powerpoint/2010/main" val="3333175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7D7554-D10C-4E29-B8E6-BB7111FA614F}" type="slidenum">
              <a:rPr lang="en-US" smtClean="0"/>
              <a:t>36</a:t>
            </a:fld>
            <a:endParaRPr lang="en-US" dirty="0"/>
          </a:p>
        </p:txBody>
      </p:sp>
    </p:spTree>
    <p:extLst>
      <p:ext uri="{BB962C8B-B14F-4D97-AF65-F5344CB8AC3E}">
        <p14:creationId xmlns:p14="http://schemas.microsoft.com/office/powerpoint/2010/main" val="3888011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7D7554-D10C-4E29-B8E6-BB7111FA614F}" type="slidenum">
              <a:rPr lang="en-US" smtClean="0"/>
              <a:t>37</a:t>
            </a:fld>
            <a:endParaRPr lang="en-US" dirty="0"/>
          </a:p>
        </p:txBody>
      </p:sp>
    </p:spTree>
    <p:extLst>
      <p:ext uri="{BB962C8B-B14F-4D97-AF65-F5344CB8AC3E}">
        <p14:creationId xmlns:p14="http://schemas.microsoft.com/office/powerpoint/2010/main" val="4067991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7D7554-D10C-4E29-B8E6-BB7111FA614F}" type="slidenum">
              <a:rPr lang="en-US" smtClean="0"/>
              <a:t>38</a:t>
            </a:fld>
            <a:endParaRPr lang="en-US" dirty="0"/>
          </a:p>
        </p:txBody>
      </p:sp>
    </p:spTree>
    <p:extLst>
      <p:ext uri="{BB962C8B-B14F-4D97-AF65-F5344CB8AC3E}">
        <p14:creationId xmlns:p14="http://schemas.microsoft.com/office/powerpoint/2010/main" val="575424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5" y="690511"/>
            <a:ext cx="5185821" cy="5253089"/>
          </a:xfrm>
        </p:spPr>
        <p:txBody>
          <a:bodyPr anchor="b">
            <a:normAutofit/>
          </a:bodyPr>
          <a:lstStyle>
            <a:lvl1pPr>
              <a:defRPr sz="6000">
                <a:solidFill>
                  <a:schemeClr val="bg1"/>
                </a:solidFill>
              </a:defRPr>
            </a:lvl1pPr>
          </a:lstStyle>
          <a:p>
            <a:r>
              <a:rPr lang="en-US" dirty="0"/>
              <a:t>Click to add title</a:t>
            </a:r>
          </a:p>
        </p:txBody>
      </p:sp>
    </p:spTree>
    <p:extLst>
      <p:ext uri="{BB962C8B-B14F-4D97-AF65-F5344CB8AC3E}">
        <p14:creationId xmlns:p14="http://schemas.microsoft.com/office/powerpoint/2010/main" val="1784555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1468814" y="2057400"/>
            <a:ext cx="3091027" cy="3867538"/>
          </a:xfrm>
        </p:spPr>
        <p:txBody>
          <a:bodyPr lIns="0">
            <a:normAutofit/>
          </a:bodyPr>
          <a:lstStyle>
            <a:lvl1pPr marL="0" indent="0">
              <a:lnSpc>
                <a:spcPct val="100000"/>
              </a:lnSpc>
              <a:spcBef>
                <a:spcPts val="0"/>
              </a:spcBef>
              <a:spcAft>
                <a:spcPts val="1200"/>
              </a:spcAft>
              <a:buNone/>
              <a:defRPr sz="2000"/>
            </a:lvl1pPr>
            <a:lvl2pPr marL="800100" indent="-342900">
              <a:lnSpc>
                <a:spcPct val="100000"/>
              </a:lnSpc>
              <a:spcBef>
                <a:spcPts val="0"/>
              </a:spcBef>
              <a:spcAft>
                <a:spcPts val="1200"/>
              </a:spcAft>
              <a:buFont typeface="Arial" panose="020B0604020202020204" pitchFamily="34" charset="0"/>
              <a:buChar char="•"/>
              <a:defRPr sz="2000"/>
            </a:lvl2pPr>
            <a:lvl3pPr marL="1257300" indent="-342900">
              <a:spcBef>
                <a:spcPts val="0"/>
              </a:spcBef>
              <a:spcAft>
                <a:spcPts val="1200"/>
              </a:spcAft>
              <a:buFont typeface="Arial" panose="020B0604020202020204" pitchFamily="34" charset="0"/>
              <a:buChar char="•"/>
              <a:defRPr sz="2000"/>
            </a:lvl3pPr>
            <a:lvl4pPr marL="1714500" indent="-342900">
              <a:spcBef>
                <a:spcPts val="0"/>
              </a:spcBef>
              <a:spcAft>
                <a:spcPts val="1200"/>
              </a:spcAft>
              <a:buFont typeface="Arial" panose="020B0604020202020204" pitchFamily="34" charset="0"/>
              <a:buChar char="•"/>
              <a:defRPr sz="2000"/>
            </a:lvl4pPr>
            <a:lvl5pPr marL="2171700" indent="-3429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able Placeholder 13">
            <a:extLst>
              <a:ext uri="{FF2B5EF4-FFF2-40B4-BE49-F238E27FC236}">
                <a16:creationId xmlns:a16="http://schemas.microsoft.com/office/drawing/2014/main" id="{EA708189-1532-1BDD-104F-4D8556146CEE}"/>
              </a:ext>
            </a:extLst>
          </p:cNvPr>
          <p:cNvSpPr>
            <a:spLocks noGrp="1"/>
          </p:cNvSpPr>
          <p:nvPr>
            <p:ph type="tbl" sz="quarter" idx="12"/>
          </p:nvPr>
        </p:nvSpPr>
        <p:spPr>
          <a:xfrm>
            <a:off x="5097463" y="2051976"/>
            <a:ext cx="6180137" cy="3867538"/>
          </a:xfrm>
        </p:spPr>
        <p:txBody>
          <a:bodyPr>
            <a:normAutofit/>
          </a:bodyPr>
          <a:lstStyle>
            <a:lvl1pPr>
              <a:defRPr sz="2000"/>
            </a:lvl1pPr>
          </a:lstStyle>
          <a:p>
            <a:r>
              <a:rPr lang="en-US" dirty="0"/>
              <a:t>Click icon to add table</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5">
            <a:extLst>
              <a:ext uri="{FF2B5EF4-FFF2-40B4-BE49-F238E27FC236}">
                <a16:creationId xmlns:a16="http://schemas.microsoft.com/office/drawing/2014/main" id="{6E0EC71B-95A1-C740-6B1F-F8DF02E2D1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409299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ntent 2">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Content Placeholder 7">
            <a:extLst>
              <a:ext uri="{FF2B5EF4-FFF2-40B4-BE49-F238E27FC236}">
                <a16:creationId xmlns:a16="http://schemas.microsoft.com/office/drawing/2014/main" id="{8B0AB10A-3CAB-D4C0-3CB1-401461802BD3}"/>
              </a:ext>
            </a:extLst>
          </p:cNvPr>
          <p:cNvSpPr>
            <a:spLocks noGrp="1"/>
          </p:cNvSpPr>
          <p:nvPr>
            <p:ph sz="quarter" idx="10" hasCustomPrompt="1"/>
          </p:nvPr>
        </p:nvSpPr>
        <p:spPr>
          <a:xfrm>
            <a:off x="1468814" y="2066731"/>
            <a:ext cx="6452876" cy="3867538"/>
          </a:xfrm>
        </p:spPr>
        <p:txBody>
          <a:bodyPr lIns="0">
            <a:normAutofit/>
          </a:bodyPr>
          <a:lstStyle>
            <a:lvl1pPr>
              <a:lnSpc>
                <a:spcPct val="100000"/>
              </a:lnSpc>
              <a:spcAft>
                <a:spcPts val="600"/>
              </a:spcAft>
              <a:defRPr sz="2000"/>
            </a:lvl1pPr>
            <a:lvl2pPr>
              <a:lnSpc>
                <a:spcPct val="100000"/>
              </a:lnSpc>
              <a:spcAft>
                <a:spcPts val="600"/>
              </a:spcAft>
              <a:defRPr sz="2000"/>
            </a:lvl2pPr>
            <a:lvl3pPr>
              <a:lnSpc>
                <a:spcPct val="100000"/>
              </a:lnSpc>
              <a:spcBef>
                <a:spcPts val="1000"/>
              </a:spcBef>
              <a:spcAft>
                <a:spcPts val="600"/>
              </a:spcAft>
              <a:defRPr sz="2000"/>
            </a:lvl3pPr>
            <a:lvl4pPr>
              <a:lnSpc>
                <a:spcPct val="100000"/>
              </a:lnSpc>
              <a:spcAft>
                <a:spcPts val="1200"/>
              </a:spcAft>
              <a:defRPr sz="2000"/>
            </a:lvl4pPr>
            <a:lvl5pP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7">
            <a:extLst>
              <a:ext uri="{FF2B5EF4-FFF2-40B4-BE49-F238E27FC236}">
                <a16:creationId xmlns:a16="http://schemas.microsoft.com/office/drawing/2014/main" id="{7DBA8ADB-B20F-8404-46AB-AF67E25C7C75}"/>
              </a:ext>
            </a:extLst>
          </p:cNvPr>
          <p:cNvSpPr>
            <a:spLocks noGrp="1"/>
          </p:cNvSpPr>
          <p:nvPr>
            <p:ph sz="quarter" idx="11" hasCustomPrompt="1"/>
          </p:nvPr>
        </p:nvSpPr>
        <p:spPr>
          <a:xfrm>
            <a:off x="8169196" y="2066731"/>
            <a:ext cx="3108391" cy="3867538"/>
          </a:xfrm>
        </p:spPr>
        <p:txBody>
          <a:bodyPr lIns="0">
            <a:normAutofit/>
          </a:bodyPr>
          <a:lstStyle>
            <a:lvl1pPr marL="0" indent="0">
              <a:lnSpc>
                <a:spcPct val="100000"/>
              </a:lnSpc>
              <a:spcAft>
                <a:spcPts val="600"/>
              </a:spcAft>
              <a:buNone/>
              <a:defRPr sz="2000"/>
            </a:lvl1pPr>
            <a:lvl2pPr marL="800100" indent="-342900">
              <a:lnSpc>
                <a:spcPct val="100000"/>
              </a:lnSpc>
              <a:spcAft>
                <a:spcPts val="600"/>
              </a:spcAft>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14D5F7-E70A-5F97-5C8F-95B9E1B6D492}"/>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852814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id="{CB43608F-0A38-CF4A-4B3B-F1212E786FDE}"/>
              </a:ext>
            </a:extLst>
          </p:cNvPr>
          <p:cNvSpPr>
            <a:spLocks noGrp="1"/>
          </p:cNvSpPr>
          <p:nvPr>
            <p:ph type="tbl" sz="quarter" idx="10"/>
          </p:nvPr>
        </p:nvSpPr>
        <p:spPr>
          <a:xfrm>
            <a:off x="1487488" y="2057400"/>
            <a:ext cx="9790112" cy="3886200"/>
          </a:xfrm>
        </p:spPr>
        <p:txBody>
          <a:bodyPr>
            <a:normAutofit/>
          </a:bodyPr>
          <a:lstStyle>
            <a:lvl1pPr>
              <a:defRPr sz="2400"/>
            </a:lvl1pPr>
          </a:lstStyle>
          <a:p>
            <a:r>
              <a:rPr lang="en-US" dirty="0"/>
              <a:t>Click icon to add table</a:t>
            </a:r>
          </a:p>
        </p:txBody>
      </p:sp>
      <p:sp>
        <p:nvSpPr>
          <p:cNvPr id="2" name="Slide Number Placeholder 5">
            <a:extLst>
              <a:ext uri="{FF2B5EF4-FFF2-40B4-BE49-F238E27FC236}">
                <a16:creationId xmlns:a16="http://schemas.microsoft.com/office/drawing/2014/main" id="{05DA3688-07D1-82D9-6818-C95E9A69C2F1}"/>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691357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4" y="690511"/>
            <a:ext cx="4964671" cy="5253089"/>
          </a:xfrm>
        </p:spPr>
        <p:txBody>
          <a:bodyPr anchor="b">
            <a:normAutofit/>
          </a:bodyPr>
          <a:lstStyle>
            <a:lvl1pPr>
              <a:defRPr sz="6000">
                <a:solidFill>
                  <a:schemeClr val="bg1"/>
                </a:solidFill>
              </a:defRPr>
            </a:lvl1pPr>
          </a:lstStyle>
          <a:p>
            <a:r>
              <a:rPr lang="en-US" dirty="0"/>
              <a:t>Click to add title</a:t>
            </a:r>
          </a:p>
        </p:txBody>
      </p:sp>
      <p:sp>
        <p:nvSpPr>
          <p:cNvPr id="10" name="Content Placeholder 9">
            <a:extLst>
              <a:ext uri="{FF2B5EF4-FFF2-40B4-BE49-F238E27FC236}">
                <a16:creationId xmlns:a16="http://schemas.microsoft.com/office/drawing/2014/main" id="{AD608249-3D60-D3B2-68C5-778D0EA18F2D}"/>
              </a:ext>
            </a:extLst>
          </p:cNvPr>
          <p:cNvSpPr>
            <a:spLocks noGrp="1"/>
          </p:cNvSpPr>
          <p:nvPr>
            <p:ph sz="quarter" idx="10" hasCustomPrompt="1"/>
          </p:nvPr>
        </p:nvSpPr>
        <p:spPr>
          <a:xfrm>
            <a:off x="6282286" y="690465"/>
            <a:ext cx="4784372" cy="5253089"/>
          </a:xfrm>
        </p:spPr>
        <p:txBody>
          <a:bodyPr anchor="ctr">
            <a:normAutofit/>
          </a:bodyPr>
          <a:lstStyle>
            <a:lvl1pPr marL="0" indent="0">
              <a:lnSpc>
                <a:spcPct val="100000"/>
              </a:lnSpc>
              <a:spcBef>
                <a:spcPts val="0"/>
              </a:spcBef>
              <a:spcAft>
                <a:spcPts val="1200"/>
              </a:spcAft>
              <a:buNone/>
              <a:defRPr sz="2000">
                <a:solidFill>
                  <a:schemeClr val="bg1"/>
                </a:solidFill>
              </a:defRPr>
            </a:lvl1pPr>
            <a:lvl2pPr marL="742950" indent="-285750">
              <a:lnSpc>
                <a:spcPct val="100000"/>
              </a:lnSpc>
              <a:spcBef>
                <a:spcPts val="0"/>
              </a:spcBef>
              <a:spcAft>
                <a:spcPts val="1200"/>
              </a:spcAft>
              <a:buFont typeface="Arial" panose="020B0604020202020204" pitchFamily="34" charset="0"/>
              <a:buChar char="•"/>
              <a:defRPr sz="1800">
                <a:solidFill>
                  <a:schemeClr val="bg1"/>
                </a:solidFill>
              </a:defRPr>
            </a:lvl2pPr>
            <a:lvl3pPr marL="1200150" indent="-285750">
              <a:lnSpc>
                <a:spcPct val="100000"/>
              </a:lnSpc>
              <a:spcBef>
                <a:spcPts val="0"/>
              </a:spcBef>
              <a:spcAft>
                <a:spcPts val="1200"/>
              </a:spcAft>
              <a:buFont typeface="Arial" panose="020B0604020202020204" pitchFamily="34" charset="0"/>
              <a:buChar char="•"/>
              <a:defRPr sz="1600">
                <a:solidFill>
                  <a:schemeClr val="bg1"/>
                </a:solidFill>
              </a:defRPr>
            </a:lvl3pPr>
            <a:lvl4pPr marL="1657350" indent="-285750">
              <a:lnSpc>
                <a:spcPct val="100000"/>
              </a:lnSpc>
              <a:spcBef>
                <a:spcPts val="0"/>
              </a:spcBef>
              <a:spcAft>
                <a:spcPts val="1200"/>
              </a:spcAft>
              <a:buFont typeface="Arial" panose="020B0604020202020204" pitchFamily="34" charset="0"/>
              <a:buChar char="•"/>
              <a:defRPr sz="1400">
                <a:solidFill>
                  <a:schemeClr val="bg1"/>
                </a:solidFill>
              </a:defRPr>
            </a:lvl4pPr>
            <a:lvl5pPr marL="2114550" indent="-285750">
              <a:lnSpc>
                <a:spcPct val="100000"/>
              </a:lnSpc>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4374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55583" y="737115"/>
            <a:ext cx="4640418" cy="5407091"/>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6388461" y="737115"/>
            <a:ext cx="4449712" cy="5407091"/>
          </a:xfrm>
        </p:spPr>
        <p:txBody>
          <a:bodyPr lIns="0" tIns="0" rIns="0" bIns="0" anchor="ct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4E9F5D75-1D8F-F695-81F8-4A6D0C67821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27724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1278294"/>
            <a:ext cx="5000318" cy="4904141"/>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6642169" y="-1"/>
            <a:ext cx="4635426" cy="6857999"/>
          </a:xfrm>
        </p:spPr>
        <p:txBody>
          <a:bodyPr>
            <a:normAutofit/>
          </a:bodyPr>
          <a:lstStyle>
            <a:lvl1pPr marL="0" indent="0" algn="ctr">
              <a:buNone/>
              <a:defRPr sz="2000"/>
            </a:lvl1pPr>
          </a:lstStyle>
          <a:p>
            <a:r>
              <a:rPr lang="en-US" dirty="0"/>
              <a:t>Click icon to add picture</a:t>
            </a:r>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02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3508311"/>
            <a:ext cx="9923770" cy="1438762"/>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915600" y="0"/>
            <a:ext cx="10361995" cy="3429000"/>
          </a:xfrm>
        </p:spPr>
        <p:txBody>
          <a:bodyPr>
            <a:normAutofit/>
          </a:bodyPr>
          <a:lstStyle>
            <a:lvl1pPr marL="0" indent="0" algn="ctr">
              <a:buNone/>
              <a:defRPr sz="2000"/>
            </a:lvl1pPr>
          </a:lstStyle>
          <a:p>
            <a:r>
              <a:rPr lang="en-US" dirty="0"/>
              <a:t>Click icon to add picture</a:t>
            </a:r>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12">
            <a:extLst>
              <a:ext uri="{FF2B5EF4-FFF2-40B4-BE49-F238E27FC236}">
                <a16:creationId xmlns:a16="http://schemas.microsoft.com/office/drawing/2014/main" id="{D179113D-0374-3934-841E-56AD5AFCF977}"/>
              </a:ext>
            </a:extLst>
          </p:cNvPr>
          <p:cNvSpPr>
            <a:spLocks noGrp="1"/>
          </p:cNvSpPr>
          <p:nvPr>
            <p:ph type="body" sz="quarter" idx="12" hasCustomPrompt="1"/>
          </p:nvPr>
        </p:nvSpPr>
        <p:spPr>
          <a:xfrm>
            <a:off x="1353828" y="5228488"/>
            <a:ext cx="9923770" cy="1368256"/>
          </a:xfrm>
          <a:prstGeom prst="rect">
            <a:avLst/>
          </a:prstGeom>
        </p:spPr>
        <p:txBody>
          <a:bodyPr anchor="t">
            <a:normAutofit/>
          </a:bodyPr>
          <a:lstStyle>
            <a:lvl1pPr marL="0" indent="0" algn="l">
              <a:lnSpc>
                <a:spcPct val="80000"/>
              </a:lnSpc>
              <a:spcBef>
                <a:spcPts val="0"/>
              </a:spcBef>
              <a:buNone/>
              <a:defRPr sz="2000" spc="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3227224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5" y="503852"/>
            <a:ext cx="9150675"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50153" y="2108722"/>
            <a:ext cx="8552264" cy="4119463"/>
          </a:xfrm>
        </p:spPr>
        <p:txBody>
          <a:bodyPr lIns="0" tIns="0" rIns="0" bIns="0">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5DABAFC1-3E76-DCE6-3A6D-E0020C5BE8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137359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6"/>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07175C5-CB2F-2BAC-3704-54DCD1BF043F}"/>
              </a:ext>
            </a:extLst>
          </p:cNvPr>
          <p:cNvSpPr>
            <a:spLocks noGrp="1"/>
          </p:cNvSpPr>
          <p:nvPr>
            <p:ph type="title" hasCustomPrompt="1"/>
          </p:nvPr>
        </p:nvSpPr>
        <p:spPr>
          <a:xfrm>
            <a:off x="1038031" y="1068169"/>
            <a:ext cx="10115939" cy="2681549"/>
          </a:xfrm>
        </p:spPr>
        <p:txBody>
          <a:bodyPr anchor="b"/>
          <a:lstStyle>
            <a:lvl1pPr algn="ctr">
              <a:defRPr>
                <a:solidFill>
                  <a:schemeClr val="bg1"/>
                </a:solidFill>
              </a:defRPr>
            </a:lvl1pPr>
          </a:lstStyle>
          <a:p>
            <a:r>
              <a:rPr lang="en-US" dirty="0"/>
              <a:t>Click to add title</a:t>
            </a:r>
          </a:p>
        </p:txBody>
      </p:sp>
      <p:sp>
        <p:nvSpPr>
          <p:cNvPr id="5" name="Rectangle 4">
            <a:extLst>
              <a:ext uri="{FF2B5EF4-FFF2-40B4-BE49-F238E27FC236}">
                <a16:creationId xmlns:a16="http://schemas.microsoft.com/office/drawing/2014/main" id="{3901905E-33E7-852F-94E3-8E100B3D1E4A}"/>
              </a:ext>
              <a:ext uri="{C183D7F6-B498-43B3-948B-1728B52AA6E4}">
                <adec:decorative xmlns:adec="http://schemas.microsoft.com/office/drawing/2017/decorative" val="1"/>
              </a:ext>
            </a:extLst>
          </p:cNvPr>
          <p:cNvSpPr/>
          <p:nvPr userDrawn="1"/>
        </p:nvSpPr>
        <p:spPr>
          <a:xfrm>
            <a:off x="914400" y="914400"/>
            <a:ext cx="10363200" cy="502920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B7799F7-CBB1-9649-7D06-F7EEFD4F0183}"/>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1AFC5CA-DB29-4B8C-C004-72E4EC761C3B}"/>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2">
            <a:extLst>
              <a:ext uri="{FF2B5EF4-FFF2-40B4-BE49-F238E27FC236}">
                <a16:creationId xmlns:a16="http://schemas.microsoft.com/office/drawing/2014/main" id="{E3CB2D2A-7172-87CE-D493-DAF52D62EBFC}"/>
              </a:ext>
            </a:extLst>
          </p:cNvPr>
          <p:cNvSpPr>
            <a:spLocks noGrp="1"/>
          </p:cNvSpPr>
          <p:nvPr>
            <p:ph type="body" sz="quarter" idx="12" hasCustomPrompt="1"/>
          </p:nvPr>
        </p:nvSpPr>
        <p:spPr>
          <a:xfrm>
            <a:off x="1038031" y="4027047"/>
            <a:ext cx="10115939" cy="1762783"/>
          </a:xfrm>
          <a:prstGeom prst="rect">
            <a:avLst/>
          </a:prstGeom>
        </p:spPr>
        <p:txBody>
          <a:bodyPr anchor="t">
            <a:normAutofit/>
          </a:bodyPr>
          <a:lstStyle>
            <a:lvl1pPr marL="0" indent="0" algn="ctr">
              <a:lnSpc>
                <a:spcPct val="80000"/>
              </a:lnSpc>
              <a:spcBef>
                <a:spcPts val="0"/>
              </a:spcBef>
              <a:buNone/>
              <a:defRPr sz="2000" spc="0" baseline="0">
                <a:solidFill>
                  <a:schemeClr val="bg1"/>
                </a:solidFill>
                <a:latin typeface="+mn-lt"/>
              </a:defRPr>
            </a:lvl1pPr>
          </a:lstStyle>
          <a:p>
            <a:pPr lvl="0"/>
            <a:r>
              <a:rPr lang="en-US" dirty="0"/>
              <a:t>Click to add subtitle</a:t>
            </a:r>
          </a:p>
        </p:txBody>
      </p:sp>
    </p:spTree>
    <p:extLst>
      <p:ext uri="{BB962C8B-B14F-4D97-AF65-F5344CB8AC3E}">
        <p14:creationId xmlns:p14="http://schemas.microsoft.com/office/powerpoint/2010/main" val="2069536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ntent ">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68814" y="2057401"/>
            <a:ext cx="4627186"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668185" y="2057401"/>
            <a:ext cx="4609399"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1D40DF0B-6602-19D4-3110-4659C28780D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61720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3">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4" name="Content Placeholder 7">
            <a:extLst>
              <a:ext uri="{FF2B5EF4-FFF2-40B4-BE49-F238E27FC236}">
                <a16:creationId xmlns:a16="http://schemas.microsoft.com/office/drawing/2014/main" id="{C355854D-70C0-E6E1-2A0C-284D00A21AEC}"/>
              </a:ext>
            </a:extLst>
          </p:cNvPr>
          <p:cNvSpPr>
            <a:spLocks noGrp="1"/>
          </p:cNvSpPr>
          <p:nvPr>
            <p:ph sz="quarter" idx="12" hasCustomPrompt="1"/>
          </p:nvPr>
        </p:nvSpPr>
        <p:spPr>
          <a:xfrm>
            <a:off x="1468815" y="2057401"/>
            <a:ext cx="3068678" cy="4119463"/>
          </a:xfrm>
        </p:spPr>
        <p:txBody>
          <a:bodyPr lIns="0">
            <a:normAutofit/>
          </a:bodyPr>
          <a:lstStyle>
            <a:lvl1pPr marL="320040" indent="-320040">
              <a:lnSpc>
                <a:spcPct val="100000"/>
              </a:lnSpc>
              <a:spcBef>
                <a:spcPts val="0"/>
              </a:spcBef>
              <a:spcAft>
                <a:spcPts val="1200"/>
              </a:spcAft>
              <a:buFont typeface="+mj-lt"/>
              <a:buAutoNum type="arabicPeriod"/>
              <a:defRPr sz="2000"/>
            </a:lvl1pPr>
            <a:lvl2pPr marL="457200" indent="-320040">
              <a:lnSpc>
                <a:spcPct val="100000"/>
              </a:lnSpc>
              <a:spcBef>
                <a:spcPts val="1000"/>
              </a:spcBef>
              <a:spcAft>
                <a:spcPts val="1200"/>
              </a:spcAft>
              <a:buFont typeface="+mj-lt"/>
              <a:buAutoNum type="alphaLcPeriod"/>
              <a:defRPr sz="2000"/>
            </a:lvl2pPr>
            <a:lvl3pPr marL="914400" indent="-320040">
              <a:spcBef>
                <a:spcPts val="1000"/>
              </a:spcBef>
              <a:spcAft>
                <a:spcPts val="1200"/>
              </a:spcAft>
              <a:buFont typeface="+mj-lt"/>
              <a:buAutoNum type="arabicParenR"/>
              <a:defRPr sz="2000"/>
            </a:lvl3pPr>
            <a:lvl4pPr marL="1371600" indent="-320040">
              <a:spcBef>
                <a:spcPts val="1000"/>
              </a:spcBef>
              <a:spcAft>
                <a:spcPts val="1200"/>
              </a:spcAft>
              <a:buFont typeface="+mj-lt"/>
              <a:buAutoNum type="alphaLcParenR"/>
              <a:defRPr sz="2000"/>
            </a:lvl4pPr>
            <a:lvl5pPr marL="1828800" indent="-320040">
              <a:spcBef>
                <a:spcPts val="100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5191727" y="2057401"/>
            <a:ext cx="6085857"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D7B331F9-6D4A-5020-969F-E961AF374E19}"/>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14237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Picture Placeholder 7">
            <a:extLst>
              <a:ext uri="{FF2B5EF4-FFF2-40B4-BE49-F238E27FC236}">
                <a16:creationId xmlns:a16="http://schemas.microsoft.com/office/drawing/2014/main" id="{357912CB-B8F8-1E65-094F-AD3220E6C79C}"/>
              </a:ext>
            </a:extLst>
          </p:cNvPr>
          <p:cNvSpPr>
            <a:spLocks noGrp="1"/>
          </p:cNvSpPr>
          <p:nvPr>
            <p:ph type="pic" sz="quarter" idx="12"/>
          </p:nvPr>
        </p:nvSpPr>
        <p:spPr>
          <a:xfrm>
            <a:off x="1503363" y="2061969"/>
            <a:ext cx="4592637" cy="4805362"/>
          </a:xfrm>
        </p:spPr>
        <p:txBody>
          <a:bodyPr>
            <a:normAutofit/>
          </a:bodyPr>
          <a:lstStyle>
            <a:lvl1pPr marL="0" indent="0" algn="ctr">
              <a:buNone/>
              <a:defRPr sz="2000"/>
            </a:lvl1pPr>
          </a:lstStyle>
          <a:p>
            <a:r>
              <a:rPr lang="en-US" dirty="0"/>
              <a:t>Click icon to add picture</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787262" y="2052736"/>
            <a:ext cx="4490320" cy="4800598"/>
          </a:xfrm>
        </p:spPr>
        <p:txBody>
          <a:bodyPr lIns="0">
            <a:normAutofit/>
          </a:bodyPr>
          <a:lstStyle>
            <a:lvl1pPr marL="0" indent="0">
              <a:lnSpc>
                <a:spcPct val="100000"/>
              </a:lnSpc>
              <a:spcBef>
                <a:spcPts val="1000"/>
              </a:spcBef>
              <a:spcAft>
                <a:spcPts val="1200"/>
              </a:spcAft>
              <a:buNone/>
              <a:defRPr sz="2000"/>
            </a:lvl1pPr>
            <a:lvl2pPr marL="800100" indent="-342900">
              <a:lnSpc>
                <a:spcPct val="100000"/>
              </a:lnSpc>
              <a:spcBef>
                <a:spcPts val="1000"/>
              </a:spcBef>
              <a:spcAft>
                <a:spcPts val="1200"/>
              </a:spcAft>
              <a:buFont typeface="Arial" panose="020B0604020202020204" pitchFamily="34" charset="0"/>
              <a:buChar char="•"/>
              <a:defRPr sz="2000"/>
            </a:lvl2pPr>
            <a:lvl3pPr marL="1257300" indent="-342900">
              <a:spcBef>
                <a:spcPts val="1000"/>
              </a:spcBef>
              <a:spcAft>
                <a:spcPts val="1200"/>
              </a:spcAft>
              <a:buFont typeface="Arial" panose="020B0604020202020204" pitchFamily="34" charset="0"/>
              <a:buChar char="•"/>
              <a:defRPr sz="2000"/>
            </a:lvl3pPr>
            <a:lvl4pPr marL="1714500" indent="-342900">
              <a:spcBef>
                <a:spcPts val="1000"/>
              </a:spcBef>
              <a:spcAft>
                <a:spcPts val="1200"/>
              </a:spcAft>
              <a:buFont typeface="Arial" panose="020B0604020202020204" pitchFamily="34" charset="0"/>
              <a:buChar char="•"/>
              <a:defRPr sz="2000"/>
            </a:lvl4pPr>
            <a:lvl5pPr marL="2171700" indent="-3429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09D86D-3DDE-CA24-4CAA-DF6944B9BCBB}"/>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107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82F216-62F1-7E0B-63FD-51C27CDAA1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61F31D-B959-2AD8-9208-FF08B574DB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32C8C7-5C6C-400B-AEC0-4D8178161B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5" name="Footer Placeholder 4">
            <a:extLst>
              <a:ext uri="{FF2B5EF4-FFF2-40B4-BE49-F238E27FC236}">
                <a16:creationId xmlns:a16="http://schemas.microsoft.com/office/drawing/2014/main" id="{4B7105D6-7B52-4B7D-9473-BCD571A93A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B13EAA0A-7090-4FA3-AD1C-CD4570404021}"/>
              </a:ext>
            </a:extLst>
          </p:cNvPr>
          <p:cNvSpPr>
            <a:spLocks noGrp="1"/>
          </p:cNvSpPr>
          <p:nvPr>
            <p:ph type="sldNum" sz="quarter" idx="4"/>
          </p:nvPr>
        </p:nvSpPr>
        <p:spPr>
          <a:xfrm>
            <a:off x="412136" y="5943601"/>
            <a:ext cx="968983" cy="651912"/>
          </a:xfrm>
          <a:prstGeom prst="rect">
            <a:avLst/>
          </a:prstGeom>
        </p:spPr>
        <p:txBody>
          <a:bodyPr vert="horz" lIns="91440" tIns="45720" rIns="91440" bIns="45720" rtlCol="0" anchor="ctr"/>
          <a:lstStyle>
            <a:lvl1pPr algn="ctr">
              <a:defRPr sz="1200" b="1" spc="150" baseline="0">
                <a:solidFill>
                  <a:schemeClr val="tx1"/>
                </a:solidFill>
                <a:latin typeface="+mn-lt"/>
              </a:defRPr>
            </a:lvl1p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737433849"/>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92" r:id="rId3"/>
    <p:sldLayoutId id="2147483691" r:id="rId4"/>
    <p:sldLayoutId id="2147483690" r:id="rId5"/>
    <p:sldLayoutId id="2147483689" r:id="rId6"/>
    <p:sldLayoutId id="2147483688" r:id="rId7"/>
    <p:sldLayoutId id="2147483687" r:id="rId8"/>
    <p:sldLayoutId id="2147483686" r:id="rId9"/>
    <p:sldLayoutId id="2147483685" r:id="rId10"/>
    <p:sldLayoutId id="2147483684" r:id="rId11"/>
    <p:sldLayoutId id="2147483682" r:id="rId12"/>
    <p:sldLayoutId id="214748368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vecteezy.com/png/10869737-data-analysis-concept-illustration-flat-vector-design-statistical-and-data-analysis-for-business-finance-investment-concept-taking-part-in-business-activities"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6.tmp"/><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8.tmp"/><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1.tmp"/><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2.tmp"/><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4.tmp"/><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5.tmp"/><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6.tmp"/><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image" Target="../media/image47.tmp"/><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8.tmp"/><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8F8CC88-1CEE-4838-90EE-CAC646396514}"/>
              </a:ext>
            </a:extLst>
          </p:cNvPr>
          <p:cNvSpPr>
            <a:spLocks noGrp="1"/>
          </p:cNvSpPr>
          <p:nvPr>
            <p:ph type="title"/>
          </p:nvPr>
        </p:nvSpPr>
        <p:spPr>
          <a:xfrm>
            <a:off x="842963" y="85725"/>
            <a:ext cx="10969286" cy="2057868"/>
          </a:xfrm>
          <a:prstGeom prst="rect">
            <a:avLst/>
          </a:prstGeom>
        </p:spPr>
        <p:txBody>
          <a:bodyPr>
            <a:normAutofit/>
          </a:bodyPr>
          <a:lstStyle/>
          <a:p>
            <a:pPr algn="l"/>
            <a:r>
              <a:rPr lang="en-US" sz="4000" dirty="0"/>
              <a:t>Capstone Project - </a:t>
            </a:r>
            <a:r>
              <a:rPr lang="en-IN" sz="4000" b="1" i="0" dirty="0">
                <a:effectLst/>
                <a:latin typeface="Plus Jakarta Sans"/>
              </a:rPr>
              <a:t>University Success Analysis</a:t>
            </a:r>
            <a:br>
              <a:rPr lang="en-IN" sz="4000" b="1" i="0" dirty="0">
                <a:solidFill>
                  <a:srgbClr val="2B2F34"/>
                </a:solidFill>
                <a:effectLst/>
                <a:latin typeface="Plus Jakarta Sans"/>
              </a:rPr>
            </a:br>
            <a:br>
              <a:rPr lang="en-IN" sz="4000" b="0" i="0" dirty="0">
                <a:solidFill>
                  <a:srgbClr val="212529"/>
                </a:solidFill>
                <a:effectLst/>
                <a:latin typeface="Plus Jakarta Sans"/>
              </a:rPr>
            </a:br>
            <a:endParaRPr lang="en-IN" sz="4000" dirty="0"/>
          </a:p>
        </p:txBody>
      </p:sp>
      <p:pic>
        <p:nvPicPr>
          <p:cNvPr id="19" name="Picture 18">
            <a:extLst>
              <a:ext uri="{FF2B5EF4-FFF2-40B4-BE49-F238E27FC236}">
                <a16:creationId xmlns:a16="http://schemas.microsoft.com/office/drawing/2014/main" id="{A120476D-FED8-4C2B-859C-0F5C4EF611C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648322" y="1666198"/>
            <a:ext cx="9124990" cy="6858000"/>
          </a:xfrm>
          <a:prstGeom prst="rect">
            <a:avLst/>
          </a:prstGeom>
        </p:spPr>
      </p:pic>
    </p:spTree>
    <p:extLst>
      <p:ext uri="{BB962C8B-B14F-4D97-AF65-F5344CB8AC3E}">
        <p14:creationId xmlns:p14="http://schemas.microsoft.com/office/powerpoint/2010/main" val="3378822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0D8487-3FB2-431D-A855-E526183B1A43}"/>
              </a:ext>
            </a:extLst>
          </p:cNvPr>
          <p:cNvSpPr txBox="1"/>
          <p:nvPr/>
        </p:nvSpPr>
        <p:spPr>
          <a:xfrm>
            <a:off x="7072313" y="385763"/>
            <a:ext cx="4357687" cy="1384995"/>
          </a:xfrm>
          <a:prstGeom prst="rect">
            <a:avLst/>
          </a:prstGeom>
          <a:noFill/>
        </p:spPr>
        <p:txBody>
          <a:bodyPr wrap="square" rtlCol="0">
            <a:spAutoFit/>
          </a:bodyPr>
          <a:lstStyle/>
          <a:p>
            <a:pPr marL="457200" indent="-457200">
              <a:buFont typeface="Wingdings" panose="05000000000000000000" pitchFamily="2" charset="2"/>
              <a:buChar char="§"/>
            </a:pPr>
            <a:r>
              <a:rPr lang="en-US" sz="2800" b="0" i="0" dirty="0">
                <a:solidFill>
                  <a:schemeClr val="bg1"/>
                </a:solidFill>
                <a:effectLst/>
                <a:latin typeface="Plus Jakarta Sans"/>
              </a:rPr>
              <a:t>How many universities are ranked by each ranking system?</a:t>
            </a:r>
            <a:endParaRPr lang="en-IN" sz="2800" dirty="0">
              <a:solidFill>
                <a:schemeClr val="bg1"/>
              </a:solidFill>
            </a:endParaRPr>
          </a:p>
        </p:txBody>
      </p:sp>
      <p:sp>
        <p:nvSpPr>
          <p:cNvPr id="13" name="Rectangle 3">
            <a:extLst>
              <a:ext uri="{FF2B5EF4-FFF2-40B4-BE49-F238E27FC236}">
                <a16:creationId xmlns:a16="http://schemas.microsoft.com/office/drawing/2014/main" id="{A98D193E-B808-49E6-9E3D-8595F7FCF142}"/>
              </a:ext>
            </a:extLst>
          </p:cNvPr>
          <p:cNvSpPr>
            <a:spLocks noChangeArrowheads="1"/>
          </p:cNvSpPr>
          <p:nvPr/>
        </p:nvSpPr>
        <p:spPr bwMode="auto">
          <a:xfrm>
            <a:off x="7520154" y="1865651"/>
            <a:ext cx="409558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Arial" panose="020B0604020202020204" pitchFamily="34" charset="0"/>
              </a:rPr>
              <a:t>The number of universities ranked by each ranking system varies, reflecting the scope and criteria used by each system. Some ranking systems may focus on a select group of top universities globally, while others include a broader range, indicating differences in evaluation focus and regional coverage.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Arial" panose="020B0604020202020204" pitchFamily="34" charset="0"/>
            </a:endParaRPr>
          </a:p>
        </p:txBody>
      </p:sp>
      <p:pic>
        <p:nvPicPr>
          <p:cNvPr id="17" name="Picture 16">
            <a:extLst>
              <a:ext uri="{FF2B5EF4-FFF2-40B4-BE49-F238E27FC236}">
                <a16:creationId xmlns:a16="http://schemas.microsoft.com/office/drawing/2014/main" id="{85F15267-2821-4042-BAB1-8322094FD507}"/>
              </a:ext>
            </a:extLst>
          </p:cNvPr>
          <p:cNvPicPr>
            <a:picLocks noChangeAspect="1"/>
          </p:cNvPicPr>
          <p:nvPr/>
        </p:nvPicPr>
        <p:blipFill>
          <a:blip r:embed="rId2"/>
          <a:stretch>
            <a:fillRect/>
          </a:stretch>
        </p:blipFill>
        <p:spPr>
          <a:xfrm>
            <a:off x="95250" y="1078260"/>
            <a:ext cx="5762625" cy="4422480"/>
          </a:xfrm>
          <a:prstGeom prst="rect">
            <a:avLst/>
          </a:prstGeom>
        </p:spPr>
      </p:pic>
    </p:spTree>
    <p:extLst>
      <p:ext uri="{BB962C8B-B14F-4D97-AF65-F5344CB8AC3E}">
        <p14:creationId xmlns:p14="http://schemas.microsoft.com/office/powerpoint/2010/main" val="3661405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E05DD1-B445-42A7-A997-2DA3FF41FF98}"/>
              </a:ext>
            </a:extLst>
          </p:cNvPr>
          <p:cNvPicPr>
            <a:picLocks noChangeAspect="1"/>
          </p:cNvPicPr>
          <p:nvPr/>
        </p:nvPicPr>
        <p:blipFill>
          <a:blip r:embed="rId2"/>
          <a:stretch>
            <a:fillRect/>
          </a:stretch>
        </p:blipFill>
        <p:spPr>
          <a:xfrm>
            <a:off x="123564" y="1075984"/>
            <a:ext cx="5652453" cy="3910354"/>
          </a:xfrm>
          <a:prstGeom prst="rect">
            <a:avLst/>
          </a:prstGeom>
        </p:spPr>
      </p:pic>
      <p:sp>
        <p:nvSpPr>
          <p:cNvPr id="5" name="TextBox 4">
            <a:extLst>
              <a:ext uri="{FF2B5EF4-FFF2-40B4-BE49-F238E27FC236}">
                <a16:creationId xmlns:a16="http://schemas.microsoft.com/office/drawing/2014/main" id="{D9327084-084B-498F-BB6A-03DB66BE7E92}"/>
              </a:ext>
            </a:extLst>
          </p:cNvPr>
          <p:cNvSpPr txBox="1"/>
          <p:nvPr/>
        </p:nvSpPr>
        <p:spPr>
          <a:xfrm>
            <a:off x="6415984" y="942976"/>
            <a:ext cx="5652452" cy="1569660"/>
          </a:xfrm>
          <a:prstGeom prst="rect">
            <a:avLst/>
          </a:prstGeom>
          <a:noFill/>
        </p:spPr>
        <p:txBody>
          <a:bodyPr wrap="square" rtlCol="0">
            <a:spAutoFit/>
          </a:bodyPr>
          <a:lstStyle/>
          <a:p>
            <a:pPr marL="457200" indent="-457200" algn="l">
              <a:buFont typeface="Wingdings" panose="05000000000000000000" pitchFamily="2" charset="2"/>
              <a:buChar char="§"/>
            </a:pPr>
            <a:r>
              <a:rPr lang="en-US" sz="3200" b="0" i="0" dirty="0">
                <a:solidFill>
                  <a:schemeClr val="bg1"/>
                </a:solidFill>
                <a:effectLst/>
                <a:latin typeface="Plus Jakarta Sans"/>
              </a:rPr>
              <a:t>What is the average score for universities according to each ranking system?</a:t>
            </a:r>
          </a:p>
        </p:txBody>
      </p:sp>
      <p:sp>
        <p:nvSpPr>
          <p:cNvPr id="6" name="TextBox 5">
            <a:extLst>
              <a:ext uri="{FF2B5EF4-FFF2-40B4-BE49-F238E27FC236}">
                <a16:creationId xmlns:a16="http://schemas.microsoft.com/office/drawing/2014/main" id="{2B431A1C-191B-4E28-9D3E-BF4125A1122B}"/>
              </a:ext>
            </a:extLst>
          </p:cNvPr>
          <p:cNvSpPr txBox="1"/>
          <p:nvPr/>
        </p:nvSpPr>
        <p:spPr>
          <a:xfrm>
            <a:off x="7043737" y="2918400"/>
            <a:ext cx="4700587" cy="3046988"/>
          </a:xfrm>
          <a:prstGeom prst="rect">
            <a:avLst/>
          </a:prstGeom>
          <a:noFill/>
        </p:spPr>
        <p:txBody>
          <a:bodyPr wrap="square" rtlCol="0">
            <a:spAutoFit/>
          </a:bodyPr>
          <a:lstStyle/>
          <a:p>
            <a:r>
              <a:rPr lang="en-US" sz="2400" dirty="0">
                <a:solidFill>
                  <a:schemeClr val="bg1"/>
                </a:solidFill>
              </a:rPr>
              <a:t>The average score for universities differs across ranking systems, highlighting variations in evaluation criteria and scoring methodologies. These differences reflect each system's unique focus and approach to ranking institutions.</a:t>
            </a:r>
            <a:endParaRPr lang="en-IN" sz="2400" dirty="0">
              <a:solidFill>
                <a:schemeClr val="bg1"/>
              </a:solidFill>
            </a:endParaRPr>
          </a:p>
        </p:txBody>
      </p:sp>
    </p:spTree>
    <p:extLst>
      <p:ext uri="{BB962C8B-B14F-4D97-AF65-F5344CB8AC3E}">
        <p14:creationId xmlns:p14="http://schemas.microsoft.com/office/powerpoint/2010/main" val="1999678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327084-084B-498F-BB6A-03DB66BE7E92}"/>
              </a:ext>
            </a:extLst>
          </p:cNvPr>
          <p:cNvSpPr txBox="1"/>
          <p:nvPr/>
        </p:nvSpPr>
        <p:spPr>
          <a:xfrm>
            <a:off x="6415984" y="942976"/>
            <a:ext cx="5652452" cy="1569660"/>
          </a:xfrm>
          <a:prstGeom prst="rect">
            <a:avLst/>
          </a:prstGeom>
          <a:noFill/>
        </p:spPr>
        <p:txBody>
          <a:bodyPr wrap="square" rtlCol="0">
            <a:spAutoFit/>
          </a:bodyPr>
          <a:lstStyle/>
          <a:p>
            <a:pPr marL="457200" indent="-457200" algn="l">
              <a:buFont typeface="Wingdings" panose="05000000000000000000" pitchFamily="2" charset="2"/>
              <a:buChar char="§"/>
            </a:pPr>
            <a:r>
              <a:rPr lang="en-US" sz="3200" b="0" i="0" dirty="0">
                <a:solidFill>
                  <a:schemeClr val="bg1"/>
                </a:solidFill>
                <a:effectLst/>
                <a:latin typeface="Plus Jakarta Sans"/>
              </a:rPr>
              <a:t>How does the ranking system affect a university's student-staff ratio?</a:t>
            </a:r>
          </a:p>
        </p:txBody>
      </p:sp>
      <p:sp>
        <p:nvSpPr>
          <p:cNvPr id="6" name="TextBox 5">
            <a:extLst>
              <a:ext uri="{FF2B5EF4-FFF2-40B4-BE49-F238E27FC236}">
                <a16:creationId xmlns:a16="http://schemas.microsoft.com/office/drawing/2014/main" id="{2B431A1C-191B-4E28-9D3E-BF4125A1122B}"/>
              </a:ext>
            </a:extLst>
          </p:cNvPr>
          <p:cNvSpPr txBox="1"/>
          <p:nvPr/>
        </p:nvSpPr>
        <p:spPr>
          <a:xfrm>
            <a:off x="7043737" y="2918400"/>
            <a:ext cx="4700587" cy="1938992"/>
          </a:xfrm>
          <a:prstGeom prst="rect">
            <a:avLst/>
          </a:prstGeom>
          <a:noFill/>
        </p:spPr>
        <p:txBody>
          <a:bodyPr wrap="square" rtlCol="0">
            <a:spAutoFit/>
          </a:bodyPr>
          <a:lstStyle/>
          <a:p>
            <a:r>
              <a:rPr lang="en-US" sz="2400" dirty="0">
                <a:solidFill>
                  <a:schemeClr val="bg1"/>
                </a:solidFill>
              </a:rPr>
              <a:t>Ranking systems impact a university's student-staff ratio, with those aiming for higher rankings often reducing the ratio to improve their standing</a:t>
            </a:r>
            <a:endParaRPr lang="en-IN" sz="2400" dirty="0">
              <a:solidFill>
                <a:schemeClr val="bg1"/>
              </a:solidFill>
            </a:endParaRPr>
          </a:p>
        </p:txBody>
      </p:sp>
      <p:pic>
        <p:nvPicPr>
          <p:cNvPr id="4" name="Picture 3">
            <a:extLst>
              <a:ext uri="{FF2B5EF4-FFF2-40B4-BE49-F238E27FC236}">
                <a16:creationId xmlns:a16="http://schemas.microsoft.com/office/drawing/2014/main" id="{DA584A84-4274-44C2-84C8-E3A27CE1A824}"/>
              </a:ext>
            </a:extLst>
          </p:cNvPr>
          <p:cNvPicPr>
            <a:picLocks noChangeAspect="1"/>
          </p:cNvPicPr>
          <p:nvPr/>
        </p:nvPicPr>
        <p:blipFill>
          <a:blip r:embed="rId2"/>
          <a:stretch>
            <a:fillRect/>
          </a:stretch>
        </p:blipFill>
        <p:spPr>
          <a:xfrm>
            <a:off x="123564" y="942976"/>
            <a:ext cx="5972436" cy="4681919"/>
          </a:xfrm>
          <a:prstGeom prst="rect">
            <a:avLst/>
          </a:prstGeom>
        </p:spPr>
      </p:pic>
    </p:spTree>
    <p:extLst>
      <p:ext uri="{BB962C8B-B14F-4D97-AF65-F5344CB8AC3E}">
        <p14:creationId xmlns:p14="http://schemas.microsoft.com/office/powerpoint/2010/main" val="741649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327084-084B-498F-BB6A-03DB66BE7E92}"/>
              </a:ext>
            </a:extLst>
          </p:cNvPr>
          <p:cNvSpPr txBox="1"/>
          <p:nvPr/>
        </p:nvSpPr>
        <p:spPr>
          <a:xfrm>
            <a:off x="6415984" y="942976"/>
            <a:ext cx="5652452" cy="1569660"/>
          </a:xfrm>
          <a:prstGeom prst="rect">
            <a:avLst/>
          </a:prstGeom>
          <a:noFill/>
        </p:spPr>
        <p:txBody>
          <a:bodyPr wrap="square" rtlCol="0">
            <a:spAutoFit/>
          </a:bodyPr>
          <a:lstStyle/>
          <a:p>
            <a:pPr marL="457200" indent="-457200" algn="l">
              <a:buFont typeface="Wingdings" panose="05000000000000000000" pitchFamily="2" charset="2"/>
              <a:buChar char="§"/>
            </a:pPr>
            <a:r>
              <a:rPr lang="en-US" sz="3200" b="0" i="0" dirty="0">
                <a:solidFill>
                  <a:schemeClr val="bg1"/>
                </a:solidFill>
                <a:effectLst/>
                <a:latin typeface="Plus Jakarta Sans"/>
              </a:rPr>
              <a:t>What are the most important criteria considered by ranking systems?</a:t>
            </a:r>
          </a:p>
        </p:txBody>
      </p:sp>
      <p:sp>
        <p:nvSpPr>
          <p:cNvPr id="6" name="TextBox 5">
            <a:extLst>
              <a:ext uri="{FF2B5EF4-FFF2-40B4-BE49-F238E27FC236}">
                <a16:creationId xmlns:a16="http://schemas.microsoft.com/office/drawing/2014/main" id="{2B431A1C-191B-4E28-9D3E-BF4125A1122B}"/>
              </a:ext>
            </a:extLst>
          </p:cNvPr>
          <p:cNvSpPr txBox="1"/>
          <p:nvPr/>
        </p:nvSpPr>
        <p:spPr>
          <a:xfrm>
            <a:off x="6891916" y="2646938"/>
            <a:ext cx="4700587" cy="3785652"/>
          </a:xfrm>
          <a:prstGeom prst="rect">
            <a:avLst/>
          </a:prstGeom>
          <a:noFill/>
        </p:spPr>
        <p:txBody>
          <a:bodyPr wrap="square" rtlCol="0">
            <a:spAutoFit/>
          </a:bodyPr>
          <a:lstStyle/>
          <a:p>
            <a:r>
              <a:rPr lang="en-US" sz="2400" dirty="0">
                <a:solidFill>
                  <a:schemeClr val="bg1"/>
                </a:solidFill>
              </a:rPr>
              <a:t>The most important criteria considered by ranking systems typically include Publications Rank, Influences Rank, Patterns Rank and Custom Rank. These factors heavily influence a university's overall criteria by ranking systems, reflecting its global reputation and educational standards.</a:t>
            </a:r>
            <a:endParaRPr lang="en-IN" sz="2400" dirty="0">
              <a:solidFill>
                <a:schemeClr val="bg1"/>
              </a:solidFill>
            </a:endParaRPr>
          </a:p>
        </p:txBody>
      </p:sp>
      <p:pic>
        <p:nvPicPr>
          <p:cNvPr id="3" name="Picture 2">
            <a:extLst>
              <a:ext uri="{FF2B5EF4-FFF2-40B4-BE49-F238E27FC236}">
                <a16:creationId xmlns:a16="http://schemas.microsoft.com/office/drawing/2014/main" id="{1DBC8682-0A52-4660-8C80-2939FFAB363A}"/>
              </a:ext>
            </a:extLst>
          </p:cNvPr>
          <p:cNvPicPr>
            <a:picLocks noChangeAspect="1"/>
          </p:cNvPicPr>
          <p:nvPr/>
        </p:nvPicPr>
        <p:blipFill>
          <a:blip r:embed="rId2"/>
          <a:stretch>
            <a:fillRect/>
          </a:stretch>
        </p:blipFill>
        <p:spPr>
          <a:xfrm>
            <a:off x="204099" y="942976"/>
            <a:ext cx="5571918" cy="4672012"/>
          </a:xfrm>
          <a:prstGeom prst="rect">
            <a:avLst/>
          </a:prstGeom>
        </p:spPr>
      </p:pic>
    </p:spTree>
    <p:extLst>
      <p:ext uri="{BB962C8B-B14F-4D97-AF65-F5344CB8AC3E}">
        <p14:creationId xmlns:p14="http://schemas.microsoft.com/office/powerpoint/2010/main" val="1893282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327084-084B-498F-BB6A-03DB66BE7E92}"/>
              </a:ext>
            </a:extLst>
          </p:cNvPr>
          <p:cNvSpPr txBox="1"/>
          <p:nvPr/>
        </p:nvSpPr>
        <p:spPr>
          <a:xfrm>
            <a:off x="6335449" y="271464"/>
            <a:ext cx="5652452" cy="2062103"/>
          </a:xfrm>
          <a:prstGeom prst="rect">
            <a:avLst/>
          </a:prstGeom>
          <a:noFill/>
        </p:spPr>
        <p:txBody>
          <a:bodyPr wrap="square" rtlCol="0">
            <a:spAutoFit/>
          </a:bodyPr>
          <a:lstStyle/>
          <a:p>
            <a:pPr marL="457200" indent="-457200" algn="l">
              <a:buFont typeface="Wingdings" panose="05000000000000000000" pitchFamily="2" charset="2"/>
              <a:buChar char="§"/>
            </a:pPr>
            <a:r>
              <a:rPr lang="en-US" sz="3200" b="0" i="0" dirty="0">
                <a:solidFill>
                  <a:schemeClr val="bg1"/>
                </a:solidFill>
                <a:effectLst/>
                <a:latin typeface="Plus Jakarta Sans"/>
              </a:rPr>
              <a:t>Is there a correlation between a university's score and the number of international students?</a:t>
            </a:r>
          </a:p>
        </p:txBody>
      </p:sp>
      <p:sp>
        <p:nvSpPr>
          <p:cNvPr id="6" name="TextBox 5">
            <a:extLst>
              <a:ext uri="{FF2B5EF4-FFF2-40B4-BE49-F238E27FC236}">
                <a16:creationId xmlns:a16="http://schemas.microsoft.com/office/drawing/2014/main" id="{2B431A1C-191B-4E28-9D3E-BF4125A1122B}"/>
              </a:ext>
            </a:extLst>
          </p:cNvPr>
          <p:cNvSpPr txBox="1"/>
          <p:nvPr/>
        </p:nvSpPr>
        <p:spPr>
          <a:xfrm>
            <a:off x="6811381" y="2333567"/>
            <a:ext cx="4700587" cy="4154984"/>
          </a:xfrm>
          <a:prstGeom prst="rect">
            <a:avLst/>
          </a:prstGeom>
          <a:noFill/>
        </p:spPr>
        <p:txBody>
          <a:bodyPr wrap="square" rtlCol="0">
            <a:spAutoFit/>
          </a:bodyPr>
          <a:lstStyle/>
          <a:p>
            <a:r>
              <a:rPr lang="en-US" sz="2400" dirty="0">
                <a:solidFill>
                  <a:schemeClr val="bg1"/>
                </a:solidFill>
              </a:rPr>
              <a:t>Yes, there is a positive correlation between a university's score and the number of international students. Higher-scoring universities tend to attract more international students due to their global reputation and academic excellence. This correlation reflects the university's appeal on an international scale.</a:t>
            </a:r>
            <a:endParaRPr lang="en-IN" sz="2400" dirty="0">
              <a:solidFill>
                <a:schemeClr val="bg1"/>
              </a:solidFill>
            </a:endParaRPr>
          </a:p>
        </p:txBody>
      </p:sp>
      <p:pic>
        <p:nvPicPr>
          <p:cNvPr id="4" name="Picture 3">
            <a:extLst>
              <a:ext uri="{FF2B5EF4-FFF2-40B4-BE49-F238E27FC236}">
                <a16:creationId xmlns:a16="http://schemas.microsoft.com/office/drawing/2014/main" id="{66BCC326-161C-4B5E-9AB8-2735F1593E98}"/>
              </a:ext>
            </a:extLst>
          </p:cNvPr>
          <p:cNvPicPr>
            <a:picLocks noChangeAspect="1"/>
          </p:cNvPicPr>
          <p:nvPr/>
        </p:nvPicPr>
        <p:blipFill>
          <a:blip r:embed="rId2"/>
          <a:stretch>
            <a:fillRect/>
          </a:stretch>
        </p:blipFill>
        <p:spPr>
          <a:xfrm>
            <a:off x="117762" y="942723"/>
            <a:ext cx="5738790" cy="4129340"/>
          </a:xfrm>
          <a:prstGeom prst="rect">
            <a:avLst/>
          </a:prstGeom>
        </p:spPr>
      </p:pic>
    </p:spTree>
    <p:extLst>
      <p:ext uri="{BB962C8B-B14F-4D97-AF65-F5344CB8AC3E}">
        <p14:creationId xmlns:p14="http://schemas.microsoft.com/office/powerpoint/2010/main" val="806065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327084-084B-498F-BB6A-03DB66BE7E92}"/>
              </a:ext>
            </a:extLst>
          </p:cNvPr>
          <p:cNvSpPr txBox="1"/>
          <p:nvPr/>
        </p:nvSpPr>
        <p:spPr>
          <a:xfrm>
            <a:off x="6539548" y="311542"/>
            <a:ext cx="5652452" cy="1569660"/>
          </a:xfrm>
          <a:prstGeom prst="rect">
            <a:avLst/>
          </a:prstGeom>
          <a:noFill/>
        </p:spPr>
        <p:txBody>
          <a:bodyPr wrap="square" rtlCol="0">
            <a:spAutoFit/>
          </a:bodyPr>
          <a:lstStyle/>
          <a:p>
            <a:pPr marL="457200" indent="-457200" algn="l">
              <a:buFont typeface="Wingdings" panose="05000000000000000000" pitchFamily="2" charset="2"/>
              <a:buChar char="§"/>
            </a:pPr>
            <a:r>
              <a:rPr lang="en-US" sz="3200" b="0" i="0" dirty="0">
                <a:solidFill>
                  <a:schemeClr val="bg1"/>
                </a:solidFill>
                <a:effectLst/>
                <a:latin typeface="Plus Jakarta Sans"/>
              </a:rPr>
              <a:t>How does the percentage of female students impact a university's ranking?</a:t>
            </a:r>
          </a:p>
        </p:txBody>
      </p:sp>
      <p:sp>
        <p:nvSpPr>
          <p:cNvPr id="6" name="TextBox 5">
            <a:extLst>
              <a:ext uri="{FF2B5EF4-FFF2-40B4-BE49-F238E27FC236}">
                <a16:creationId xmlns:a16="http://schemas.microsoft.com/office/drawing/2014/main" id="{2B431A1C-191B-4E28-9D3E-BF4125A1122B}"/>
              </a:ext>
            </a:extLst>
          </p:cNvPr>
          <p:cNvSpPr txBox="1"/>
          <p:nvPr/>
        </p:nvSpPr>
        <p:spPr>
          <a:xfrm>
            <a:off x="7015480" y="2022143"/>
            <a:ext cx="4700587" cy="4524315"/>
          </a:xfrm>
          <a:prstGeom prst="rect">
            <a:avLst/>
          </a:prstGeom>
          <a:noFill/>
        </p:spPr>
        <p:txBody>
          <a:bodyPr wrap="square" rtlCol="0">
            <a:spAutoFit/>
          </a:bodyPr>
          <a:lstStyle/>
          <a:p>
            <a:r>
              <a:rPr lang="en-US" sz="2400" dirty="0">
                <a:solidFill>
                  <a:schemeClr val="bg1"/>
                </a:solidFill>
              </a:rPr>
              <a:t>The percentage of female students can positively impact a university's ranking, particularly in systems that value diversity and inclusion. Higher gender diversity is often associated with better institutional reputation and student satisfaction, contributing to an improved ranking. However, the impact varies depending on the specific criteria of each ranking system.</a:t>
            </a:r>
            <a:endParaRPr lang="en-IN" sz="2400" dirty="0">
              <a:solidFill>
                <a:schemeClr val="bg1"/>
              </a:solidFill>
            </a:endParaRPr>
          </a:p>
        </p:txBody>
      </p:sp>
      <p:pic>
        <p:nvPicPr>
          <p:cNvPr id="3" name="Picture 2">
            <a:extLst>
              <a:ext uri="{FF2B5EF4-FFF2-40B4-BE49-F238E27FC236}">
                <a16:creationId xmlns:a16="http://schemas.microsoft.com/office/drawing/2014/main" id="{8C71B416-787A-4A0B-9B90-5AF716B9C1ED}"/>
              </a:ext>
            </a:extLst>
          </p:cNvPr>
          <p:cNvPicPr>
            <a:picLocks noChangeAspect="1"/>
          </p:cNvPicPr>
          <p:nvPr/>
        </p:nvPicPr>
        <p:blipFill>
          <a:blip r:embed="rId2"/>
          <a:stretch>
            <a:fillRect/>
          </a:stretch>
        </p:blipFill>
        <p:spPr>
          <a:xfrm>
            <a:off x="185706" y="988859"/>
            <a:ext cx="5910294" cy="4154984"/>
          </a:xfrm>
          <a:prstGeom prst="rect">
            <a:avLst/>
          </a:prstGeom>
        </p:spPr>
      </p:pic>
    </p:spTree>
    <p:extLst>
      <p:ext uri="{BB962C8B-B14F-4D97-AF65-F5344CB8AC3E}">
        <p14:creationId xmlns:p14="http://schemas.microsoft.com/office/powerpoint/2010/main" val="1795323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327084-084B-498F-BB6A-03DB66BE7E92}"/>
              </a:ext>
            </a:extLst>
          </p:cNvPr>
          <p:cNvSpPr txBox="1"/>
          <p:nvPr/>
        </p:nvSpPr>
        <p:spPr>
          <a:xfrm>
            <a:off x="6539548" y="311542"/>
            <a:ext cx="5652452" cy="1077218"/>
          </a:xfrm>
          <a:prstGeom prst="rect">
            <a:avLst/>
          </a:prstGeom>
          <a:noFill/>
        </p:spPr>
        <p:txBody>
          <a:bodyPr wrap="square" rtlCol="0">
            <a:spAutoFit/>
          </a:bodyPr>
          <a:lstStyle/>
          <a:p>
            <a:pPr marL="457200" indent="-457200" algn="l">
              <a:buFont typeface="Wingdings" panose="05000000000000000000" pitchFamily="2" charset="2"/>
              <a:buChar char="§"/>
            </a:pPr>
            <a:r>
              <a:rPr lang="en-US" sz="3200" b="0" i="0" dirty="0">
                <a:solidFill>
                  <a:schemeClr val="bg1"/>
                </a:solidFill>
                <a:effectLst/>
                <a:latin typeface="Plus Jakarta Sans"/>
              </a:rPr>
              <a:t>Which university has the highest number of students?</a:t>
            </a:r>
          </a:p>
        </p:txBody>
      </p:sp>
      <p:sp>
        <p:nvSpPr>
          <p:cNvPr id="6" name="TextBox 5">
            <a:extLst>
              <a:ext uri="{FF2B5EF4-FFF2-40B4-BE49-F238E27FC236}">
                <a16:creationId xmlns:a16="http://schemas.microsoft.com/office/drawing/2014/main" id="{2B431A1C-191B-4E28-9D3E-BF4125A1122B}"/>
              </a:ext>
            </a:extLst>
          </p:cNvPr>
          <p:cNvSpPr txBox="1"/>
          <p:nvPr/>
        </p:nvSpPr>
        <p:spPr>
          <a:xfrm>
            <a:off x="7015480" y="2022143"/>
            <a:ext cx="4700587" cy="3785652"/>
          </a:xfrm>
          <a:prstGeom prst="rect">
            <a:avLst/>
          </a:prstGeom>
          <a:noFill/>
        </p:spPr>
        <p:txBody>
          <a:bodyPr wrap="square" rtlCol="0">
            <a:spAutoFit/>
          </a:bodyPr>
          <a:lstStyle/>
          <a:p>
            <a:r>
              <a:rPr lang="en-US" sz="2400" dirty="0">
                <a:solidFill>
                  <a:schemeClr val="bg1"/>
                </a:solidFill>
              </a:rPr>
              <a:t>The university with the highest number of students is [Arizona State University]. This institution stands out due to its large-scale enrollment, reflecting its capacity and appeal to a broad student base. Such a high student population may also indicate extensive resources and diverse program offerings.</a:t>
            </a:r>
            <a:endParaRPr lang="en-IN" sz="2400" dirty="0">
              <a:solidFill>
                <a:schemeClr val="bg1"/>
              </a:solidFill>
            </a:endParaRPr>
          </a:p>
        </p:txBody>
      </p:sp>
      <p:pic>
        <p:nvPicPr>
          <p:cNvPr id="8" name="Picture 7">
            <a:extLst>
              <a:ext uri="{FF2B5EF4-FFF2-40B4-BE49-F238E27FC236}">
                <a16:creationId xmlns:a16="http://schemas.microsoft.com/office/drawing/2014/main" id="{397CCC36-EB39-4497-8074-08C9FD06D235}"/>
              </a:ext>
            </a:extLst>
          </p:cNvPr>
          <p:cNvPicPr>
            <a:picLocks noChangeAspect="1"/>
          </p:cNvPicPr>
          <p:nvPr/>
        </p:nvPicPr>
        <p:blipFill>
          <a:blip r:embed="rId2"/>
          <a:stretch>
            <a:fillRect/>
          </a:stretch>
        </p:blipFill>
        <p:spPr>
          <a:xfrm>
            <a:off x="133187" y="478891"/>
            <a:ext cx="4881726" cy="5321833"/>
          </a:xfrm>
          <a:prstGeom prst="rect">
            <a:avLst/>
          </a:prstGeom>
        </p:spPr>
      </p:pic>
    </p:spTree>
    <p:extLst>
      <p:ext uri="{BB962C8B-B14F-4D97-AF65-F5344CB8AC3E}">
        <p14:creationId xmlns:p14="http://schemas.microsoft.com/office/powerpoint/2010/main" val="2279465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327084-084B-498F-BB6A-03DB66BE7E92}"/>
              </a:ext>
            </a:extLst>
          </p:cNvPr>
          <p:cNvSpPr txBox="1"/>
          <p:nvPr/>
        </p:nvSpPr>
        <p:spPr>
          <a:xfrm>
            <a:off x="6406361" y="265375"/>
            <a:ext cx="5652452" cy="1569660"/>
          </a:xfrm>
          <a:prstGeom prst="rect">
            <a:avLst/>
          </a:prstGeom>
          <a:noFill/>
        </p:spPr>
        <p:txBody>
          <a:bodyPr wrap="square" rtlCol="0">
            <a:spAutoFit/>
          </a:bodyPr>
          <a:lstStyle/>
          <a:p>
            <a:pPr marL="457200" indent="-457200" algn="l">
              <a:buFont typeface="Wingdings" panose="05000000000000000000" pitchFamily="2" charset="2"/>
              <a:buChar char="§"/>
            </a:pPr>
            <a:r>
              <a:rPr lang="en-US" sz="3200" b="0" i="0" dirty="0">
                <a:solidFill>
                  <a:schemeClr val="bg1"/>
                </a:solidFill>
                <a:effectLst/>
                <a:latin typeface="Plus Jakarta Sans"/>
              </a:rPr>
              <a:t>How does the percentage of international students vary across different universities?</a:t>
            </a:r>
          </a:p>
        </p:txBody>
      </p:sp>
      <p:sp>
        <p:nvSpPr>
          <p:cNvPr id="6" name="TextBox 5">
            <a:extLst>
              <a:ext uri="{FF2B5EF4-FFF2-40B4-BE49-F238E27FC236}">
                <a16:creationId xmlns:a16="http://schemas.microsoft.com/office/drawing/2014/main" id="{2B431A1C-191B-4E28-9D3E-BF4125A1122B}"/>
              </a:ext>
            </a:extLst>
          </p:cNvPr>
          <p:cNvSpPr txBox="1"/>
          <p:nvPr/>
        </p:nvSpPr>
        <p:spPr>
          <a:xfrm>
            <a:off x="7015480" y="2022143"/>
            <a:ext cx="4700587" cy="3416320"/>
          </a:xfrm>
          <a:prstGeom prst="rect">
            <a:avLst/>
          </a:prstGeom>
          <a:noFill/>
        </p:spPr>
        <p:txBody>
          <a:bodyPr wrap="square" rtlCol="0">
            <a:spAutoFit/>
          </a:bodyPr>
          <a:lstStyle/>
          <a:p>
            <a:r>
              <a:rPr lang="en-US" sz="2400" dirty="0">
                <a:solidFill>
                  <a:schemeClr val="bg1"/>
                </a:solidFill>
              </a:rPr>
              <a:t>The percentage of international students varies widely across universities, with top-ranked institutions generally attracting a higher proportion. This variation reflects differences in global reputation, available resources, and the emphasis placed on internationalization.</a:t>
            </a:r>
            <a:endParaRPr lang="en-IN" sz="2400" dirty="0">
              <a:solidFill>
                <a:schemeClr val="bg1"/>
              </a:solidFill>
            </a:endParaRPr>
          </a:p>
        </p:txBody>
      </p:sp>
      <p:pic>
        <p:nvPicPr>
          <p:cNvPr id="3" name="Picture 2">
            <a:extLst>
              <a:ext uri="{FF2B5EF4-FFF2-40B4-BE49-F238E27FC236}">
                <a16:creationId xmlns:a16="http://schemas.microsoft.com/office/drawing/2014/main" id="{02485DEC-2B56-4869-A1BF-7A27BBAA79F3}"/>
              </a:ext>
            </a:extLst>
          </p:cNvPr>
          <p:cNvPicPr>
            <a:picLocks noChangeAspect="1"/>
          </p:cNvPicPr>
          <p:nvPr/>
        </p:nvPicPr>
        <p:blipFill>
          <a:blip r:embed="rId2"/>
          <a:stretch>
            <a:fillRect/>
          </a:stretch>
        </p:blipFill>
        <p:spPr>
          <a:xfrm>
            <a:off x="133187" y="904523"/>
            <a:ext cx="5962813" cy="4296127"/>
          </a:xfrm>
          <a:prstGeom prst="rect">
            <a:avLst/>
          </a:prstGeom>
        </p:spPr>
      </p:pic>
    </p:spTree>
    <p:extLst>
      <p:ext uri="{BB962C8B-B14F-4D97-AF65-F5344CB8AC3E}">
        <p14:creationId xmlns:p14="http://schemas.microsoft.com/office/powerpoint/2010/main" val="3890685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327084-084B-498F-BB6A-03DB66BE7E92}"/>
              </a:ext>
            </a:extLst>
          </p:cNvPr>
          <p:cNvSpPr txBox="1"/>
          <p:nvPr/>
        </p:nvSpPr>
        <p:spPr>
          <a:xfrm>
            <a:off x="6406361" y="265375"/>
            <a:ext cx="5652452" cy="1569660"/>
          </a:xfrm>
          <a:prstGeom prst="rect">
            <a:avLst/>
          </a:prstGeom>
          <a:noFill/>
        </p:spPr>
        <p:txBody>
          <a:bodyPr wrap="square" rtlCol="0">
            <a:spAutoFit/>
          </a:bodyPr>
          <a:lstStyle/>
          <a:p>
            <a:pPr marL="457200" indent="-457200" algn="l">
              <a:buFont typeface="Wingdings" panose="05000000000000000000" pitchFamily="2" charset="2"/>
              <a:buChar char="§"/>
            </a:pPr>
            <a:r>
              <a:rPr lang="en-US" sz="3200" b="0" i="0" dirty="0">
                <a:solidFill>
                  <a:schemeClr val="bg1"/>
                </a:solidFill>
                <a:effectLst/>
                <a:latin typeface="Plus Jakarta Sans"/>
              </a:rPr>
              <a:t>Is there a correlation between a university's ranking and its student-staff ratio?</a:t>
            </a:r>
          </a:p>
        </p:txBody>
      </p:sp>
      <p:sp>
        <p:nvSpPr>
          <p:cNvPr id="6" name="TextBox 5">
            <a:extLst>
              <a:ext uri="{FF2B5EF4-FFF2-40B4-BE49-F238E27FC236}">
                <a16:creationId xmlns:a16="http://schemas.microsoft.com/office/drawing/2014/main" id="{2B431A1C-191B-4E28-9D3E-BF4125A1122B}"/>
              </a:ext>
            </a:extLst>
          </p:cNvPr>
          <p:cNvSpPr txBox="1"/>
          <p:nvPr/>
        </p:nvSpPr>
        <p:spPr>
          <a:xfrm>
            <a:off x="6882293" y="1835035"/>
            <a:ext cx="4700587" cy="4524315"/>
          </a:xfrm>
          <a:prstGeom prst="rect">
            <a:avLst/>
          </a:prstGeom>
          <a:noFill/>
        </p:spPr>
        <p:txBody>
          <a:bodyPr wrap="square" rtlCol="0">
            <a:spAutoFit/>
          </a:bodyPr>
          <a:lstStyle/>
          <a:p>
            <a:r>
              <a:rPr lang="en-US" sz="2400" dirty="0">
                <a:solidFill>
                  <a:schemeClr val="bg1"/>
                </a:solidFill>
              </a:rPr>
              <a:t>Yes, there is typically a correlation between a university's ranking and its student-staff ratio. Universities with a lower (better) student-staff ratio often achieve higher rankings due to the enhanced quality of education and personalized attention. This ratio is a key factor in ranking systems that emphasize teaching excellence.</a:t>
            </a:r>
            <a:endParaRPr lang="en-IN" sz="2400" dirty="0">
              <a:solidFill>
                <a:schemeClr val="bg1"/>
              </a:solidFill>
            </a:endParaRPr>
          </a:p>
        </p:txBody>
      </p:sp>
      <p:pic>
        <p:nvPicPr>
          <p:cNvPr id="4" name="Picture 3">
            <a:extLst>
              <a:ext uri="{FF2B5EF4-FFF2-40B4-BE49-F238E27FC236}">
                <a16:creationId xmlns:a16="http://schemas.microsoft.com/office/drawing/2014/main" id="{D7B3584C-5C48-44C1-A9BA-D812CC5E8F7C}"/>
              </a:ext>
            </a:extLst>
          </p:cNvPr>
          <p:cNvPicPr>
            <a:picLocks noChangeAspect="1"/>
          </p:cNvPicPr>
          <p:nvPr/>
        </p:nvPicPr>
        <p:blipFill>
          <a:blip r:embed="rId2"/>
          <a:stretch>
            <a:fillRect/>
          </a:stretch>
        </p:blipFill>
        <p:spPr>
          <a:xfrm>
            <a:off x="133187" y="836114"/>
            <a:ext cx="5700438" cy="4307386"/>
          </a:xfrm>
          <a:prstGeom prst="rect">
            <a:avLst/>
          </a:prstGeom>
        </p:spPr>
      </p:pic>
    </p:spTree>
    <p:extLst>
      <p:ext uri="{BB962C8B-B14F-4D97-AF65-F5344CB8AC3E}">
        <p14:creationId xmlns:p14="http://schemas.microsoft.com/office/powerpoint/2010/main" val="2219316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327084-084B-498F-BB6A-03DB66BE7E92}"/>
              </a:ext>
            </a:extLst>
          </p:cNvPr>
          <p:cNvSpPr txBox="1"/>
          <p:nvPr/>
        </p:nvSpPr>
        <p:spPr>
          <a:xfrm>
            <a:off x="6406361" y="265375"/>
            <a:ext cx="5652452" cy="1569660"/>
          </a:xfrm>
          <a:prstGeom prst="rect">
            <a:avLst/>
          </a:prstGeom>
          <a:noFill/>
        </p:spPr>
        <p:txBody>
          <a:bodyPr wrap="square" rtlCol="0">
            <a:spAutoFit/>
          </a:bodyPr>
          <a:lstStyle/>
          <a:p>
            <a:pPr marL="457200" indent="-457200" algn="l">
              <a:buFont typeface="Wingdings" panose="05000000000000000000" pitchFamily="2" charset="2"/>
              <a:buChar char="§"/>
            </a:pPr>
            <a:r>
              <a:rPr lang="en-US" sz="3200" b="0" i="0" dirty="0">
                <a:solidFill>
                  <a:schemeClr val="bg1"/>
                </a:solidFill>
                <a:effectLst/>
                <a:latin typeface="Plus Jakarta Sans"/>
              </a:rPr>
              <a:t>How does the number of students in universities change over time?</a:t>
            </a:r>
          </a:p>
        </p:txBody>
      </p:sp>
      <p:sp>
        <p:nvSpPr>
          <p:cNvPr id="6" name="TextBox 5">
            <a:extLst>
              <a:ext uri="{FF2B5EF4-FFF2-40B4-BE49-F238E27FC236}">
                <a16:creationId xmlns:a16="http://schemas.microsoft.com/office/drawing/2014/main" id="{2B431A1C-191B-4E28-9D3E-BF4125A1122B}"/>
              </a:ext>
            </a:extLst>
          </p:cNvPr>
          <p:cNvSpPr txBox="1"/>
          <p:nvPr/>
        </p:nvSpPr>
        <p:spPr>
          <a:xfrm>
            <a:off x="6882293" y="2125087"/>
            <a:ext cx="4700587" cy="3046988"/>
          </a:xfrm>
          <a:prstGeom prst="rect">
            <a:avLst/>
          </a:prstGeom>
          <a:noFill/>
        </p:spPr>
        <p:txBody>
          <a:bodyPr wrap="square" rtlCol="0">
            <a:spAutoFit/>
          </a:bodyPr>
          <a:lstStyle/>
          <a:p>
            <a:r>
              <a:rPr lang="en-US" sz="2400" dirty="0">
                <a:solidFill>
                  <a:schemeClr val="bg1"/>
                </a:solidFill>
              </a:rPr>
              <a:t>The number of students in universities are increasing and decreased over time at the end of the year in 2016 the number of students are declined. The universities might need to investigate the reasons for declining student numbers.</a:t>
            </a:r>
            <a:endParaRPr lang="en-IN" sz="2400" dirty="0">
              <a:solidFill>
                <a:schemeClr val="bg1"/>
              </a:solidFill>
            </a:endParaRPr>
          </a:p>
        </p:txBody>
      </p:sp>
      <p:pic>
        <p:nvPicPr>
          <p:cNvPr id="3" name="Picture 2">
            <a:extLst>
              <a:ext uri="{FF2B5EF4-FFF2-40B4-BE49-F238E27FC236}">
                <a16:creationId xmlns:a16="http://schemas.microsoft.com/office/drawing/2014/main" id="{1B7E11F8-E438-40E6-BE63-67A354E5ADE7}"/>
              </a:ext>
            </a:extLst>
          </p:cNvPr>
          <p:cNvPicPr>
            <a:picLocks noChangeAspect="1"/>
          </p:cNvPicPr>
          <p:nvPr/>
        </p:nvPicPr>
        <p:blipFill>
          <a:blip r:embed="rId2"/>
          <a:stretch>
            <a:fillRect/>
          </a:stretch>
        </p:blipFill>
        <p:spPr>
          <a:xfrm>
            <a:off x="133187" y="880895"/>
            <a:ext cx="5668869" cy="4291180"/>
          </a:xfrm>
          <a:prstGeom prst="rect">
            <a:avLst/>
          </a:prstGeom>
        </p:spPr>
      </p:pic>
    </p:spTree>
    <p:extLst>
      <p:ext uri="{BB962C8B-B14F-4D97-AF65-F5344CB8AC3E}">
        <p14:creationId xmlns:p14="http://schemas.microsoft.com/office/powerpoint/2010/main" val="543335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7761-0B88-A5E8-0B78-C39173D05F4D}"/>
              </a:ext>
            </a:extLst>
          </p:cNvPr>
          <p:cNvSpPr>
            <a:spLocks noGrp="1"/>
          </p:cNvSpPr>
          <p:nvPr>
            <p:ph type="title"/>
          </p:nvPr>
        </p:nvSpPr>
        <p:spPr>
          <a:xfrm>
            <a:off x="873115" y="0"/>
            <a:ext cx="3025785" cy="673100"/>
          </a:xfrm>
        </p:spPr>
        <p:txBody>
          <a:bodyPr>
            <a:normAutofit fontScale="90000"/>
          </a:bodyPr>
          <a:lstStyle/>
          <a:p>
            <a:pPr algn="ctr"/>
            <a:r>
              <a:rPr lang="en-US" sz="3600" dirty="0"/>
              <a:t>Key Objectives</a:t>
            </a:r>
          </a:p>
        </p:txBody>
      </p:sp>
      <p:sp>
        <p:nvSpPr>
          <p:cNvPr id="4" name="Slide Number Placeholder 3">
            <a:extLst>
              <a:ext uri="{FF2B5EF4-FFF2-40B4-BE49-F238E27FC236}">
                <a16:creationId xmlns:a16="http://schemas.microsoft.com/office/drawing/2014/main" id="{2CD4601E-33F5-5714-867D-A0B584DA7C11}"/>
              </a:ext>
            </a:extLst>
          </p:cNvPr>
          <p:cNvSpPr>
            <a:spLocks noGrp="1"/>
          </p:cNvSpPr>
          <p:nvPr>
            <p:ph type="sldNum" sz="quarter" idx="4294967295"/>
          </p:nvPr>
        </p:nvSpPr>
        <p:spPr>
          <a:xfrm>
            <a:off x="0" y="5943600"/>
            <a:ext cx="968375" cy="652463"/>
          </a:xfrm>
        </p:spPr>
        <p:txBody>
          <a:bodyPr/>
          <a:lstStyle/>
          <a:p>
            <a:fld id="{18D65601-5AE2-46FC-B138-694DDD2B510D}" type="slidenum">
              <a:rPr lang="en-US" smtClean="0"/>
              <a:pPr/>
              <a:t>2</a:t>
            </a:fld>
            <a:endParaRPr lang="en-US" dirty="0"/>
          </a:p>
        </p:txBody>
      </p:sp>
      <p:sp>
        <p:nvSpPr>
          <p:cNvPr id="6" name="Rectangle 5">
            <a:extLst>
              <a:ext uri="{FF2B5EF4-FFF2-40B4-BE49-F238E27FC236}">
                <a16:creationId xmlns:a16="http://schemas.microsoft.com/office/drawing/2014/main" id="{33173F64-3EA8-44BB-B715-C17497456B8F}"/>
              </a:ext>
            </a:extLst>
          </p:cNvPr>
          <p:cNvSpPr/>
          <p:nvPr/>
        </p:nvSpPr>
        <p:spPr>
          <a:xfrm>
            <a:off x="968375" y="673100"/>
            <a:ext cx="2651126" cy="594995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q"/>
            </a:pPr>
            <a:r>
              <a:rPr lang="en-IN" dirty="0"/>
              <a:t>Data Exploration and Understanding</a:t>
            </a:r>
          </a:p>
          <a:p>
            <a:pPr marL="342900" indent="-342900">
              <a:buFont typeface="Wingdings" panose="05000000000000000000" pitchFamily="2" charset="2"/>
              <a:buChar char="q"/>
            </a:pPr>
            <a:endParaRPr lang="en-IN" dirty="0"/>
          </a:p>
          <a:p>
            <a:pPr marL="342900" indent="-342900">
              <a:buFont typeface="Wingdings" panose="05000000000000000000" pitchFamily="2" charset="2"/>
              <a:buChar char="q"/>
            </a:pPr>
            <a:endParaRPr lang="en-IN" dirty="0"/>
          </a:p>
          <a:p>
            <a:pPr marL="342900" indent="-342900">
              <a:buFont typeface="Wingdings" panose="05000000000000000000" pitchFamily="2" charset="2"/>
              <a:buChar char="q"/>
            </a:pPr>
            <a:endParaRPr lang="en-IN" dirty="0"/>
          </a:p>
          <a:p>
            <a:pPr marL="342900" indent="-342900">
              <a:buFont typeface="Wingdings" panose="05000000000000000000" pitchFamily="2" charset="2"/>
              <a:buChar char="q"/>
            </a:pPr>
            <a:endParaRPr lang="en-IN" dirty="0"/>
          </a:p>
          <a:p>
            <a:pPr marL="342900" indent="-342900">
              <a:buFont typeface="Wingdings" panose="05000000000000000000" pitchFamily="2" charset="2"/>
              <a:buChar char="q"/>
            </a:pPr>
            <a:r>
              <a:rPr lang="en-IN" dirty="0"/>
              <a:t>Data Aggregation and Transformation</a:t>
            </a:r>
          </a:p>
          <a:p>
            <a:endParaRPr lang="en-IN" dirty="0"/>
          </a:p>
          <a:p>
            <a:endParaRPr lang="en-IN" dirty="0"/>
          </a:p>
          <a:p>
            <a:pPr marL="342900" indent="-342900">
              <a:buFont typeface="Wingdings" panose="05000000000000000000" pitchFamily="2" charset="2"/>
              <a:buChar char="q"/>
            </a:pPr>
            <a:endParaRPr lang="en-IN" dirty="0"/>
          </a:p>
          <a:p>
            <a:pPr marL="342900" indent="-342900">
              <a:buFont typeface="Wingdings" panose="05000000000000000000" pitchFamily="2" charset="2"/>
              <a:buChar char="q"/>
            </a:pPr>
            <a:endParaRPr lang="en-IN" dirty="0"/>
          </a:p>
          <a:p>
            <a:pPr marL="342900" indent="-342900">
              <a:buFont typeface="Wingdings" panose="05000000000000000000" pitchFamily="2" charset="2"/>
              <a:buChar char="q"/>
            </a:pPr>
            <a:endParaRPr lang="en-IN" dirty="0"/>
          </a:p>
          <a:p>
            <a:pPr marL="342900" indent="-342900">
              <a:buFont typeface="Wingdings" panose="05000000000000000000" pitchFamily="2" charset="2"/>
              <a:buChar char="q"/>
            </a:pPr>
            <a:r>
              <a:rPr lang="en-IN" b="1" dirty="0"/>
              <a:t>Visualization in Power BI</a:t>
            </a:r>
            <a:r>
              <a:rPr lang="en-IN" dirty="0"/>
              <a:t>:</a:t>
            </a:r>
          </a:p>
          <a:p>
            <a:pPr marL="342900" indent="-342900">
              <a:buFont typeface="Wingdings" panose="05000000000000000000" pitchFamily="2" charset="2"/>
              <a:buChar char="q"/>
            </a:pPr>
            <a:endParaRPr lang="en-IN" dirty="0"/>
          </a:p>
          <a:p>
            <a:endParaRPr lang="en-IN" dirty="0"/>
          </a:p>
        </p:txBody>
      </p:sp>
      <p:sp>
        <p:nvSpPr>
          <p:cNvPr id="10" name="Rectangle 9">
            <a:extLst>
              <a:ext uri="{FF2B5EF4-FFF2-40B4-BE49-F238E27FC236}">
                <a16:creationId xmlns:a16="http://schemas.microsoft.com/office/drawing/2014/main" id="{FC7524E0-8913-41E9-AD9A-A524E9744732}"/>
              </a:ext>
            </a:extLst>
          </p:cNvPr>
          <p:cNvSpPr/>
          <p:nvPr/>
        </p:nvSpPr>
        <p:spPr>
          <a:xfrm>
            <a:off x="3759200" y="673100"/>
            <a:ext cx="8331200" cy="594995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will perform Exploratory Data Analysis (EDA) using SQL and Excel to understand the dataset thoroughly and identify any patterns, trends, or outliers. This includes examining the distribution of rankings, understanding the impact of different criteria on rankings, and analyzing changes over time.</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Aggregate and transform the data as needed to make it suitable for analysis and visualization. This includes cleaning, merging tables, and creating calculated fields if necessary.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Develop a comprehensive Power BI dashboard that allows users to interact with the data and gain insights into university rankings, criteria impact, and changes over time.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607455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327084-084B-498F-BB6A-03DB66BE7E92}"/>
              </a:ext>
            </a:extLst>
          </p:cNvPr>
          <p:cNvSpPr txBox="1"/>
          <p:nvPr/>
        </p:nvSpPr>
        <p:spPr>
          <a:xfrm>
            <a:off x="6263486" y="62984"/>
            <a:ext cx="5652452" cy="2062103"/>
          </a:xfrm>
          <a:prstGeom prst="rect">
            <a:avLst/>
          </a:prstGeom>
          <a:noFill/>
        </p:spPr>
        <p:txBody>
          <a:bodyPr wrap="square" rtlCol="0">
            <a:spAutoFit/>
          </a:bodyPr>
          <a:lstStyle/>
          <a:p>
            <a:pPr marL="457200" indent="-457200" algn="l">
              <a:buFont typeface="Wingdings" panose="05000000000000000000" pitchFamily="2" charset="2"/>
              <a:buChar char="§"/>
            </a:pPr>
            <a:r>
              <a:rPr lang="en-US" sz="3200" b="0" i="0" dirty="0">
                <a:solidFill>
                  <a:schemeClr val="bg1"/>
                </a:solidFill>
                <a:effectLst/>
                <a:latin typeface="Plus Jakarta Sans"/>
              </a:rPr>
              <a:t>Is there a correlation between a university's ranking score and the student-staff ratio over the years?</a:t>
            </a:r>
          </a:p>
        </p:txBody>
      </p:sp>
      <p:sp>
        <p:nvSpPr>
          <p:cNvPr id="6" name="TextBox 5">
            <a:extLst>
              <a:ext uri="{FF2B5EF4-FFF2-40B4-BE49-F238E27FC236}">
                <a16:creationId xmlns:a16="http://schemas.microsoft.com/office/drawing/2014/main" id="{2B431A1C-191B-4E28-9D3E-BF4125A1122B}"/>
              </a:ext>
            </a:extLst>
          </p:cNvPr>
          <p:cNvSpPr txBox="1"/>
          <p:nvPr/>
        </p:nvSpPr>
        <p:spPr>
          <a:xfrm>
            <a:off x="6739418" y="2482274"/>
            <a:ext cx="4700587" cy="3046988"/>
          </a:xfrm>
          <a:prstGeom prst="rect">
            <a:avLst/>
          </a:prstGeom>
          <a:noFill/>
        </p:spPr>
        <p:txBody>
          <a:bodyPr wrap="square" rtlCol="0">
            <a:spAutoFit/>
          </a:bodyPr>
          <a:lstStyle/>
          <a:p>
            <a:r>
              <a:rPr lang="en-US" sz="2400" dirty="0">
                <a:solidFill>
                  <a:schemeClr val="bg1"/>
                </a:solidFill>
              </a:rPr>
              <a:t>There is a positive correlation between a university's ranking score and its student-staff ratio, it suggests that as the student-staff ratio improves (indicating more staff per student), the university's ranking tends to improve as well.</a:t>
            </a:r>
            <a:endParaRPr lang="en-IN" sz="2400" dirty="0">
              <a:solidFill>
                <a:schemeClr val="bg1"/>
              </a:solidFill>
            </a:endParaRPr>
          </a:p>
        </p:txBody>
      </p:sp>
      <p:pic>
        <p:nvPicPr>
          <p:cNvPr id="4" name="Picture 3">
            <a:extLst>
              <a:ext uri="{FF2B5EF4-FFF2-40B4-BE49-F238E27FC236}">
                <a16:creationId xmlns:a16="http://schemas.microsoft.com/office/drawing/2014/main" id="{EF0F194C-32CB-4E60-98A4-34EA3508ECCA}"/>
              </a:ext>
            </a:extLst>
          </p:cNvPr>
          <p:cNvPicPr>
            <a:picLocks noChangeAspect="1"/>
          </p:cNvPicPr>
          <p:nvPr/>
        </p:nvPicPr>
        <p:blipFill>
          <a:blip r:embed="rId2"/>
          <a:stretch>
            <a:fillRect/>
          </a:stretch>
        </p:blipFill>
        <p:spPr>
          <a:xfrm>
            <a:off x="84927" y="880664"/>
            <a:ext cx="6011073" cy="4522586"/>
          </a:xfrm>
          <a:prstGeom prst="rect">
            <a:avLst/>
          </a:prstGeom>
        </p:spPr>
      </p:pic>
    </p:spTree>
    <p:extLst>
      <p:ext uri="{BB962C8B-B14F-4D97-AF65-F5344CB8AC3E}">
        <p14:creationId xmlns:p14="http://schemas.microsoft.com/office/powerpoint/2010/main" val="1098745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327084-084B-498F-BB6A-03DB66BE7E92}"/>
              </a:ext>
            </a:extLst>
          </p:cNvPr>
          <p:cNvSpPr txBox="1"/>
          <p:nvPr/>
        </p:nvSpPr>
        <p:spPr>
          <a:xfrm>
            <a:off x="6263486" y="62984"/>
            <a:ext cx="5652452" cy="1569660"/>
          </a:xfrm>
          <a:prstGeom prst="rect">
            <a:avLst/>
          </a:prstGeom>
          <a:noFill/>
        </p:spPr>
        <p:txBody>
          <a:bodyPr wrap="square" rtlCol="0">
            <a:spAutoFit/>
          </a:bodyPr>
          <a:lstStyle/>
          <a:p>
            <a:pPr marL="457200" indent="-457200" algn="l">
              <a:buFont typeface="Wingdings" panose="05000000000000000000" pitchFamily="2" charset="2"/>
              <a:buChar char="§"/>
            </a:pPr>
            <a:r>
              <a:rPr lang="en-US" sz="3200" b="0" i="0" dirty="0">
                <a:solidFill>
                  <a:schemeClr val="bg1"/>
                </a:solidFill>
                <a:effectLst/>
                <a:latin typeface="Plus Jakarta Sans"/>
              </a:rPr>
              <a:t>How does the percentage of international students vary across different years?</a:t>
            </a:r>
          </a:p>
        </p:txBody>
      </p:sp>
      <p:sp>
        <p:nvSpPr>
          <p:cNvPr id="6" name="TextBox 5">
            <a:extLst>
              <a:ext uri="{FF2B5EF4-FFF2-40B4-BE49-F238E27FC236}">
                <a16:creationId xmlns:a16="http://schemas.microsoft.com/office/drawing/2014/main" id="{2B431A1C-191B-4E28-9D3E-BF4125A1122B}"/>
              </a:ext>
            </a:extLst>
          </p:cNvPr>
          <p:cNvSpPr txBox="1"/>
          <p:nvPr/>
        </p:nvSpPr>
        <p:spPr>
          <a:xfrm>
            <a:off x="6739418" y="2125087"/>
            <a:ext cx="4700587" cy="3416320"/>
          </a:xfrm>
          <a:prstGeom prst="rect">
            <a:avLst/>
          </a:prstGeom>
          <a:noFill/>
        </p:spPr>
        <p:txBody>
          <a:bodyPr wrap="square" rtlCol="0">
            <a:spAutoFit/>
          </a:bodyPr>
          <a:lstStyle/>
          <a:p>
            <a:r>
              <a:rPr lang="en-US" sz="2400" dirty="0">
                <a:solidFill>
                  <a:schemeClr val="bg1"/>
                </a:solidFill>
              </a:rPr>
              <a:t>The percentage of international students is decreasing, it may indicate challenges such as stricter visa policies, economic downturns, or reduced global mobility. Universities might need to address these issues to attract and retain international students.</a:t>
            </a:r>
            <a:endParaRPr lang="en-IN" sz="2400" dirty="0">
              <a:solidFill>
                <a:schemeClr val="bg1"/>
              </a:solidFill>
            </a:endParaRPr>
          </a:p>
        </p:txBody>
      </p:sp>
      <p:pic>
        <p:nvPicPr>
          <p:cNvPr id="3" name="Picture 2">
            <a:extLst>
              <a:ext uri="{FF2B5EF4-FFF2-40B4-BE49-F238E27FC236}">
                <a16:creationId xmlns:a16="http://schemas.microsoft.com/office/drawing/2014/main" id="{1323F297-3087-4F34-88B3-EB9CDA535680}"/>
              </a:ext>
            </a:extLst>
          </p:cNvPr>
          <p:cNvPicPr>
            <a:picLocks noChangeAspect="1"/>
          </p:cNvPicPr>
          <p:nvPr/>
        </p:nvPicPr>
        <p:blipFill>
          <a:blip r:embed="rId2"/>
          <a:stretch>
            <a:fillRect/>
          </a:stretch>
        </p:blipFill>
        <p:spPr>
          <a:xfrm>
            <a:off x="170652" y="859959"/>
            <a:ext cx="5935280" cy="4469280"/>
          </a:xfrm>
          <a:prstGeom prst="rect">
            <a:avLst/>
          </a:prstGeom>
        </p:spPr>
      </p:pic>
    </p:spTree>
    <p:extLst>
      <p:ext uri="{BB962C8B-B14F-4D97-AF65-F5344CB8AC3E}">
        <p14:creationId xmlns:p14="http://schemas.microsoft.com/office/powerpoint/2010/main" val="2452433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327084-084B-498F-BB6A-03DB66BE7E92}"/>
              </a:ext>
            </a:extLst>
          </p:cNvPr>
          <p:cNvSpPr txBox="1"/>
          <p:nvPr/>
        </p:nvSpPr>
        <p:spPr>
          <a:xfrm>
            <a:off x="6263485" y="102096"/>
            <a:ext cx="5652452" cy="2062103"/>
          </a:xfrm>
          <a:prstGeom prst="rect">
            <a:avLst/>
          </a:prstGeom>
          <a:noFill/>
        </p:spPr>
        <p:txBody>
          <a:bodyPr wrap="square" rtlCol="0">
            <a:spAutoFit/>
          </a:bodyPr>
          <a:lstStyle/>
          <a:p>
            <a:pPr marL="457200" indent="-457200" algn="l">
              <a:buFont typeface="Wingdings" panose="05000000000000000000" pitchFamily="2" charset="2"/>
              <a:buChar char="§"/>
            </a:pPr>
            <a:r>
              <a:rPr lang="en-US" sz="3200" b="0" i="0" dirty="0">
                <a:solidFill>
                  <a:schemeClr val="bg1"/>
                </a:solidFill>
                <a:effectLst/>
                <a:latin typeface="Plus Jakarta Sans"/>
              </a:rPr>
              <a:t>What is the impact of a university's ranking on the number of international students it attracts?</a:t>
            </a:r>
          </a:p>
        </p:txBody>
      </p:sp>
      <p:sp>
        <p:nvSpPr>
          <p:cNvPr id="6" name="TextBox 5">
            <a:extLst>
              <a:ext uri="{FF2B5EF4-FFF2-40B4-BE49-F238E27FC236}">
                <a16:creationId xmlns:a16="http://schemas.microsoft.com/office/drawing/2014/main" id="{2B431A1C-191B-4E28-9D3E-BF4125A1122B}"/>
              </a:ext>
            </a:extLst>
          </p:cNvPr>
          <p:cNvSpPr txBox="1"/>
          <p:nvPr/>
        </p:nvSpPr>
        <p:spPr>
          <a:xfrm>
            <a:off x="6739417" y="2458076"/>
            <a:ext cx="4700587" cy="3785652"/>
          </a:xfrm>
          <a:prstGeom prst="rect">
            <a:avLst/>
          </a:prstGeom>
          <a:noFill/>
        </p:spPr>
        <p:txBody>
          <a:bodyPr wrap="square" rtlCol="0">
            <a:spAutoFit/>
          </a:bodyPr>
          <a:lstStyle/>
          <a:p>
            <a:r>
              <a:rPr lang="en-US" sz="2400" dirty="0">
                <a:solidFill>
                  <a:schemeClr val="bg1"/>
                </a:solidFill>
              </a:rPr>
              <a:t>A higher university ranking often attracts more international students, as top rankings are associated with better academic reputation, quality of education, and global recognition. Conversely, a lower ranking might reduce the appeal to prospective international students.</a:t>
            </a:r>
            <a:endParaRPr lang="en-IN" sz="2400" dirty="0">
              <a:solidFill>
                <a:schemeClr val="bg1"/>
              </a:solidFill>
            </a:endParaRPr>
          </a:p>
        </p:txBody>
      </p:sp>
      <p:pic>
        <p:nvPicPr>
          <p:cNvPr id="4" name="Picture 3">
            <a:extLst>
              <a:ext uri="{FF2B5EF4-FFF2-40B4-BE49-F238E27FC236}">
                <a16:creationId xmlns:a16="http://schemas.microsoft.com/office/drawing/2014/main" id="{49CC5573-DE7A-465F-B952-69C4FC831881}"/>
              </a:ext>
            </a:extLst>
          </p:cNvPr>
          <p:cNvPicPr>
            <a:picLocks noChangeAspect="1"/>
          </p:cNvPicPr>
          <p:nvPr/>
        </p:nvPicPr>
        <p:blipFill>
          <a:blip r:embed="rId2"/>
          <a:stretch>
            <a:fillRect/>
          </a:stretch>
        </p:blipFill>
        <p:spPr>
          <a:xfrm>
            <a:off x="161643" y="685624"/>
            <a:ext cx="5652452" cy="4586464"/>
          </a:xfrm>
          <a:prstGeom prst="rect">
            <a:avLst/>
          </a:prstGeom>
        </p:spPr>
      </p:pic>
    </p:spTree>
    <p:extLst>
      <p:ext uri="{BB962C8B-B14F-4D97-AF65-F5344CB8AC3E}">
        <p14:creationId xmlns:p14="http://schemas.microsoft.com/office/powerpoint/2010/main" val="2622906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327084-084B-498F-BB6A-03DB66BE7E92}"/>
              </a:ext>
            </a:extLst>
          </p:cNvPr>
          <p:cNvSpPr txBox="1"/>
          <p:nvPr/>
        </p:nvSpPr>
        <p:spPr>
          <a:xfrm>
            <a:off x="6286499" y="102096"/>
            <a:ext cx="5629437" cy="2554545"/>
          </a:xfrm>
          <a:prstGeom prst="rect">
            <a:avLst/>
          </a:prstGeom>
          <a:noFill/>
        </p:spPr>
        <p:txBody>
          <a:bodyPr wrap="square" rtlCol="0">
            <a:spAutoFit/>
          </a:bodyPr>
          <a:lstStyle/>
          <a:p>
            <a:pPr marL="457200" indent="-457200" algn="l">
              <a:buFont typeface="Wingdings" panose="05000000000000000000" pitchFamily="2" charset="2"/>
              <a:buChar char="§"/>
            </a:pPr>
            <a:r>
              <a:rPr lang="en-US" sz="3200" b="0" i="0" dirty="0">
                <a:solidFill>
                  <a:schemeClr val="bg1"/>
                </a:solidFill>
                <a:effectLst/>
                <a:latin typeface="Plus Jakarta Sans"/>
              </a:rPr>
              <a:t>Is there a relationship between a university's ranking score and the percentage of female students enrolled?</a:t>
            </a:r>
          </a:p>
        </p:txBody>
      </p:sp>
      <p:sp>
        <p:nvSpPr>
          <p:cNvPr id="6" name="TextBox 5">
            <a:extLst>
              <a:ext uri="{FF2B5EF4-FFF2-40B4-BE49-F238E27FC236}">
                <a16:creationId xmlns:a16="http://schemas.microsoft.com/office/drawing/2014/main" id="{2B431A1C-191B-4E28-9D3E-BF4125A1122B}"/>
              </a:ext>
            </a:extLst>
          </p:cNvPr>
          <p:cNvSpPr txBox="1"/>
          <p:nvPr/>
        </p:nvSpPr>
        <p:spPr>
          <a:xfrm>
            <a:off x="6750923" y="2788276"/>
            <a:ext cx="4700587" cy="2677656"/>
          </a:xfrm>
          <a:prstGeom prst="rect">
            <a:avLst/>
          </a:prstGeom>
          <a:noFill/>
        </p:spPr>
        <p:txBody>
          <a:bodyPr wrap="square" rtlCol="0">
            <a:spAutoFit/>
          </a:bodyPr>
          <a:lstStyle/>
          <a:p>
            <a:r>
              <a:rPr lang="en-US" sz="2400" dirty="0">
                <a:solidFill>
                  <a:schemeClr val="bg1"/>
                </a:solidFill>
              </a:rPr>
              <a:t>There is positive relationship between a university's ranking score and the percentage of female students enrolled. While gender diversity is valued, it does significantly impact overall ranking scores.</a:t>
            </a:r>
            <a:endParaRPr lang="en-IN" sz="2400" dirty="0">
              <a:solidFill>
                <a:schemeClr val="bg1"/>
              </a:solidFill>
            </a:endParaRPr>
          </a:p>
        </p:txBody>
      </p:sp>
      <p:pic>
        <p:nvPicPr>
          <p:cNvPr id="3" name="Picture 2">
            <a:extLst>
              <a:ext uri="{FF2B5EF4-FFF2-40B4-BE49-F238E27FC236}">
                <a16:creationId xmlns:a16="http://schemas.microsoft.com/office/drawing/2014/main" id="{2C3B8094-4552-4713-AE5A-3CDFDD364BA3}"/>
              </a:ext>
            </a:extLst>
          </p:cNvPr>
          <p:cNvPicPr>
            <a:picLocks noChangeAspect="1"/>
          </p:cNvPicPr>
          <p:nvPr/>
        </p:nvPicPr>
        <p:blipFill>
          <a:blip r:embed="rId2"/>
          <a:stretch>
            <a:fillRect/>
          </a:stretch>
        </p:blipFill>
        <p:spPr>
          <a:xfrm>
            <a:off x="153965" y="795103"/>
            <a:ext cx="5629437" cy="4145198"/>
          </a:xfrm>
          <a:prstGeom prst="rect">
            <a:avLst/>
          </a:prstGeom>
        </p:spPr>
      </p:pic>
    </p:spTree>
    <p:extLst>
      <p:ext uri="{BB962C8B-B14F-4D97-AF65-F5344CB8AC3E}">
        <p14:creationId xmlns:p14="http://schemas.microsoft.com/office/powerpoint/2010/main" val="4207506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327084-084B-498F-BB6A-03DB66BE7E92}"/>
              </a:ext>
            </a:extLst>
          </p:cNvPr>
          <p:cNvSpPr txBox="1"/>
          <p:nvPr/>
        </p:nvSpPr>
        <p:spPr>
          <a:xfrm>
            <a:off x="6286499" y="102096"/>
            <a:ext cx="5629437" cy="2062103"/>
          </a:xfrm>
          <a:prstGeom prst="rect">
            <a:avLst/>
          </a:prstGeom>
          <a:noFill/>
        </p:spPr>
        <p:txBody>
          <a:bodyPr wrap="square" rtlCol="0">
            <a:spAutoFit/>
          </a:bodyPr>
          <a:lstStyle/>
          <a:p>
            <a:pPr marL="457200" indent="-457200" algn="l">
              <a:buFont typeface="Wingdings" panose="05000000000000000000" pitchFamily="2" charset="2"/>
              <a:buChar char="§"/>
            </a:pPr>
            <a:r>
              <a:rPr lang="en-US" sz="3200" b="0" i="0" dirty="0">
                <a:solidFill>
                  <a:schemeClr val="bg1"/>
                </a:solidFill>
                <a:effectLst/>
                <a:latin typeface="Plus Jakarta Sans"/>
              </a:rPr>
              <a:t>How does the percentage of international students affect a university's student-staff ratio?</a:t>
            </a:r>
          </a:p>
        </p:txBody>
      </p:sp>
      <p:sp>
        <p:nvSpPr>
          <p:cNvPr id="6" name="TextBox 5">
            <a:extLst>
              <a:ext uri="{FF2B5EF4-FFF2-40B4-BE49-F238E27FC236}">
                <a16:creationId xmlns:a16="http://schemas.microsoft.com/office/drawing/2014/main" id="{2B431A1C-191B-4E28-9D3E-BF4125A1122B}"/>
              </a:ext>
            </a:extLst>
          </p:cNvPr>
          <p:cNvSpPr txBox="1"/>
          <p:nvPr/>
        </p:nvSpPr>
        <p:spPr>
          <a:xfrm>
            <a:off x="6750923" y="2788276"/>
            <a:ext cx="4700587" cy="3046988"/>
          </a:xfrm>
          <a:prstGeom prst="rect">
            <a:avLst/>
          </a:prstGeom>
          <a:noFill/>
        </p:spPr>
        <p:txBody>
          <a:bodyPr wrap="square" rtlCol="0">
            <a:spAutoFit/>
          </a:bodyPr>
          <a:lstStyle/>
          <a:p>
            <a:r>
              <a:rPr lang="en-US" sz="2400" dirty="0">
                <a:solidFill>
                  <a:schemeClr val="bg1"/>
                </a:solidFill>
              </a:rPr>
              <a:t>A higher percentage of international students can lead to a lower student-staff ratio if universities invest in additional staff to support diverse needs. However, without proportional staffing increases, it may strain resources and raise the ratio. </a:t>
            </a:r>
            <a:endParaRPr lang="en-IN" sz="2400" dirty="0">
              <a:solidFill>
                <a:schemeClr val="bg1"/>
              </a:solidFill>
            </a:endParaRPr>
          </a:p>
        </p:txBody>
      </p:sp>
      <p:pic>
        <p:nvPicPr>
          <p:cNvPr id="4" name="Picture 3">
            <a:extLst>
              <a:ext uri="{FF2B5EF4-FFF2-40B4-BE49-F238E27FC236}">
                <a16:creationId xmlns:a16="http://schemas.microsoft.com/office/drawing/2014/main" id="{9F8BA894-78CA-4169-9169-A8107A16239F}"/>
              </a:ext>
            </a:extLst>
          </p:cNvPr>
          <p:cNvPicPr>
            <a:picLocks noChangeAspect="1"/>
          </p:cNvPicPr>
          <p:nvPr/>
        </p:nvPicPr>
        <p:blipFill>
          <a:blip r:embed="rId2"/>
          <a:stretch>
            <a:fillRect/>
          </a:stretch>
        </p:blipFill>
        <p:spPr>
          <a:xfrm>
            <a:off x="125386" y="802415"/>
            <a:ext cx="5500714" cy="4112485"/>
          </a:xfrm>
          <a:prstGeom prst="rect">
            <a:avLst/>
          </a:prstGeom>
        </p:spPr>
      </p:pic>
    </p:spTree>
    <p:extLst>
      <p:ext uri="{BB962C8B-B14F-4D97-AF65-F5344CB8AC3E}">
        <p14:creationId xmlns:p14="http://schemas.microsoft.com/office/powerpoint/2010/main" val="2021980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327084-084B-498F-BB6A-03DB66BE7E92}"/>
              </a:ext>
            </a:extLst>
          </p:cNvPr>
          <p:cNvSpPr txBox="1"/>
          <p:nvPr/>
        </p:nvSpPr>
        <p:spPr>
          <a:xfrm>
            <a:off x="6286499" y="102096"/>
            <a:ext cx="5629437" cy="2062103"/>
          </a:xfrm>
          <a:prstGeom prst="rect">
            <a:avLst/>
          </a:prstGeom>
          <a:noFill/>
        </p:spPr>
        <p:txBody>
          <a:bodyPr wrap="square" rtlCol="0">
            <a:spAutoFit/>
          </a:bodyPr>
          <a:lstStyle/>
          <a:p>
            <a:pPr marL="457200" indent="-457200" algn="l">
              <a:buFont typeface="Wingdings" panose="05000000000000000000" pitchFamily="2" charset="2"/>
              <a:buChar char="§"/>
            </a:pPr>
            <a:r>
              <a:rPr lang="en-US" sz="3200" b="0" i="0" dirty="0">
                <a:solidFill>
                  <a:schemeClr val="bg1"/>
                </a:solidFill>
                <a:effectLst/>
                <a:latin typeface="Plus Jakarta Sans"/>
              </a:rPr>
              <a:t>Are there any significant trends or patterns in the rankings of universities from different countries?</a:t>
            </a:r>
          </a:p>
        </p:txBody>
      </p:sp>
      <p:sp>
        <p:nvSpPr>
          <p:cNvPr id="6" name="TextBox 5">
            <a:extLst>
              <a:ext uri="{FF2B5EF4-FFF2-40B4-BE49-F238E27FC236}">
                <a16:creationId xmlns:a16="http://schemas.microsoft.com/office/drawing/2014/main" id="{2B431A1C-191B-4E28-9D3E-BF4125A1122B}"/>
              </a:ext>
            </a:extLst>
          </p:cNvPr>
          <p:cNvSpPr txBox="1"/>
          <p:nvPr/>
        </p:nvSpPr>
        <p:spPr>
          <a:xfrm>
            <a:off x="6839823" y="2695476"/>
            <a:ext cx="4700587" cy="2308324"/>
          </a:xfrm>
          <a:prstGeom prst="rect">
            <a:avLst/>
          </a:prstGeom>
          <a:noFill/>
        </p:spPr>
        <p:txBody>
          <a:bodyPr wrap="square" rtlCol="0">
            <a:spAutoFit/>
          </a:bodyPr>
          <a:lstStyle/>
          <a:p>
            <a:r>
              <a:rPr lang="en-US" sz="2400" dirty="0">
                <a:solidFill>
                  <a:schemeClr val="bg1"/>
                </a:solidFill>
              </a:rPr>
              <a:t>Yes, significant trends in university rankings show that institutions from countries with strong research output and funding, like the U.S. and U.K., consistently rank higher.</a:t>
            </a:r>
            <a:endParaRPr lang="en-IN" sz="2400" dirty="0">
              <a:solidFill>
                <a:schemeClr val="bg1"/>
              </a:solidFill>
            </a:endParaRPr>
          </a:p>
        </p:txBody>
      </p:sp>
      <p:pic>
        <p:nvPicPr>
          <p:cNvPr id="3" name="Picture 2">
            <a:extLst>
              <a:ext uri="{FF2B5EF4-FFF2-40B4-BE49-F238E27FC236}">
                <a16:creationId xmlns:a16="http://schemas.microsoft.com/office/drawing/2014/main" id="{8FDF6084-6A0A-47F5-BBA1-BB27918FBD8A}"/>
              </a:ext>
            </a:extLst>
          </p:cNvPr>
          <p:cNvPicPr>
            <a:picLocks noChangeAspect="1"/>
          </p:cNvPicPr>
          <p:nvPr/>
        </p:nvPicPr>
        <p:blipFill>
          <a:blip r:embed="rId2"/>
          <a:stretch>
            <a:fillRect/>
          </a:stretch>
        </p:blipFill>
        <p:spPr>
          <a:xfrm>
            <a:off x="98059" y="747476"/>
            <a:ext cx="5630178" cy="4307124"/>
          </a:xfrm>
          <a:prstGeom prst="rect">
            <a:avLst/>
          </a:prstGeom>
        </p:spPr>
      </p:pic>
    </p:spTree>
    <p:extLst>
      <p:ext uri="{BB962C8B-B14F-4D97-AF65-F5344CB8AC3E}">
        <p14:creationId xmlns:p14="http://schemas.microsoft.com/office/powerpoint/2010/main" val="3675877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61384-8C2A-AC46-D296-2DF95CBF10BB}"/>
              </a:ext>
            </a:extLst>
          </p:cNvPr>
          <p:cNvSpPr>
            <a:spLocks noGrp="1"/>
          </p:cNvSpPr>
          <p:nvPr>
            <p:ph type="title"/>
          </p:nvPr>
        </p:nvSpPr>
        <p:spPr>
          <a:xfrm>
            <a:off x="1038031" y="1068169"/>
            <a:ext cx="10115939" cy="2681549"/>
          </a:xfrm>
        </p:spPr>
        <p:txBody>
          <a:bodyPr/>
          <a:lstStyle/>
          <a:p>
            <a:r>
              <a:rPr lang="en-US" dirty="0"/>
              <a:t>EDA PROBLEM STATEMENTS</a:t>
            </a:r>
            <a:endParaRPr lang="en-ZA" dirty="0"/>
          </a:p>
        </p:txBody>
      </p:sp>
      <p:sp>
        <p:nvSpPr>
          <p:cNvPr id="3" name="Text Placeholder 2">
            <a:extLst>
              <a:ext uri="{FF2B5EF4-FFF2-40B4-BE49-F238E27FC236}">
                <a16:creationId xmlns:a16="http://schemas.microsoft.com/office/drawing/2014/main" id="{FEF606B8-D15C-3916-2C66-49DEC593A3C2}"/>
              </a:ext>
            </a:extLst>
          </p:cNvPr>
          <p:cNvSpPr>
            <a:spLocks noGrp="1"/>
          </p:cNvSpPr>
          <p:nvPr>
            <p:ph type="body" sz="quarter" idx="12"/>
          </p:nvPr>
        </p:nvSpPr>
        <p:spPr>
          <a:xfrm>
            <a:off x="1038031" y="4027047"/>
            <a:ext cx="10115939" cy="1762783"/>
          </a:xfrm>
        </p:spPr>
        <p:txBody>
          <a:bodyPr/>
          <a:lstStyle/>
          <a:p>
            <a:r>
              <a:rPr lang="en-US" dirty="0"/>
              <a:t>Introduction to University Rankings and Dataset Overview</a:t>
            </a:r>
          </a:p>
        </p:txBody>
      </p:sp>
    </p:spTree>
    <p:extLst>
      <p:ext uri="{BB962C8B-B14F-4D97-AF65-F5344CB8AC3E}">
        <p14:creationId xmlns:p14="http://schemas.microsoft.com/office/powerpoint/2010/main" val="643474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327084-084B-498F-BB6A-03DB66BE7E92}"/>
              </a:ext>
            </a:extLst>
          </p:cNvPr>
          <p:cNvSpPr txBox="1"/>
          <p:nvPr/>
        </p:nvSpPr>
        <p:spPr>
          <a:xfrm>
            <a:off x="6731000" y="102096"/>
            <a:ext cx="5184936" cy="1569660"/>
          </a:xfrm>
          <a:prstGeom prst="rect">
            <a:avLst/>
          </a:prstGeom>
          <a:noFill/>
        </p:spPr>
        <p:txBody>
          <a:bodyPr wrap="square" rtlCol="0">
            <a:spAutoFit/>
          </a:bodyPr>
          <a:lstStyle/>
          <a:p>
            <a:pPr algn="l"/>
            <a:r>
              <a:rPr lang="en-US" sz="3200" b="0" i="0" dirty="0">
                <a:solidFill>
                  <a:schemeClr val="bg1"/>
                </a:solidFill>
                <a:effectLst/>
                <a:latin typeface="Plus Jakarta Sans"/>
              </a:rPr>
              <a:t>Is there a correlation between a country's GDP and the number of universities?</a:t>
            </a:r>
          </a:p>
        </p:txBody>
      </p:sp>
      <p:sp>
        <p:nvSpPr>
          <p:cNvPr id="6" name="TextBox 5">
            <a:extLst>
              <a:ext uri="{FF2B5EF4-FFF2-40B4-BE49-F238E27FC236}">
                <a16:creationId xmlns:a16="http://schemas.microsoft.com/office/drawing/2014/main" id="{2B431A1C-191B-4E28-9D3E-BF4125A1122B}"/>
              </a:ext>
            </a:extLst>
          </p:cNvPr>
          <p:cNvSpPr txBox="1"/>
          <p:nvPr/>
        </p:nvSpPr>
        <p:spPr>
          <a:xfrm>
            <a:off x="6839823" y="2695476"/>
            <a:ext cx="4700587" cy="3785652"/>
          </a:xfrm>
          <a:prstGeom prst="rect">
            <a:avLst/>
          </a:prstGeom>
          <a:noFill/>
        </p:spPr>
        <p:txBody>
          <a:bodyPr wrap="square" rtlCol="0">
            <a:spAutoFit/>
          </a:bodyPr>
          <a:lstStyle/>
          <a:p>
            <a:r>
              <a:rPr lang="en-US" sz="2400" dirty="0">
                <a:solidFill>
                  <a:schemeClr val="bg1"/>
                </a:solidFill>
              </a:rPr>
              <a:t>A Pearson correlation coefficient of approximately 0.871 suggests a strong positive correlation between a country's GDP and the number of universities. A coefficient close to 1 indicates that as one variable (GDP) increases, the other variable (number of universities) also tends to increase.</a:t>
            </a:r>
            <a:endParaRPr lang="en-IN" sz="2400" dirty="0">
              <a:solidFill>
                <a:schemeClr val="bg1"/>
              </a:solidFill>
            </a:endParaRPr>
          </a:p>
        </p:txBody>
      </p:sp>
      <p:pic>
        <p:nvPicPr>
          <p:cNvPr id="4" name="Picture 3">
            <a:extLst>
              <a:ext uri="{FF2B5EF4-FFF2-40B4-BE49-F238E27FC236}">
                <a16:creationId xmlns:a16="http://schemas.microsoft.com/office/drawing/2014/main" id="{DF7C0295-19AB-42B2-A383-BDB30086D92A}"/>
              </a:ext>
            </a:extLst>
          </p:cNvPr>
          <p:cNvPicPr>
            <a:picLocks noChangeAspect="1"/>
          </p:cNvPicPr>
          <p:nvPr/>
        </p:nvPicPr>
        <p:blipFill>
          <a:blip r:embed="rId2"/>
          <a:stretch>
            <a:fillRect/>
          </a:stretch>
        </p:blipFill>
        <p:spPr>
          <a:xfrm>
            <a:off x="103496" y="1101349"/>
            <a:ext cx="5992504" cy="4105651"/>
          </a:xfrm>
          <a:prstGeom prst="rect">
            <a:avLst/>
          </a:prstGeom>
        </p:spPr>
      </p:pic>
    </p:spTree>
    <p:extLst>
      <p:ext uri="{BB962C8B-B14F-4D97-AF65-F5344CB8AC3E}">
        <p14:creationId xmlns:p14="http://schemas.microsoft.com/office/powerpoint/2010/main" val="3399951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327084-084B-498F-BB6A-03DB66BE7E92}"/>
              </a:ext>
            </a:extLst>
          </p:cNvPr>
          <p:cNvSpPr txBox="1"/>
          <p:nvPr/>
        </p:nvSpPr>
        <p:spPr>
          <a:xfrm>
            <a:off x="6731000" y="102096"/>
            <a:ext cx="5184936" cy="1569660"/>
          </a:xfrm>
          <a:prstGeom prst="rect">
            <a:avLst/>
          </a:prstGeom>
          <a:noFill/>
        </p:spPr>
        <p:txBody>
          <a:bodyPr wrap="square" rtlCol="0">
            <a:spAutoFit/>
          </a:bodyPr>
          <a:lstStyle/>
          <a:p>
            <a:pPr algn="l"/>
            <a:r>
              <a:rPr lang="en-US" sz="3200" b="0" i="0" dirty="0">
                <a:solidFill>
                  <a:schemeClr val="bg1"/>
                </a:solidFill>
                <a:effectLst/>
                <a:latin typeface="Plus Jakarta Sans"/>
              </a:rPr>
              <a:t>How has the number of universities changed over the years in each country?</a:t>
            </a:r>
          </a:p>
        </p:txBody>
      </p:sp>
      <p:sp>
        <p:nvSpPr>
          <p:cNvPr id="6" name="TextBox 5">
            <a:extLst>
              <a:ext uri="{FF2B5EF4-FFF2-40B4-BE49-F238E27FC236}">
                <a16:creationId xmlns:a16="http://schemas.microsoft.com/office/drawing/2014/main" id="{2B431A1C-191B-4E28-9D3E-BF4125A1122B}"/>
              </a:ext>
            </a:extLst>
          </p:cNvPr>
          <p:cNvSpPr txBox="1"/>
          <p:nvPr/>
        </p:nvSpPr>
        <p:spPr>
          <a:xfrm>
            <a:off x="6827123" y="2263676"/>
            <a:ext cx="4700587" cy="2677656"/>
          </a:xfrm>
          <a:prstGeom prst="rect">
            <a:avLst/>
          </a:prstGeom>
          <a:noFill/>
        </p:spPr>
        <p:txBody>
          <a:bodyPr wrap="square" rtlCol="0">
            <a:spAutoFit/>
          </a:bodyPr>
          <a:lstStyle/>
          <a:p>
            <a:r>
              <a:rPr lang="en-US" sz="2400" dirty="0">
                <a:solidFill>
                  <a:schemeClr val="bg1"/>
                </a:solidFill>
              </a:rPr>
              <a:t>Based on the analysis, the number of universities in each country has generally increased over the years. This trend indicates a growing emphasis on higher education infrastructure worldwide</a:t>
            </a:r>
            <a:endParaRPr lang="en-IN" sz="2400" dirty="0">
              <a:solidFill>
                <a:schemeClr val="bg1"/>
              </a:solidFill>
            </a:endParaRPr>
          </a:p>
        </p:txBody>
      </p:sp>
      <p:pic>
        <p:nvPicPr>
          <p:cNvPr id="3" name="Picture 2">
            <a:extLst>
              <a:ext uri="{FF2B5EF4-FFF2-40B4-BE49-F238E27FC236}">
                <a16:creationId xmlns:a16="http://schemas.microsoft.com/office/drawing/2014/main" id="{D691F54E-9E74-4F46-928B-EA0FC7DB2F29}"/>
              </a:ext>
            </a:extLst>
          </p:cNvPr>
          <p:cNvPicPr>
            <a:picLocks noChangeAspect="1"/>
          </p:cNvPicPr>
          <p:nvPr/>
        </p:nvPicPr>
        <p:blipFill>
          <a:blip r:embed="rId2"/>
          <a:stretch>
            <a:fillRect/>
          </a:stretch>
        </p:blipFill>
        <p:spPr>
          <a:xfrm>
            <a:off x="132603" y="774323"/>
            <a:ext cx="6258537" cy="4737477"/>
          </a:xfrm>
          <a:prstGeom prst="rect">
            <a:avLst/>
          </a:prstGeom>
        </p:spPr>
      </p:pic>
    </p:spTree>
    <p:extLst>
      <p:ext uri="{BB962C8B-B14F-4D97-AF65-F5344CB8AC3E}">
        <p14:creationId xmlns:p14="http://schemas.microsoft.com/office/powerpoint/2010/main" val="3911611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327084-084B-498F-BB6A-03DB66BE7E92}"/>
              </a:ext>
            </a:extLst>
          </p:cNvPr>
          <p:cNvSpPr txBox="1"/>
          <p:nvPr/>
        </p:nvSpPr>
        <p:spPr>
          <a:xfrm>
            <a:off x="6731000" y="102096"/>
            <a:ext cx="5184936" cy="2062103"/>
          </a:xfrm>
          <a:prstGeom prst="rect">
            <a:avLst/>
          </a:prstGeom>
          <a:noFill/>
        </p:spPr>
        <p:txBody>
          <a:bodyPr wrap="square" rtlCol="0">
            <a:spAutoFit/>
          </a:bodyPr>
          <a:lstStyle/>
          <a:p>
            <a:pPr algn="l"/>
            <a:r>
              <a:rPr lang="en-US" sz="3200" b="0" i="0" dirty="0">
                <a:solidFill>
                  <a:schemeClr val="bg1"/>
                </a:solidFill>
                <a:effectLst/>
                <a:latin typeface="Plus Jakarta Sans"/>
              </a:rPr>
              <a:t>Is there a relationship between a country's population and the number of universities?</a:t>
            </a:r>
          </a:p>
        </p:txBody>
      </p:sp>
      <p:sp>
        <p:nvSpPr>
          <p:cNvPr id="6" name="TextBox 5">
            <a:extLst>
              <a:ext uri="{FF2B5EF4-FFF2-40B4-BE49-F238E27FC236}">
                <a16:creationId xmlns:a16="http://schemas.microsoft.com/office/drawing/2014/main" id="{2B431A1C-191B-4E28-9D3E-BF4125A1122B}"/>
              </a:ext>
            </a:extLst>
          </p:cNvPr>
          <p:cNvSpPr txBox="1"/>
          <p:nvPr/>
        </p:nvSpPr>
        <p:spPr>
          <a:xfrm>
            <a:off x="6827123" y="2416076"/>
            <a:ext cx="4700587" cy="3785652"/>
          </a:xfrm>
          <a:prstGeom prst="rect">
            <a:avLst/>
          </a:prstGeom>
          <a:noFill/>
        </p:spPr>
        <p:txBody>
          <a:bodyPr wrap="square" rtlCol="0">
            <a:spAutoFit/>
          </a:bodyPr>
          <a:lstStyle/>
          <a:p>
            <a:r>
              <a:rPr lang="en-US" sz="2400" dirty="0">
                <a:solidFill>
                  <a:schemeClr val="bg1"/>
                </a:solidFill>
              </a:rPr>
              <a:t>The correlation coefficient of 0.672 indicates a moderate positive correlation between a country's population and the number of universities. This suggests that countries with larger populations tend to have more universities, although the relationship is not extremely strong.</a:t>
            </a:r>
            <a:endParaRPr lang="en-IN" sz="2400" dirty="0">
              <a:solidFill>
                <a:schemeClr val="bg1"/>
              </a:solidFill>
            </a:endParaRPr>
          </a:p>
        </p:txBody>
      </p:sp>
      <p:pic>
        <p:nvPicPr>
          <p:cNvPr id="8" name="Picture 7">
            <a:extLst>
              <a:ext uri="{FF2B5EF4-FFF2-40B4-BE49-F238E27FC236}">
                <a16:creationId xmlns:a16="http://schemas.microsoft.com/office/drawing/2014/main" id="{BDACDA42-96EC-4D25-80C6-C92B8772996F}"/>
              </a:ext>
            </a:extLst>
          </p:cNvPr>
          <p:cNvPicPr>
            <a:picLocks noChangeAspect="1"/>
          </p:cNvPicPr>
          <p:nvPr/>
        </p:nvPicPr>
        <p:blipFill>
          <a:blip r:embed="rId2"/>
          <a:stretch>
            <a:fillRect/>
          </a:stretch>
        </p:blipFill>
        <p:spPr>
          <a:xfrm>
            <a:off x="82989" y="707478"/>
            <a:ext cx="6026051" cy="4499522"/>
          </a:xfrm>
          <a:prstGeom prst="rect">
            <a:avLst/>
          </a:prstGeom>
        </p:spPr>
      </p:pic>
    </p:spTree>
    <p:extLst>
      <p:ext uri="{BB962C8B-B14F-4D97-AF65-F5344CB8AC3E}">
        <p14:creationId xmlns:p14="http://schemas.microsoft.com/office/powerpoint/2010/main" val="88299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4A1CE2-83EA-43D3-A4F6-82CB128D12DF}"/>
              </a:ext>
            </a:extLst>
          </p:cNvPr>
          <p:cNvSpPr/>
          <p:nvPr/>
        </p:nvSpPr>
        <p:spPr>
          <a:xfrm>
            <a:off x="2147887" y="821531"/>
            <a:ext cx="9886950" cy="1214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p>
          <a:p>
            <a:r>
              <a:rPr lang="en-US" b="1" dirty="0"/>
              <a:t>OBJECTIVE</a:t>
            </a:r>
            <a:r>
              <a:rPr lang="en-US" dirty="0"/>
              <a:t> - The objective of this project is to compare university rankings across different systems, assess the influence of various ranking criteria on university positions, and analyze changes in university performance metrics over time.</a:t>
            </a:r>
          </a:p>
        </p:txBody>
      </p:sp>
      <p:sp>
        <p:nvSpPr>
          <p:cNvPr id="15" name="Rectangle 14">
            <a:extLst>
              <a:ext uri="{FF2B5EF4-FFF2-40B4-BE49-F238E27FC236}">
                <a16:creationId xmlns:a16="http://schemas.microsoft.com/office/drawing/2014/main" id="{C727B01D-A3EC-4A34-9B05-3D899B66FC72}"/>
              </a:ext>
            </a:extLst>
          </p:cNvPr>
          <p:cNvSpPr/>
          <p:nvPr/>
        </p:nvSpPr>
        <p:spPr>
          <a:xfrm>
            <a:off x="2147887" y="2588418"/>
            <a:ext cx="9886950" cy="1214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GOAL</a:t>
            </a:r>
            <a:r>
              <a:rPr lang="en-US" dirty="0"/>
              <a:t> - The goal of this project is to compare university rankings across different systems, assess how ranking criteria influence university positions, and analyze trends in university metrics over time to provide insights into the factors driving these rankings.</a:t>
            </a:r>
            <a:endParaRPr lang="en-IN" dirty="0"/>
          </a:p>
        </p:txBody>
      </p:sp>
      <p:sp>
        <p:nvSpPr>
          <p:cNvPr id="16" name="Rectangle 15">
            <a:extLst>
              <a:ext uri="{FF2B5EF4-FFF2-40B4-BE49-F238E27FC236}">
                <a16:creationId xmlns:a16="http://schemas.microsoft.com/office/drawing/2014/main" id="{0CE1353B-11B2-48EE-BB01-A73BFE8A97DF}"/>
              </a:ext>
            </a:extLst>
          </p:cNvPr>
          <p:cNvSpPr/>
          <p:nvPr/>
        </p:nvSpPr>
        <p:spPr>
          <a:xfrm>
            <a:off x="2119311" y="4469606"/>
            <a:ext cx="9886950" cy="1214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ANALYSIS</a:t>
            </a:r>
            <a:r>
              <a:rPr lang="en-US" dirty="0"/>
              <a:t> - The analysis reveals that specific ranking criteria, such as research output and academic reputation, significantly influence university positions across different systems, highlighting the need for universities to strategically focus on these areas to improve their global rankings.</a:t>
            </a:r>
            <a:endParaRPr lang="en-IN" dirty="0"/>
          </a:p>
        </p:txBody>
      </p:sp>
      <p:sp>
        <p:nvSpPr>
          <p:cNvPr id="25" name="Rectangle 24">
            <a:extLst>
              <a:ext uri="{FF2B5EF4-FFF2-40B4-BE49-F238E27FC236}">
                <a16:creationId xmlns:a16="http://schemas.microsoft.com/office/drawing/2014/main" id="{A232FA7B-4A36-4099-8E76-4431B44124F4}"/>
              </a:ext>
            </a:extLst>
          </p:cNvPr>
          <p:cNvSpPr/>
          <p:nvPr/>
        </p:nvSpPr>
        <p:spPr>
          <a:xfrm>
            <a:off x="971550" y="714375"/>
            <a:ext cx="1042988" cy="5157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D226E036-E7DD-4B71-91C8-AF3B11EC8048}"/>
              </a:ext>
            </a:extLst>
          </p:cNvPr>
          <p:cNvSpPr/>
          <p:nvPr/>
        </p:nvSpPr>
        <p:spPr>
          <a:xfrm>
            <a:off x="1100138" y="821531"/>
            <a:ext cx="800100" cy="1214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82BE3EFC-AB6E-40D6-84ED-47F574832DD0}"/>
              </a:ext>
            </a:extLst>
          </p:cNvPr>
          <p:cNvSpPr/>
          <p:nvPr/>
        </p:nvSpPr>
        <p:spPr>
          <a:xfrm>
            <a:off x="1100138" y="2588418"/>
            <a:ext cx="800100" cy="1214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E50D2D23-A44C-4865-8E21-0AD70A8857F7}"/>
              </a:ext>
            </a:extLst>
          </p:cNvPr>
          <p:cNvSpPr/>
          <p:nvPr/>
        </p:nvSpPr>
        <p:spPr>
          <a:xfrm>
            <a:off x="1085851" y="4469606"/>
            <a:ext cx="800100" cy="1214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 name="Graphic 29" descr="Database with solid fill">
            <a:extLst>
              <a:ext uri="{FF2B5EF4-FFF2-40B4-BE49-F238E27FC236}">
                <a16:creationId xmlns:a16="http://schemas.microsoft.com/office/drawing/2014/main" id="{85C62F2D-DC36-4D4E-84F6-B2D69E1E941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8700" y="840579"/>
            <a:ext cx="959645" cy="1195390"/>
          </a:xfrm>
          <a:prstGeom prst="rect">
            <a:avLst/>
          </a:prstGeom>
        </p:spPr>
      </p:pic>
      <p:pic>
        <p:nvPicPr>
          <p:cNvPr id="32" name="Graphic 31" descr="Bar chart with solid fill">
            <a:extLst>
              <a:ext uri="{FF2B5EF4-FFF2-40B4-BE49-F238E27FC236}">
                <a16:creationId xmlns:a16="http://schemas.microsoft.com/office/drawing/2014/main" id="{99696D24-E6A3-4046-BB03-E5629D20D77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2279" y="4623792"/>
            <a:ext cx="862608" cy="862608"/>
          </a:xfrm>
          <a:prstGeom prst="rect">
            <a:avLst/>
          </a:prstGeom>
        </p:spPr>
      </p:pic>
      <p:pic>
        <p:nvPicPr>
          <p:cNvPr id="34" name="Graphic 33" descr="Gauge with solid fill">
            <a:extLst>
              <a:ext uri="{FF2B5EF4-FFF2-40B4-BE49-F238E27FC236}">
                <a16:creationId xmlns:a16="http://schemas.microsoft.com/office/drawing/2014/main" id="{BC229757-F065-40BA-AC7F-88A8591B2CD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27523" y="2837260"/>
            <a:ext cx="727174" cy="727174"/>
          </a:xfrm>
          <a:prstGeom prst="rect">
            <a:avLst/>
          </a:prstGeom>
        </p:spPr>
      </p:pic>
    </p:spTree>
    <p:extLst>
      <p:ext uri="{BB962C8B-B14F-4D97-AF65-F5344CB8AC3E}">
        <p14:creationId xmlns:p14="http://schemas.microsoft.com/office/powerpoint/2010/main" val="3752118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327084-084B-498F-BB6A-03DB66BE7E92}"/>
              </a:ext>
            </a:extLst>
          </p:cNvPr>
          <p:cNvSpPr txBox="1"/>
          <p:nvPr/>
        </p:nvSpPr>
        <p:spPr>
          <a:xfrm>
            <a:off x="6731000" y="102096"/>
            <a:ext cx="5184936" cy="1569660"/>
          </a:xfrm>
          <a:prstGeom prst="rect">
            <a:avLst/>
          </a:prstGeom>
          <a:noFill/>
        </p:spPr>
        <p:txBody>
          <a:bodyPr wrap="square" rtlCol="0">
            <a:spAutoFit/>
          </a:bodyPr>
          <a:lstStyle/>
          <a:p>
            <a:pPr algn="l"/>
            <a:r>
              <a:rPr lang="en-US" sz="3200" b="0" i="0" dirty="0">
                <a:solidFill>
                  <a:schemeClr val="bg1"/>
                </a:solidFill>
                <a:effectLst/>
                <a:latin typeface="Plus Jakarta Sans"/>
              </a:rPr>
              <a:t>Are there any common criteria used by different ranking systems?</a:t>
            </a:r>
          </a:p>
        </p:txBody>
      </p:sp>
      <p:sp>
        <p:nvSpPr>
          <p:cNvPr id="6" name="TextBox 5">
            <a:extLst>
              <a:ext uri="{FF2B5EF4-FFF2-40B4-BE49-F238E27FC236}">
                <a16:creationId xmlns:a16="http://schemas.microsoft.com/office/drawing/2014/main" id="{2B431A1C-191B-4E28-9D3E-BF4125A1122B}"/>
              </a:ext>
            </a:extLst>
          </p:cNvPr>
          <p:cNvSpPr txBox="1"/>
          <p:nvPr/>
        </p:nvSpPr>
        <p:spPr>
          <a:xfrm>
            <a:off x="6749959" y="2479576"/>
            <a:ext cx="4700587" cy="2677656"/>
          </a:xfrm>
          <a:prstGeom prst="rect">
            <a:avLst/>
          </a:prstGeom>
          <a:noFill/>
        </p:spPr>
        <p:txBody>
          <a:bodyPr wrap="square" rtlCol="0">
            <a:spAutoFit/>
          </a:bodyPr>
          <a:lstStyle/>
          <a:p>
            <a:r>
              <a:rPr lang="en-US" sz="2400" dirty="0">
                <a:solidFill>
                  <a:schemeClr val="bg1"/>
                </a:solidFill>
              </a:rPr>
              <a:t>The output will show which ranking criteria are commonly used across multiple ranking systems, indicating the criteria that are most valued and consistently assessed in university rankings.</a:t>
            </a:r>
            <a:endParaRPr lang="en-IN" sz="2400" dirty="0">
              <a:solidFill>
                <a:schemeClr val="bg1"/>
              </a:solidFill>
            </a:endParaRPr>
          </a:p>
        </p:txBody>
      </p:sp>
      <p:pic>
        <p:nvPicPr>
          <p:cNvPr id="3" name="Picture 2">
            <a:extLst>
              <a:ext uri="{FF2B5EF4-FFF2-40B4-BE49-F238E27FC236}">
                <a16:creationId xmlns:a16="http://schemas.microsoft.com/office/drawing/2014/main" id="{01191139-23F1-4AF0-9E96-368B5512B76B}"/>
              </a:ext>
            </a:extLst>
          </p:cNvPr>
          <p:cNvPicPr>
            <a:picLocks noChangeAspect="1"/>
          </p:cNvPicPr>
          <p:nvPr/>
        </p:nvPicPr>
        <p:blipFill>
          <a:blip r:embed="rId3"/>
          <a:stretch>
            <a:fillRect/>
          </a:stretch>
        </p:blipFill>
        <p:spPr>
          <a:xfrm>
            <a:off x="135777" y="893474"/>
            <a:ext cx="6266494" cy="4389726"/>
          </a:xfrm>
          <a:prstGeom prst="rect">
            <a:avLst/>
          </a:prstGeom>
        </p:spPr>
      </p:pic>
    </p:spTree>
    <p:extLst>
      <p:ext uri="{BB962C8B-B14F-4D97-AF65-F5344CB8AC3E}">
        <p14:creationId xmlns:p14="http://schemas.microsoft.com/office/powerpoint/2010/main" val="202874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327084-084B-498F-BB6A-03DB66BE7E92}"/>
              </a:ext>
            </a:extLst>
          </p:cNvPr>
          <p:cNvSpPr txBox="1"/>
          <p:nvPr/>
        </p:nvSpPr>
        <p:spPr>
          <a:xfrm>
            <a:off x="6731000" y="102096"/>
            <a:ext cx="5184936" cy="1569660"/>
          </a:xfrm>
          <a:prstGeom prst="rect">
            <a:avLst/>
          </a:prstGeom>
          <a:noFill/>
        </p:spPr>
        <p:txBody>
          <a:bodyPr wrap="square" rtlCol="0">
            <a:spAutoFit/>
          </a:bodyPr>
          <a:lstStyle/>
          <a:p>
            <a:pPr algn="l"/>
            <a:r>
              <a:rPr lang="en-US" sz="3200" b="0" i="0" dirty="0">
                <a:solidFill>
                  <a:schemeClr val="bg1"/>
                </a:solidFill>
                <a:effectLst/>
                <a:latin typeface="Plus Jakarta Sans"/>
              </a:rPr>
              <a:t>What is the trend in university rankings over the years according to each system?</a:t>
            </a:r>
          </a:p>
        </p:txBody>
      </p:sp>
      <p:sp>
        <p:nvSpPr>
          <p:cNvPr id="6" name="TextBox 5">
            <a:extLst>
              <a:ext uri="{FF2B5EF4-FFF2-40B4-BE49-F238E27FC236}">
                <a16:creationId xmlns:a16="http://schemas.microsoft.com/office/drawing/2014/main" id="{2B431A1C-191B-4E28-9D3E-BF4125A1122B}"/>
              </a:ext>
            </a:extLst>
          </p:cNvPr>
          <p:cNvSpPr txBox="1"/>
          <p:nvPr/>
        </p:nvSpPr>
        <p:spPr>
          <a:xfrm>
            <a:off x="6749959" y="2479576"/>
            <a:ext cx="4700587" cy="1569660"/>
          </a:xfrm>
          <a:prstGeom prst="rect">
            <a:avLst/>
          </a:prstGeom>
          <a:noFill/>
        </p:spPr>
        <p:txBody>
          <a:bodyPr wrap="square" rtlCol="0">
            <a:spAutoFit/>
          </a:bodyPr>
          <a:lstStyle/>
          <a:p>
            <a:r>
              <a:rPr lang="en-US" sz="2400" dirty="0">
                <a:solidFill>
                  <a:schemeClr val="bg1"/>
                </a:solidFill>
              </a:rPr>
              <a:t>The output will provide insights into how universities' rankings have evolved over the years across different ranking systems.</a:t>
            </a:r>
            <a:endParaRPr lang="en-IN" sz="2400" dirty="0">
              <a:solidFill>
                <a:schemeClr val="bg1"/>
              </a:solidFill>
            </a:endParaRPr>
          </a:p>
        </p:txBody>
      </p:sp>
      <p:pic>
        <p:nvPicPr>
          <p:cNvPr id="10" name="Picture 9">
            <a:extLst>
              <a:ext uri="{FF2B5EF4-FFF2-40B4-BE49-F238E27FC236}">
                <a16:creationId xmlns:a16="http://schemas.microsoft.com/office/drawing/2014/main" id="{61A7349C-E111-4B3B-AC20-E77F414DE856}"/>
              </a:ext>
            </a:extLst>
          </p:cNvPr>
          <p:cNvPicPr>
            <a:picLocks noChangeAspect="1"/>
          </p:cNvPicPr>
          <p:nvPr/>
        </p:nvPicPr>
        <p:blipFill>
          <a:blip r:embed="rId3"/>
          <a:stretch>
            <a:fillRect/>
          </a:stretch>
        </p:blipFill>
        <p:spPr>
          <a:xfrm>
            <a:off x="105218" y="938948"/>
            <a:ext cx="6187546" cy="4344252"/>
          </a:xfrm>
          <a:prstGeom prst="rect">
            <a:avLst/>
          </a:prstGeom>
        </p:spPr>
      </p:pic>
    </p:spTree>
    <p:extLst>
      <p:ext uri="{BB962C8B-B14F-4D97-AF65-F5344CB8AC3E}">
        <p14:creationId xmlns:p14="http://schemas.microsoft.com/office/powerpoint/2010/main" val="10174046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327084-084B-498F-BB6A-03DB66BE7E92}"/>
              </a:ext>
            </a:extLst>
          </p:cNvPr>
          <p:cNvSpPr txBox="1"/>
          <p:nvPr/>
        </p:nvSpPr>
        <p:spPr>
          <a:xfrm>
            <a:off x="6731000" y="102096"/>
            <a:ext cx="5184936" cy="2062103"/>
          </a:xfrm>
          <a:prstGeom prst="rect">
            <a:avLst/>
          </a:prstGeom>
          <a:noFill/>
        </p:spPr>
        <p:txBody>
          <a:bodyPr wrap="square" rtlCol="0">
            <a:spAutoFit/>
          </a:bodyPr>
          <a:lstStyle/>
          <a:p>
            <a:pPr algn="l"/>
            <a:r>
              <a:rPr lang="en-US" sz="3200" b="0" i="0" dirty="0">
                <a:solidFill>
                  <a:schemeClr val="bg1"/>
                </a:solidFill>
                <a:effectLst/>
                <a:latin typeface="Plus Jakarta Sans"/>
              </a:rPr>
              <a:t>How does the choice of ranking system affect a university's international student enrollment?</a:t>
            </a:r>
          </a:p>
        </p:txBody>
      </p:sp>
      <p:sp>
        <p:nvSpPr>
          <p:cNvPr id="6" name="TextBox 5">
            <a:extLst>
              <a:ext uri="{FF2B5EF4-FFF2-40B4-BE49-F238E27FC236}">
                <a16:creationId xmlns:a16="http://schemas.microsoft.com/office/drawing/2014/main" id="{2B431A1C-191B-4E28-9D3E-BF4125A1122B}"/>
              </a:ext>
            </a:extLst>
          </p:cNvPr>
          <p:cNvSpPr txBox="1"/>
          <p:nvPr/>
        </p:nvSpPr>
        <p:spPr>
          <a:xfrm>
            <a:off x="6731000" y="2316599"/>
            <a:ext cx="4478246" cy="3170099"/>
          </a:xfrm>
          <a:prstGeom prst="rect">
            <a:avLst/>
          </a:prstGeom>
          <a:noFill/>
        </p:spPr>
        <p:txBody>
          <a:bodyPr wrap="square" rtlCol="0">
            <a:spAutoFit/>
          </a:bodyPr>
          <a:lstStyle/>
          <a:p>
            <a:r>
              <a:rPr lang="en-US" sz="2000" dirty="0">
                <a:solidFill>
                  <a:schemeClr val="bg1"/>
                </a:solidFill>
              </a:rPr>
              <a:t>The output of the query  indicates that the "Times Higher Education World University Ranking" system has an average percentage of international students of approximately 19.97%.</a:t>
            </a:r>
          </a:p>
          <a:p>
            <a:endParaRPr lang="en-US" sz="2000" dirty="0">
              <a:solidFill>
                <a:schemeClr val="bg1"/>
              </a:solidFill>
            </a:endParaRPr>
          </a:p>
          <a:p>
            <a:r>
              <a:rPr lang="en-US" sz="2000" dirty="0">
                <a:solidFill>
                  <a:schemeClr val="bg1"/>
                </a:solidFill>
              </a:rPr>
              <a:t>This suggests that universities ranked by this system tend to have a higher proportion of international students. ​</a:t>
            </a:r>
            <a:endParaRPr lang="en-IN" sz="2000" dirty="0">
              <a:solidFill>
                <a:schemeClr val="bg1"/>
              </a:solidFill>
            </a:endParaRPr>
          </a:p>
        </p:txBody>
      </p:sp>
      <p:pic>
        <p:nvPicPr>
          <p:cNvPr id="3" name="Picture 2">
            <a:extLst>
              <a:ext uri="{FF2B5EF4-FFF2-40B4-BE49-F238E27FC236}">
                <a16:creationId xmlns:a16="http://schemas.microsoft.com/office/drawing/2014/main" id="{FCF2D8BD-8F81-4DFA-83A6-125EFF3C5559}"/>
              </a:ext>
            </a:extLst>
          </p:cNvPr>
          <p:cNvPicPr>
            <a:picLocks noChangeAspect="1"/>
          </p:cNvPicPr>
          <p:nvPr/>
        </p:nvPicPr>
        <p:blipFill>
          <a:blip r:embed="rId3"/>
          <a:stretch>
            <a:fillRect/>
          </a:stretch>
        </p:blipFill>
        <p:spPr>
          <a:xfrm>
            <a:off x="76201" y="467933"/>
            <a:ext cx="6019800" cy="4624767"/>
          </a:xfrm>
          <a:prstGeom prst="rect">
            <a:avLst/>
          </a:prstGeom>
        </p:spPr>
      </p:pic>
    </p:spTree>
    <p:extLst>
      <p:ext uri="{BB962C8B-B14F-4D97-AF65-F5344CB8AC3E}">
        <p14:creationId xmlns:p14="http://schemas.microsoft.com/office/powerpoint/2010/main" val="26941646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327084-084B-498F-BB6A-03DB66BE7E92}"/>
              </a:ext>
            </a:extLst>
          </p:cNvPr>
          <p:cNvSpPr txBox="1"/>
          <p:nvPr/>
        </p:nvSpPr>
        <p:spPr>
          <a:xfrm>
            <a:off x="6731000" y="102096"/>
            <a:ext cx="5184936" cy="1569660"/>
          </a:xfrm>
          <a:prstGeom prst="rect">
            <a:avLst/>
          </a:prstGeom>
          <a:noFill/>
        </p:spPr>
        <p:txBody>
          <a:bodyPr wrap="square" rtlCol="0">
            <a:spAutoFit/>
          </a:bodyPr>
          <a:lstStyle/>
          <a:p>
            <a:pPr algn="l"/>
            <a:r>
              <a:rPr lang="en-US" sz="3200" b="0" i="0" dirty="0">
                <a:solidFill>
                  <a:schemeClr val="bg1"/>
                </a:solidFill>
                <a:effectLst/>
                <a:latin typeface="Plus Jakarta Sans"/>
              </a:rPr>
              <a:t>Are there any criteria that have different weights in different ranking systems?</a:t>
            </a:r>
          </a:p>
        </p:txBody>
      </p:sp>
      <p:sp>
        <p:nvSpPr>
          <p:cNvPr id="6" name="TextBox 5">
            <a:extLst>
              <a:ext uri="{FF2B5EF4-FFF2-40B4-BE49-F238E27FC236}">
                <a16:creationId xmlns:a16="http://schemas.microsoft.com/office/drawing/2014/main" id="{2B431A1C-191B-4E28-9D3E-BF4125A1122B}"/>
              </a:ext>
            </a:extLst>
          </p:cNvPr>
          <p:cNvSpPr txBox="1"/>
          <p:nvPr/>
        </p:nvSpPr>
        <p:spPr>
          <a:xfrm>
            <a:off x="6731000" y="2176899"/>
            <a:ext cx="4478246" cy="2246769"/>
          </a:xfrm>
          <a:prstGeom prst="rect">
            <a:avLst/>
          </a:prstGeom>
          <a:noFill/>
        </p:spPr>
        <p:txBody>
          <a:bodyPr wrap="square" rtlCol="0">
            <a:spAutoFit/>
          </a:bodyPr>
          <a:lstStyle/>
          <a:p>
            <a:r>
              <a:rPr lang="en-US" sz="2000" dirty="0">
                <a:solidFill>
                  <a:schemeClr val="bg1"/>
                </a:solidFill>
              </a:rPr>
              <a:t>The results will show which ranking criteria have different scores assigned by different ranking systems. This information is crucial for universities to understand how their performance in different criteria is evaluated differently by each ranking system.</a:t>
            </a:r>
            <a:endParaRPr lang="en-IN" sz="2000" dirty="0">
              <a:solidFill>
                <a:schemeClr val="bg1"/>
              </a:solidFill>
            </a:endParaRPr>
          </a:p>
        </p:txBody>
      </p:sp>
      <p:pic>
        <p:nvPicPr>
          <p:cNvPr id="4" name="Picture 3">
            <a:extLst>
              <a:ext uri="{FF2B5EF4-FFF2-40B4-BE49-F238E27FC236}">
                <a16:creationId xmlns:a16="http://schemas.microsoft.com/office/drawing/2014/main" id="{D5A12CB9-10BF-4D42-90DA-218E8AA59CC0}"/>
              </a:ext>
            </a:extLst>
          </p:cNvPr>
          <p:cNvPicPr>
            <a:picLocks noChangeAspect="1"/>
          </p:cNvPicPr>
          <p:nvPr/>
        </p:nvPicPr>
        <p:blipFill>
          <a:blip r:embed="rId3"/>
          <a:stretch>
            <a:fillRect/>
          </a:stretch>
        </p:blipFill>
        <p:spPr>
          <a:xfrm>
            <a:off x="151821" y="886926"/>
            <a:ext cx="5779080" cy="4418382"/>
          </a:xfrm>
          <a:prstGeom prst="rect">
            <a:avLst/>
          </a:prstGeom>
        </p:spPr>
      </p:pic>
    </p:spTree>
    <p:extLst>
      <p:ext uri="{BB962C8B-B14F-4D97-AF65-F5344CB8AC3E}">
        <p14:creationId xmlns:p14="http://schemas.microsoft.com/office/powerpoint/2010/main" val="3379133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327084-084B-498F-BB6A-03DB66BE7E92}"/>
              </a:ext>
            </a:extLst>
          </p:cNvPr>
          <p:cNvSpPr txBox="1"/>
          <p:nvPr/>
        </p:nvSpPr>
        <p:spPr>
          <a:xfrm>
            <a:off x="6731000" y="102096"/>
            <a:ext cx="5184936" cy="1569660"/>
          </a:xfrm>
          <a:prstGeom prst="rect">
            <a:avLst/>
          </a:prstGeom>
          <a:noFill/>
        </p:spPr>
        <p:txBody>
          <a:bodyPr wrap="square" rtlCol="0">
            <a:spAutoFit/>
          </a:bodyPr>
          <a:lstStyle/>
          <a:p>
            <a:pPr algn="l"/>
            <a:r>
              <a:rPr lang="en-US" sz="3200" b="0" i="0" dirty="0">
                <a:solidFill>
                  <a:schemeClr val="bg1"/>
                </a:solidFill>
                <a:effectLst/>
                <a:latin typeface="Plus Jakarta Sans"/>
              </a:rPr>
              <a:t>How have the weights of ranking criteria changed over time?</a:t>
            </a:r>
          </a:p>
        </p:txBody>
      </p:sp>
      <p:sp>
        <p:nvSpPr>
          <p:cNvPr id="6" name="TextBox 5">
            <a:extLst>
              <a:ext uri="{FF2B5EF4-FFF2-40B4-BE49-F238E27FC236}">
                <a16:creationId xmlns:a16="http://schemas.microsoft.com/office/drawing/2014/main" id="{2B431A1C-191B-4E28-9D3E-BF4125A1122B}"/>
              </a:ext>
            </a:extLst>
          </p:cNvPr>
          <p:cNvSpPr txBox="1"/>
          <p:nvPr/>
        </p:nvSpPr>
        <p:spPr>
          <a:xfrm>
            <a:off x="6731000" y="2176899"/>
            <a:ext cx="4478246" cy="2862322"/>
          </a:xfrm>
          <a:prstGeom prst="rect">
            <a:avLst/>
          </a:prstGeom>
          <a:noFill/>
        </p:spPr>
        <p:txBody>
          <a:bodyPr wrap="square" rtlCol="0">
            <a:spAutoFit/>
          </a:bodyPr>
          <a:lstStyle/>
          <a:p>
            <a:r>
              <a:rPr lang="en-US" sz="2000" dirty="0">
                <a:solidFill>
                  <a:schemeClr val="bg1"/>
                </a:solidFill>
              </a:rPr>
              <a:t>The results will show trends and shifts in the importance of different criteria within each ranking system over the years. This helps in understanding how the focus of various ranking systems may have evolved, indicating shifts in what these systems consider important for university rankings.</a:t>
            </a:r>
            <a:endParaRPr lang="en-IN" sz="2000" dirty="0">
              <a:solidFill>
                <a:schemeClr val="bg1"/>
              </a:solidFill>
            </a:endParaRPr>
          </a:p>
        </p:txBody>
      </p:sp>
      <p:pic>
        <p:nvPicPr>
          <p:cNvPr id="3" name="Picture 2">
            <a:extLst>
              <a:ext uri="{FF2B5EF4-FFF2-40B4-BE49-F238E27FC236}">
                <a16:creationId xmlns:a16="http://schemas.microsoft.com/office/drawing/2014/main" id="{0888E4D6-1CE0-4BA5-AE11-ED3FF8D5B181}"/>
              </a:ext>
            </a:extLst>
          </p:cNvPr>
          <p:cNvPicPr>
            <a:picLocks noChangeAspect="1"/>
          </p:cNvPicPr>
          <p:nvPr/>
        </p:nvPicPr>
        <p:blipFill>
          <a:blip r:embed="rId3"/>
          <a:stretch>
            <a:fillRect/>
          </a:stretch>
        </p:blipFill>
        <p:spPr>
          <a:xfrm>
            <a:off x="123076" y="1290264"/>
            <a:ext cx="6102551" cy="3967535"/>
          </a:xfrm>
          <a:prstGeom prst="rect">
            <a:avLst/>
          </a:prstGeom>
        </p:spPr>
      </p:pic>
    </p:spTree>
    <p:extLst>
      <p:ext uri="{BB962C8B-B14F-4D97-AF65-F5344CB8AC3E}">
        <p14:creationId xmlns:p14="http://schemas.microsoft.com/office/powerpoint/2010/main" val="3452136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327084-084B-498F-BB6A-03DB66BE7E92}"/>
              </a:ext>
            </a:extLst>
          </p:cNvPr>
          <p:cNvSpPr txBox="1"/>
          <p:nvPr/>
        </p:nvSpPr>
        <p:spPr>
          <a:xfrm>
            <a:off x="6731000" y="102096"/>
            <a:ext cx="5184936" cy="1569660"/>
          </a:xfrm>
          <a:prstGeom prst="rect">
            <a:avLst/>
          </a:prstGeom>
          <a:noFill/>
        </p:spPr>
        <p:txBody>
          <a:bodyPr wrap="square" rtlCol="0">
            <a:spAutoFit/>
          </a:bodyPr>
          <a:lstStyle/>
          <a:p>
            <a:pPr algn="l"/>
            <a:r>
              <a:rPr lang="en-US" sz="3200" b="0" i="0" dirty="0">
                <a:solidFill>
                  <a:schemeClr val="bg1"/>
                </a:solidFill>
                <a:effectLst/>
                <a:latin typeface="Plus Jakarta Sans"/>
              </a:rPr>
              <a:t>Is there a relationship between a university's score and the student-staff ratio?</a:t>
            </a:r>
          </a:p>
        </p:txBody>
      </p:sp>
      <p:sp>
        <p:nvSpPr>
          <p:cNvPr id="6" name="TextBox 5">
            <a:extLst>
              <a:ext uri="{FF2B5EF4-FFF2-40B4-BE49-F238E27FC236}">
                <a16:creationId xmlns:a16="http://schemas.microsoft.com/office/drawing/2014/main" id="{2B431A1C-191B-4E28-9D3E-BF4125A1122B}"/>
              </a:ext>
            </a:extLst>
          </p:cNvPr>
          <p:cNvSpPr txBox="1"/>
          <p:nvPr/>
        </p:nvSpPr>
        <p:spPr>
          <a:xfrm>
            <a:off x="6731000" y="2176899"/>
            <a:ext cx="4478246" cy="2246769"/>
          </a:xfrm>
          <a:prstGeom prst="rect">
            <a:avLst/>
          </a:prstGeom>
          <a:noFill/>
        </p:spPr>
        <p:txBody>
          <a:bodyPr wrap="square" rtlCol="0">
            <a:spAutoFit/>
          </a:bodyPr>
          <a:lstStyle/>
          <a:p>
            <a:r>
              <a:rPr lang="en-US" sz="2000" dirty="0">
                <a:solidFill>
                  <a:schemeClr val="bg1"/>
                </a:solidFill>
              </a:rPr>
              <a:t>The results will show how the average score varies with different student-staff ratios. This can indicate whether there is a significant relationship between a university's performance score and the ratio of students to staff</a:t>
            </a:r>
            <a:endParaRPr lang="en-IN" sz="2000" dirty="0">
              <a:solidFill>
                <a:schemeClr val="bg1"/>
              </a:solidFill>
            </a:endParaRPr>
          </a:p>
        </p:txBody>
      </p:sp>
      <p:pic>
        <p:nvPicPr>
          <p:cNvPr id="4" name="Picture 3">
            <a:extLst>
              <a:ext uri="{FF2B5EF4-FFF2-40B4-BE49-F238E27FC236}">
                <a16:creationId xmlns:a16="http://schemas.microsoft.com/office/drawing/2014/main" id="{B5F2C14E-2DD6-41F6-9C51-ACED52FB01ED}"/>
              </a:ext>
            </a:extLst>
          </p:cNvPr>
          <p:cNvPicPr>
            <a:picLocks noChangeAspect="1"/>
          </p:cNvPicPr>
          <p:nvPr/>
        </p:nvPicPr>
        <p:blipFill>
          <a:blip r:embed="rId3"/>
          <a:stretch>
            <a:fillRect/>
          </a:stretch>
        </p:blipFill>
        <p:spPr>
          <a:xfrm>
            <a:off x="137424" y="886926"/>
            <a:ext cx="5751621" cy="4510574"/>
          </a:xfrm>
          <a:prstGeom prst="rect">
            <a:avLst/>
          </a:prstGeom>
        </p:spPr>
      </p:pic>
    </p:spTree>
    <p:extLst>
      <p:ext uri="{BB962C8B-B14F-4D97-AF65-F5344CB8AC3E}">
        <p14:creationId xmlns:p14="http://schemas.microsoft.com/office/powerpoint/2010/main" val="469187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327084-084B-498F-BB6A-03DB66BE7E92}"/>
              </a:ext>
            </a:extLst>
          </p:cNvPr>
          <p:cNvSpPr txBox="1"/>
          <p:nvPr/>
        </p:nvSpPr>
        <p:spPr>
          <a:xfrm>
            <a:off x="6731000" y="102096"/>
            <a:ext cx="5184936" cy="1569660"/>
          </a:xfrm>
          <a:prstGeom prst="rect">
            <a:avLst/>
          </a:prstGeom>
          <a:noFill/>
        </p:spPr>
        <p:txBody>
          <a:bodyPr wrap="square" rtlCol="0">
            <a:spAutoFit/>
          </a:bodyPr>
          <a:lstStyle/>
          <a:p>
            <a:pPr algn="l"/>
            <a:r>
              <a:rPr lang="en-US" sz="3200" dirty="0">
                <a:solidFill>
                  <a:schemeClr val="bg1"/>
                </a:solidFill>
                <a:latin typeface="Plus Jakarta Sans"/>
              </a:rPr>
              <a:t>H</a:t>
            </a:r>
            <a:r>
              <a:rPr lang="en-US" sz="3200" b="0" i="0" dirty="0">
                <a:solidFill>
                  <a:schemeClr val="bg1"/>
                </a:solidFill>
                <a:effectLst/>
                <a:latin typeface="Plus Jakarta Sans"/>
              </a:rPr>
              <a:t>ow does the number of female students differ among universities?</a:t>
            </a:r>
          </a:p>
        </p:txBody>
      </p:sp>
      <p:sp>
        <p:nvSpPr>
          <p:cNvPr id="6" name="TextBox 5">
            <a:extLst>
              <a:ext uri="{FF2B5EF4-FFF2-40B4-BE49-F238E27FC236}">
                <a16:creationId xmlns:a16="http://schemas.microsoft.com/office/drawing/2014/main" id="{2B431A1C-191B-4E28-9D3E-BF4125A1122B}"/>
              </a:ext>
            </a:extLst>
          </p:cNvPr>
          <p:cNvSpPr txBox="1"/>
          <p:nvPr/>
        </p:nvSpPr>
        <p:spPr>
          <a:xfrm>
            <a:off x="6731000" y="2176899"/>
            <a:ext cx="4478246" cy="2554545"/>
          </a:xfrm>
          <a:prstGeom prst="rect">
            <a:avLst/>
          </a:prstGeom>
          <a:noFill/>
        </p:spPr>
        <p:txBody>
          <a:bodyPr wrap="square" rtlCol="0">
            <a:spAutoFit/>
          </a:bodyPr>
          <a:lstStyle/>
          <a:p>
            <a:r>
              <a:rPr lang="en-US" sz="2000" dirty="0">
                <a:solidFill>
                  <a:schemeClr val="bg1"/>
                </a:solidFill>
              </a:rPr>
              <a:t>The results will indicate which universities have higher or lower average percentages of female students. This can provide insights into gender distribution across different institutions, highlighting universities with more balanced gender ratios. ​</a:t>
            </a:r>
            <a:endParaRPr lang="en-IN" sz="2000" dirty="0">
              <a:solidFill>
                <a:schemeClr val="bg1"/>
              </a:solidFill>
            </a:endParaRPr>
          </a:p>
        </p:txBody>
      </p:sp>
      <p:pic>
        <p:nvPicPr>
          <p:cNvPr id="3" name="Picture 2">
            <a:extLst>
              <a:ext uri="{FF2B5EF4-FFF2-40B4-BE49-F238E27FC236}">
                <a16:creationId xmlns:a16="http://schemas.microsoft.com/office/drawing/2014/main" id="{4A230878-CED0-4CB9-BBD6-9030EFDF9CB4}"/>
              </a:ext>
            </a:extLst>
          </p:cNvPr>
          <p:cNvPicPr>
            <a:picLocks noChangeAspect="1"/>
          </p:cNvPicPr>
          <p:nvPr/>
        </p:nvPicPr>
        <p:blipFill>
          <a:blip r:embed="rId3"/>
          <a:stretch>
            <a:fillRect/>
          </a:stretch>
        </p:blipFill>
        <p:spPr>
          <a:xfrm>
            <a:off x="177082" y="1052256"/>
            <a:ext cx="5485292" cy="4167444"/>
          </a:xfrm>
          <a:prstGeom prst="rect">
            <a:avLst/>
          </a:prstGeom>
        </p:spPr>
      </p:pic>
    </p:spTree>
    <p:extLst>
      <p:ext uri="{BB962C8B-B14F-4D97-AF65-F5344CB8AC3E}">
        <p14:creationId xmlns:p14="http://schemas.microsoft.com/office/powerpoint/2010/main" val="18773589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327084-084B-498F-BB6A-03DB66BE7E92}"/>
              </a:ext>
            </a:extLst>
          </p:cNvPr>
          <p:cNvSpPr txBox="1"/>
          <p:nvPr/>
        </p:nvSpPr>
        <p:spPr>
          <a:xfrm>
            <a:off x="6731000" y="102096"/>
            <a:ext cx="5184936" cy="1569660"/>
          </a:xfrm>
          <a:prstGeom prst="rect">
            <a:avLst/>
          </a:prstGeom>
          <a:noFill/>
        </p:spPr>
        <p:txBody>
          <a:bodyPr wrap="square" rtlCol="0">
            <a:spAutoFit/>
          </a:bodyPr>
          <a:lstStyle/>
          <a:p>
            <a:pPr algn="l"/>
            <a:r>
              <a:rPr lang="en-US" sz="3200" b="0" i="0" dirty="0">
                <a:solidFill>
                  <a:schemeClr val="bg1"/>
                </a:solidFill>
                <a:effectLst/>
                <a:latin typeface="Plus Jakarta Sans"/>
              </a:rPr>
              <a:t>What is the distribution of universities across different countries?</a:t>
            </a:r>
          </a:p>
        </p:txBody>
      </p:sp>
      <p:sp>
        <p:nvSpPr>
          <p:cNvPr id="6" name="TextBox 5">
            <a:extLst>
              <a:ext uri="{FF2B5EF4-FFF2-40B4-BE49-F238E27FC236}">
                <a16:creationId xmlns:a16="http://schemas.microsoft.com/office/drawing/2014/main" id="{2B431A1C-191B-4E28-9D3E-BF4125A1122B}"/>
              </a:ext>
            </a:extLst>
          </p:cNvPr>
          <p:cNvSpPr txBox="1"/>
          <p:nvPr/>
        </p:nvSpPr>
        <p:spPr>
          <a:xfrm>
            <a:off x="6731000" y="2176899"/>
            <a:ext cx="4478246" cy="2862322"/>
          </a:xfrm>
          <a:prstGeom prst="rect">
            <a:avLst/>
          </a:prstGeom>
          <a:noFill/>
        </p:spPr>
        <p:txBody>
          <a:bodyPr wrap="square" rtlCol="0">
            <a:spAutoFit/>
          </a:bodyPr>
          <a:lstStyle/>
          <a:p>
            <a:r>
              <a:rPr lang="en-US" sz="2000" dirty="0">
                <a:solidFill>
                  <a:schemeClr val="bg1"/>
                </a:solidFill>
              </a:rPr>
              <a:t>Using the query, we successfully analyzed the distribution of universities across different countries. This analysis provides us  valuable insights into where higher education institutions are concentrated worldwide, helping stakeholders make informed decisions.</a:t>
            </a:r>
            <a:endParaRPr lang="en-IN" sz="2000" dirty="0">
              <a:solidFill>
                <a:schemeClr val="bg1"/>
              </a:solidFill>
            </a:endParaRPr>
          </a:p>
        </p:txBody>
      </p:sp>
      <p:pic>
        <p:nvPicPr>
          <p:cNvPr id="4" name="Picture 3">
            <a:extLst>
              <a:ext uri="{FF2B5EF4-FFF2-40B4-BE49-F238E27FC236}">
                <a16:creationId xmlns:a16="http://schemas.microsoft.com/office/drawing/2014/main" id="{EB76E6C5-C7CA-4493-8E20-965307386BBE}"/>
              </a:ext>
            </a:extLst>
          </p:cNvPr>
          <p:cNvPicPr>
            <a:picLocks noChangeAspect="1"/>
          </p:cNvPicPr>
          <p:nvPr/>
        </p:nvPicPr>
        <p:blipFill>
          <a:blip r:embed="rId3"/>
          <a:stretch>
            <a:fillRect/>
          </a:stretch>
        </p:blipFill>
        <p:spPr>
          <a:xfrm>
            <a:off x="126320" y="886926"/>
            <a:ext cx="6071246" cy="4561374"/>
          </a:xfrm>
          <a:prstGeom prst="rect">
            <a:avLst/>
          </a:prstGeom>
        </p:spPr>
      </p:pic>
    </p:spTree>
    <p:extLst>
      <p:ext uri="{BB962C8B-B14F-4D97-AF65-F5344CB8AC3E}">
        <p14:creationId xmlns:p14="http://schemas.microsoft.com/office/powerpoint/2010/main" val="5883984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327084-084B-498F-BB6A-03DB66BE7E92}"/>
              </a:ext>
            </a:extLst>
          </p:cNvPr>
          <p:cNvSpPr txBox="1"/>
          <p:nvPr/>
        </p:nvSpPr>
        <p:spPr>
          <a:xfrm>
            <a:off x="6731000" y="102096"/>
            <a:ext cx="5184936" cy="1569660"/>
          </a:xfrm>
          <a:prstGeom prst="rect">
            <a:avLst/>
          </a:prstGeom>
          <a:noFill/>
        </p:spPr>
        <p:txBody>
          <a:bodyPr wrap="square" rtlCol="0">
            <a:spAutoFit/>
          </a:bodyPr>
          <a:lstStyle/>
          <a:p>
            <a:pPr algn="l"/>
            <a:r>
              <a:rPr lang="en-US" sz="3200" b="0" i="0" dirty="0">
                <a:solidFill>
                  <a:schemeClr val="bg1"/>
                </a:solidFill>
                <a:effectLst/>
                <a:latin typeface="Plus Jakarta Sans"/>
              </a:rPr>
              <a:t>How has the ranking of universities changed over the years?</a:t>
            </a:r>
          </a:p>
        </p:txBody>
      </p:sp>
      <p:sp>
        <p:nvSpPr>
          <p:cNvPr id="6" name="TextBox 5">
            <a:extLst>
              <a:ext uri="{FF2B5EF4-FFF2-40B4-BE49-F238E27FC236}">
                <a16:creationId xmlns:a16="http://schemas.microsoft.com/office/drawing/2014/main" id="{2B431A1C-191B-4E28-9D3E-BF4125A1122B}"/>
              </a:ext>
            </a:extLst>
          </p:cNvPr>
          <p:cNvSpPr txBox="1"/>
          <p:nvPr/>
        </p:nvSpPr>
        <p:spPr>
          <a:xfrm>
            <a:off x="6731000" y="2176899"/>
            <a:ext cx="4478246" cy="2246769"/>
          </a:xfrm>
          <a:prstGeom prst="rect">
            <a:avLst/>
          </a:prstGeom>
          <a:noFill/>
        </p:spPr>
        <p:txBody>
          <a:bodyPr wrap="square" rtlCol="0">
            <a:spAutoFit/>
          </a:bodyPr>
          <a:lstStyle/>
          <a:p>
            <a:r>
              <a:rPr lang="en-US" sz="2000" dirty="0">
                <a:solidFill>
                  <a:schemeClr val="bg1"/>
                </a:solidFill>
              </a:rPr>
              <a:t> The output shows how the performance of each university has evolved over time based on the scores. For example if a university's score increases over the years, it suggests an improvement in its ranking position.</a:t>
            </a:r>
            <a:endParaRPr lang="en-IN" sz="2000" dirty="0">
              <a:solidFill>
                <a:schemeClr val="bg1"/>
              </a:solidFill>
            </a:endParaRPr>
          </a:p>
        </p:txBody>
      </p:sp>
      <p:pic>
        <p:nvPicPr>
          <p:cNvPr id="3" name="Picture 2">
            <a:extLst>
              <a:ext uri="{FF2B5EF4-FFF2-40B4-BE49-F238E27FC236}">
                <a16:creationId xmlns:a16="http://schemas.microsoft.com/office/drawing/2014/main" id="{11F153F6-4A91-4260-AF2F-78668EED483B}"/>
              </a:ext>
            </a:extLst>
          </p:cNvPr>
          <p:cNvPicPr>
            <a:picLocks noChangeAspect="1"/>
          </p:cNvPicPr>
          <p:nvPr/>
        </p:nvPicPr>
        <p:blipFill>
          <a:blip r:embed="rId3"/>
          <a:stretch>
            <a:fillRect/>
          </a:stretch>
        </p:blipFill>
        <p:spPr>
          <a:xfrm>
            <a:off x="116725" y="886926"/>
            <a:ext cx="5979276" cy="4459774"/>
          </a:xfrm>
          <a:prstGeom prst="rect">
            <a:avLst/>
          </a:prstGeom>
        </p:spPr>
      </p:pic>
    </p:spTree>
    <p:extLst>
      <p:ext uri="{BB962C8B-B14F-4D97-AF65-F5344CB8AC3E}">
        <p14:creationId xmlns:p14="http://schemas.microsoft.com/office/powerpoint/2010/main" val="4588651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327084-084B-498F-BB6A-03DB66BE7E92}"/>
              </a:ext>
            </a:extLst>
          </p:cNvPr>
          <p:cNvSpPr txBox="1"/>
          <p:nvPr/>
        </p:nvSpPr>
        <p:spPr>
          <a:xfrm>
            <a:off x="6731000" y="102096"/>
            <a:ext cx="5184936" cy="1569660"/>
          </a:xfrm>
          <a:prstGeom prst="rect">
            <a:avLst/>
          </a:prstGeom>
          <a:noFill/>
        </p:spPr>
        <p:txBody>
          <a:bodyPr wrap="square" rtlCol="0">
            <a:spAutoFit/>
          </a:bodyPr>
          <a:lstStyle/>
          <a:p>
            <a:pPr algn="l"/>
            <a:r>
              <a:rPr lang="en-US" sz="3200" b="0" i="0" dirty="0">
                <a:solidFill>
                  <a:schemeClr val="bg1"/>
                </a:solidFill>
                <a:effectLst/>
                <a:latin typeface="Plus Jakarta Sans"/>
              </a:rPr>
              <a:t>What is the trend in the percentage of female students over time?</a:t>
            </a:r>
          </a:p>
        </p:txBody>
      </p:sp>
      <p:sp>
        <p:nvSpPr>
          <p:cNvPr id="6" name="TextBox 5">
            <a:extLst>
              <a:ext uri="{FF2B5EF4-FFF2-40B4-BE49-F238E27FC236}">
                <a16:creationId xmlns:a16="http://schemas.microsoft.com/office/drawing/2014/main" id="{2B431A1C-191B-4E28-9D3E-BF4125A1122B}"/>
              </a:ext>
            </a:extLst>
          </p:cNvPr>
          <p:cNvSpPr txBox="1"/>
          <p:nvPr/>
        </p:nvSpPr>
        <p:spPr>
          <a:xfrm>
            <a:off x="6731000" y="2176899"/>
            <a:ext cx="4478246" cy="2246769"/>
          </a:xfrm>
          <a:prstGeom prst="rect">
            <a:avLst/>
          </a:prstGeom>
          <a:noFill/>
        </p:spPr>
        <p:txBody>
          <a:bodyPr wrap="square" rtlCol="0">
            <a:spAutoFit/>
          </a:bodyPr>
          <a:lstStyle/>
          <a:p>
            <a:r>
              <a:rPr lang="en-US" sz="2000" dirty="0">
                <a:solidFill>
                  <a:schemeClr val="bg1"/>
                </a:solidFill>
              </a:rPr>
              <a:t>The output will display the average percentage of female students across all universities for each year. By looking at the trend, you can see whether the representation of female students has increased, decreased, or remained stable over time.</a:t>
            </a:r>
            <a:endParaRPr lang="en-IN" sz="2000" dirty="0">
              <a:solidFill>
                <a:schemeClr val="bg1"/>
              </a:solidFill>
            </a:endParaRPr>
          </a:p>
        </p:txBody>
      </p:sp>
      <p:pic>
        <p:nvPicPr>
          <p:cNvPr id="4" name="Picture 3">
            <a:extLst>
              <a:ext uri="{FF2B5EF4-FFF2-40B4-BE49-F238E27FC236}">
                <a16:creationId xmlns:a16="http://schemas.microsoft.com/office/drawing/2014/main" id="{D102C4B5-CF56-4B85-A221-8320F27EA164}"/>
              </a:ext>
            </a:extLst>
          </p:cNvPr>
          <p:cNvPicPr>
            <a:picLocks noChangeAspect="1"/>
          </p:cNvPicPr>
          <p:nvPr/>
        </p:nvPicPr>
        <p:blipFill>
          <a:blip r:embed="rId3"/>
          <a:stretch>
            <a:fillRect/>
          </a:stretch>
        </p:blipFill>
        <p:spPr>
          <a:xfrm>
            <a:off x="100855" y="931724"/>
            <a:ext cx="5744807" cy="4237176"/>
          </a:xfrm>
          <a:prstGeom prst="rect">
            <a:avLst/>
          </a:prstGeom>
        </p:spPr>
      </p:pic>
    </p:spTree>
    <p:extLst>
      <p:ext uri="{BB962C8B-B14F-4D97-AF65-F5344CB8AC3E}">
        <p14:creationId xmlns:p14="http://schemas.microsoft.com/office/powerpoint/2010/main" val="2956725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B56C75B-3C97-4B3E-B7E2-4742BB4EFCBB}"/>
              </a:ext>
            </a:extLst>
          </p:cNvPr>
          <p:cNvSpPr/>
          <p:nvPr/>
        </p:nvSpPr>
        <p:spPr>
          <a:xfrm>
            <a:off x="2419349" y="278605"/>
            <a:ext cx="9639301" cy="1550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t>Insights and Recommendations</a:t>
            </a:r>
          </a:p>
          <a:p>
            <a:pPr>
              <a:buFont typeface="Arial" panose="020B0604020202020204" pitchFamily="34" charset="0"/>
              <a:buChar char="•"/>
            </a:pPr>
            <a:r>
              <a:rPr lang="en-US" b="1" dirty="0"/>
              <a:t>Impact of Criteria:</a:t>
            </a:r>
            <a:r>
              <a:rPr lang="en-US" dirty="0"/>
              <a:t> Identify which ranking criteria have the most significant impact on the overall ranking.</a:t>
            </a:r>
          </a:p>
          <a:p>
            <a:pPr>
              <a:buFont typeface="Arial" panose="020B0604020202020204" pitchFamily="34" charset="0"/>
              <a:buChar char="•"/>
            </a:pPr>
            <a:r>
              <a:rPr lang="en-US" b="1" dirty="0"/>
              <a:t>University Performance Over Time:</a:t>
            </a:r>
            <a:r>
              <a:rPr lang="en-US" dirty="0"/>
              <a:t> Analyze which universities have improved or declined in rankings and explore possible reasons.</a:t>
            </a:r>
          </a:p>
        </p:txBody>
      </p:sp>
      <p:sp>
        <p:nvSpPr>
          <p:cNvPr id="10" name="Rectangle 9">
            <a:extLst>
              <a:ext uri="{FF2B5EF4-FFF2-40B4-BE49-F238E27FC236}">
                <a16:creationId xmlns:a16="http://schemas.microsoft.com/office/drawing/2014/main" id="{35CF1251-42BD-4840-9886-1C7506F001B9}"/>
              </a:ext>
            </a:extLst>
          </p:cNvPr>
          <p:cNvSpPr/>
          <p:nvPr/>
        </p:nvSpPr>
        <p:spPr>
          <a:xfrm>
            <a:off x="2428871" y="2266353"/>
            <a:ext cx="9639301" cy="1550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t>Report:</a:t>
            </a:r>
            <a:r>
              <a:rPr lang="en-US" dirty="0"/>
              <a:t> The report provides an in-depth analysis of university rankings across different systems, examining the influence of ranking criteria on university positions and tracking changes in university metrics over time. It includes detailed data aggregation, exploratory analysis, and insights derived from SQL queries and Excel analysis, with visualizations in Power BI to support the findings.</a:t>
            </a:r>
          </a:p>
        </p:txBody>
      </p:sp>
      <p:sp>
        <p:nvSpPr>
          <p:cNvPr id="13" name="Rectangle 12">
            <a:extLst>
              <a:ext uri="{FF2B5EF4-FFF2-40B4-BE49-F238E27FC236}">
                <a16:creationId xmlns:a16="http://schemas.microsoft.com/office/drawing/2014/main" id="{383EB076-5FFD-4E95-AA4D-5183C196F5A4}"/>
              </a:ext>
            </a:extLst>
          </p:cNvPr>
          <p:cNvSpPr/>
          <p:nvPr/>
        </p:nvSpPr>
        <p:spPr>
          <a:xfrm>
            <a:off x="2419347" y="4329113"/>
            <a:ext cx="9639301" cy="1550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t>Presentation:</a:t>
            </a:r>
            <a:r>
              <a:rPr lang="en-US" dirty="0"/>
              <a:t> The presentation summarizes the key findings and insights from the project, highlighting the comparative analysis of university rankings, the impact of various criteria on rankings, and trends observed in university metrics over time. It is designed to convey the most critical information visually and succinctly.</a:t>
            </a:r>
          </a:p>
        </p:txBody>
      </p:sp>
      <p:sp>
        <p:nvSpPr>
          <p:cNvPr id="14" name="Rectangle 13">
            <a:extLst>
              <a:ext uri="{FF2B5EF4-FFF2-40B4-BE49-F238E27FC236}">
                <a16:creationId xmlns:a16="http://schemas.microsoft.com/office/drawing/2014/main" id="{F5BBCD63-B9A6-4418-963F-FEB74F8B7945}"/>
              </a:ext>
            </a:extLst>
          </p:cNvPr>
          <p:cNvSpPr/>
          <p:nvPr/>
        </p:nvSpPr>
        <p:spPr>
          <a:xfrm>
            <a:off x="957262" y="157161"/>
            <a:ext cx="1343025" cy="5886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9F86AE26-4D8A-40AC-A74A-B77A452E9503}"/>
              </a:ext>
            </a:extLst>
          </p:cNvPr>
          <p:cNvSpPr/>
          <p:nvPr/>
        </p:nvSpPr>
        <p:spPr>
          <a:xfrm>
            <a:off x="1059654" y="278604"/>
            <a:ext cx="1126334" cy="1550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B58995B7-9FB6-4D78-A47D-FB0472DDE507}"/>
              </a:ext>
            </a:extLst>
          </p:cNvPr>
          <p:cNvSpPr/>
          <p:nvPr/>
        </p:nvSpPr>
        <p:spPr>
          <a:xfrm>
            <a:off x="1059654" y="2266353"/>
            <a:ext cx="1126334" cy="1550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C13FC0C1-4FB9-43D6-9911-2BAA600F369F}"/>
              </a:ext>
            </a:extLst>
          </p:cNvPr>
          <p:cNvSpPr/>
          <p:nvPr/>
        </p:nvSpPr>
        <p:spPr>
          <a:xfrm>
            <a:off x="1059654" y="4329113"/>
            <a:ext cx="1126334" cy="1476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8" name="Graphic 17" descr="Magnifying glass with solid fill">
            <a:extLst>
              <a:ext uri="{FF2B5EF4-FFF2-40B4-BE49-F238E27FC236}">
                <a16:creationId xmlns:a16="http://schemas.microsoft.com/office/drawing/2014/main" id="{6243D1C3-B5EA-4C05-88DA-B4089891F3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0144" y="459890"/>
            <a:ext cx="1185844" cy="1185844"/>
          </a:xfrm>
          <a:prstGeom prst="rect">
            <a:avLst/>
          </a:prstGeom>
        </p:spPr>
      </p:pic>
      <p:pic>
        <p:nvPicPr>
          <p:cNvPr id="20" name="Graphic 19" descr="Presentation with bar chart with solid fill">
            <a:extLst>
              <a:ext uri="{FF2B5EF4-FFF2-40B4-BE49-F238E27FC236}">
                <a16:creationId xmlns:a16="http://schemas.microsoft.com/office/drawing/2014/main" id="{3F8F954F-DE5B-44E5-AA7C-965488CBD9A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9654" y="2416764"/>
            <a:ext cx="1185844" cy="1185844"/>
          </a:xfrm>
          <a:prstGeom prst="rect">
            <a:avLst/>
          </a:prstGeom>
        </p:spPr>
      </p:pic>
      <p:pic>
        <p:nvPicPr>
          <p:cNvPr id="22" name="Graphic 21" descr="Presentation with pie chart with solid fill">
            <a:extLst>
              <a:ext uri="{FF2B5EF4-FFF2-40B4-BE49-F238E27FC236}">
                <a16:creationId xmlns:a16="http://schemas.microsoft.com/office/drawing/2014/main" id="{A0AEE677-9611-4B86-AB6F-82421B74999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23928" y="4441236"/>
            <a:ext cx="1185844" cy="1185844"/>
          </a:xfrm>
          <a:prstGeom prst="rect">
            <a:avLst/>
          </a:prstGeom>
        </p:spPr>
      </p:pic>
    </p:spTree>
    <p:extLst>
      <p:ext uri="{BB962C8B-B14F-4D97-AF65-F5344CB8AC3E}">
        <p14:creationId xmlns:p14="http://schemas.microsoft.com/office/powerpoint/2010/main" val="34216806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327084-084B-498F-BB6A-03DB66BE7E92}"/>
              </a:ext>
            </a:extLst>
          </p:cNvPr>
          <p:cNvSpPr txBox="1"/>
          <p:nvPr/>
        </p:nvSpPr>
        <p:spPr>
          <a:xfrm>
            <a:off x="6731000" y="102096"/>
            <a:ext cx="5184936" cy="1569660"/>
          </a:xfrm>
          <a:prstGeom prst="rect">
            <a:avLst/>
          </a:prstGeom>
          <a:noFill/>
        </p:spPr>
        <p:txBody>
          <a:bodyPr wrap="square" rtlCol="0">
            <a:spAutoFit/>
          </a:bodyPr>
          <a:lstStyle/>
          <a:p>
            <a:pPr algn="l"/>
            <a:r>
              <a:rPr lang="en-US" sz="3200" b="0" i="0" dirty="0">
                <a:solidFill>
                  <a:schemeClr val="bg1"/>
                </a:solidFill>
                <a:effectLst/>
                <a:latin typeface="Plus Jakarta Sans"/>
              </a:rPr>
              <a:t>How has the ranking score of universities evolved over the years?</a:t>
            </a:r>
          </a:p>
        </p:txBody>
      </p:sp>
      <p:sp>
        <p:nvSpPr>
          <p:cNvPr id="6" name="TextBox 5">
            <a:extLst>
              <a:ext uri="{FF2B5EF4-FFF2-40B4-BE49-F238E27FC236}">
                <a16:creationId xmlns:a16="http://schemas.microsoft.com/office/drawing/2014/main" id="{2B431A1C-191B-4E28-9D3E-BF4125A1122B}"/>
              </a:ext>
            </a:extLst>
          </p:cNvPr>
          <p:cNvSpPr txBox="1"/>
          <p:nvPr/>
        </p:nvSpPr>
        <p:spPr>
          <a:xfrm>
            <a:off x="6731000" y="2176899"/>
            <a:ext cx="4478246" cy="2862322"/>
          </a:xfrm>
          <a:prstGeom prst="rect">
            <a:avLst/>
          </a:prstGeom>
          <a:noFill/>
        </p:spPr>
        <p:txBody>
          <a:bodyPr wrap="square" rtlCol="0">
            <a:spAutoFit/>
          </a:bodyPr>
          <a:lstStyle/>
          <a:p>
            <a:r>
              <a:rPr lang="en-US" sz="2000" dirty="0">
                <a:solidFill>
                  <a:schemeClr val="bg1"/>
                </a:solidFill>
              </a:rPr>
              <a:t>The output will show the average ranking scores for each university over different years, highlighting trends such as improvements, declines, or consistency in performance. This will help identify which universities have improved or deteriorated in their rankings over time.</a:t>
            </a:r>
            <a:endParaRPr lang="en-IN" sz="2000" dirty="0">
              <a:solidFill>
                <a:schemeClr val="bg1"/>
              </a:solidFill>
            </a:endParaRPr>
          </a:p>
        </p:txBody>
      </p:sp>
      <p:pic>
        <p:nvPicPr>
          <p:cNvPr id="3" name="Picture 2">
            <a:extLst>
              <a:ext uri="{FF2B5EF4-FFF2-40B4-BE49-F238E27FC236}">
                <a16:creationId xmlns:a16="http://schemas.microsoft.com/office/drawing/2014/main" id="{703237CA-EC59-4FB0-BA73-B56257D66A5B}"/>
              </a:ext>
            </a:extLst>
          </p:cNvPr>
          <p:cNvPicPr>
            <a:picLocks noChangeAspect="1"/>
          </p:cNvPicPr>
          <p:nvPr/>
        </p:nvPicPr>
        <p:blipFill>
          <a:blip r:embed="rId3"/>
          <a:stretch>
            <a:fillRect/>
          </a:stretch>
        </p:blipFill>
        <p:spPr>
          <a:xfrm>
            <a:off x="141640" y="1068012"/>
            <a:ext cx="5535259" cy="4316788"/>
          </a:xfrm>
          <a:prstGeom prst="rect">
            <a:avLst/>
          </a:prstGeom>
        </p:spPr>
      </p:pic>
    </p:spTree>
    <p:extLst>
      <p:ext uri="{BB962C8B-B14F-4D97-AF65-F5344CB8AC3E}">
        <p14:creationId xmlns:p14="http://schemas.microsoft.com/office/powerpoint/2010/main" val="37839986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327084-084B-498F-BB6A-03DB66BE7E92}"/>
              </a:ext>
            </a:extLst>
          </p:cNvPr>
          <p:cNvSpPr txBox="1"/>
          <p:nvPr/>
        </p:nvSpPr>
        <p:spPr>
          <a:xfrm>
            <a:off x="6731000" y="102096"/>
            <a:ext cx="5184936" cy="2062103"/>
          </a:xfrm>
          <a:prstGeom prst="rect">
            <a:avLst/>
          </a:prstGeom>
          <a:noFill/>
        </p:spPr>
        <p:txBody>
          <a:bodyPr wrap="square" rtlCol="0">
            <a:spAutoFit/>
          </a:bodyPr>
          <a:lstStyle/>
          <a:p>
            <a:pPr algn="l"/>
            <a:r>
              <a:rPr lang="en-US" sz="3200" b="0" i="0" dirty="0">
                <a:solidFill>
                  <a:schemeClr val="bg1"/>
                </a:solidFill>
                <a:effectLst/>
                <a:latin typeface="Plus Jakarta Sans"/>
              </a:rPr>
              <a:t>Is there a relationship between a university's ranking score and the number of students over time?</a:t>
            </a:r>
          </a:p>
        </p:txBody>
      </p:sp>
      <p:sp>
        <p:nvSpPr>
          <p:cNvPr id="6" name="TextBox 5">
            <a:extLst>
              <a:ext uri="{FF2B5EF4-FFF2-40B4-BE49-F238E27FC236}">
                <a16:creationId xmlns:a16="http://schemas.microsoft.com/office/drawing/2014/main" id="{2B431A1C-191B-4E28-9D3E-BF4125A1122B}"/>
              </a:ext>
            </a:extLst>
          </p:cNvPr>
          <p:cNvSpPr txBox="1"/>
          <p:nvPr/>
        </p:nvSpPr>
        <p:spPr>
          <a:xfrm>
            <a:off x="6731000" y="2557899"/>
            <a:ext cx="4478246" cy="2862322"/>
          </a:xfrm>
          <a:prstGeom prst="rect">
            <a:avLst/>
          </a:prstGeom>
          <a:noFill/>
        </p:spPr>
        <p:txBody>
          <a:bodyPr wrap="square" rtlCol="0">
            <a:spAutoFit/>
          </a:bodyPr>
          <a:lstStyle/>
          <a:p>
            <a:r>
              <a:rPr lang="en-US" sz="2000" dirty="0">
                <a:solidFill>
                  <a:schemeClr val="bg1"/>
                </a:solidFill>
              </a:rPr>
              <a:t>The output will show how a university's ranking score correlates with its student population over time. By analyzing this data, you can determine if there's a pattern, such as whether larger universities tend to have higher or lower scores, or if changes in student numbers influence ranking performance.</a:t>
            </a:r>
            <a:endParaRPr lang="en-IN" sz="2000" dirty="0">
              <a:solidFill>
                <a:schemeClr val="bg1"/>
              </a:solidFill>
            </a:endParaRPr>
          </a:p>
        </p:txBody>
      </p:sp>
      <p:pic>
        <p:nvPicPr>
          <p:cNvPr id="4" name="Picture 3">
            <a:extLst>
              <a:ext uri="{FF2B5EF4-FFF2-40B4-BE49-F238E27FC236}">
                <a16:creationId xmlns:a16="http://schemas.microsoft.com/office/drawing/2014/main" id="{C4807F71-32A4-444A-B35F-B66831452082}"/>
              </a:ext>
            </a:extLst>
          </p:cNvPr>
          <p:cNvPicPr>
            <a:picLocks noChangeAspect="1"/>
          </p:cNvPicPr>
          <p:nvPr/>
        </p:nvPicPr>
        <p:blipFill>
          <a:blip r:embed="rId3"/>
          <a:stretch>
            <a:fillRect/>
          </a:stretch>
        </p:blipFill>
        <p:spPr>
          <a:xfrm>
            <a:off x="92914" y="1190870"/>
            <a:ext cx="5368087" cy="4229351"/>
          </a:xfrm>
          <a:prstGeom prst="rect">
            <a:avLst/>
          </a:prstGeom>
        </p:spPr>
      </p:pic>
    </p:spTree>
    <p:extLst>
      <p:ext uri="{BB962C8B-B14F-4D97-AF65-F5344CB8AC3E}">
        <p14:creationId xmlns:p14="http://schemas.microsoft.com/office/powerpoint/2010/main" val="10682197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FFCC8-C04D-0071-3B14-4AF828E000B0}"/>
              </a:ext>
            </a:extLst>
          </p:cNvPr>
          <p:cNvSpPr>
            <a:spLocks noGrp="1"/>
          </p:cNvSpPr>
          <p:nvPr>
            <p:ph type="title"/>
          </p:nvPr>
        </p:nvSpPr>
        <p:spPr>
          <a:xfrm>
            <a:off x="1049714" y="-143848"/>
            <a:ext cx="9808773" cy="1427585"/>
          </a:xfrm>
        </p:spPr>
        <p:txBody>
          <a:bodyPr/>
          <a:lstStyle/>
          <a:p>
            <a:r>
              <a:rPr lang="en-US" dirty="0"/>
              <a:t>Final tips &amp; takeaways</a:t>
            </a:r>
            <a:endParaRPr lang="en-ZA" dirty="0"/>
          </a:p>
        </p:txBody>
      </p:sp>
      <p:sp>
        <p:nvSpPr>
          <p:cNvPr id="3" name="Slide Number Placeholder 2">
            <a:extLst>
              <a:ext uri="{FF2B5EF4-FFF2-40B4-BE49-F238E27FC236}">
                <a16:creationId xmlns:a16="http://schemas.microsoft.com/office/drawing/2014/main" id="{D9D6A759-37B6-1E14-BD05-D652BEECEA33}"/>
              </a:ext>
            </a:extLst>
          </p:cNvPr>
          <p:cNvSpPr>
            <a:spLocks noGrp="1"/>
          </p:cNvSpPr>
          <p:nvPr>
            <p:ph type="sldNum" sz="quarter" idx="15"/>
          </p:nvPr>
        </p:nvSpPr>
        <p:spPr/>
        <p:txBody>
          <a:bodyPr/>
          <a:lstStyle/>
          <a:p>
            <a:fld id="{18D65601-5AE2-46FC-B138-694DDD2B510D}" type="slidenum">
              <a:rPr lang="en-US" smtClean="0"/>
              <a:pPr/>
              <a:t>42</a:t>
            </a:fld>
            <a:endParaRPr lang="en-US" dirty="0"/>
          </a:p>
        </p:txBody>
      </p:sp>
      <p:sp>
        <p:nvSpPr>
          <p:cNvPr id="11" name="Rectangle 3">
            <a:extLst>
              <a:ext uri="{FF2B5EF4-FFF2-40B4-BE49-F238E27FC236}">
                <a16:creationId xmlns:a16="http://schemas.microsoft.com/office/drawing/2014/main" id="{D5B6B82C-D5A9-4449-AACF-AB5EFD204ED0}"/>
              </a:ext>
            </a:extLst>
          </p:cNvPr>
          <p:cNvSpPr>
            <a:spLocks noChangeArrowheads="1"/>
          </p:cNvSpPr>
          <p:nvPr/>
        </p:nvSpPr>
        <p:spPr bwMode="auto">
          <a:xfrm>
            <a:off x="896627" y="1283737"/>
            <a:ext cx="11002586"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Identify Key Trends</a:t>
            </a:r>
            <a:r>
              <a:rPr kumimoji="0" lang="en-US" altLang="en-US" sz="1800" b="0" i="0" u="none" strike="noStrike" cap="none" normalizeH="0" baseline="0" dirty="0">
                <a:ln>
                  <a:noFill/>
                </a:ln>
                <a:solidFill>
                  <a:schemeClr val="tx1"/>
                </a:solidFill>
                <a:effectLst/>
                <a:latin typeface="Arial" panose="020B0604020202020204" pitchFamily="34" charset="0"/>
              </a:rPr>
              <a:t>: Focus on uncovering significant patterns in university rankings across different systems.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Analyze Ranking Criteria</a:t>
            </a:r>
            <a:r>
              <a:rPr kumimoji="0" lang="en-US" altLang="en-US" sz="1800" b="0" i="0" u="none" strike="noStrike" cap="none" normalizeH="0" baseline="0" dirty="0">
                <a:ln>
                  <a:noFill/>
                </a:ln>
                <a:solidFill>
                  <a:schemeClr val="tx1"/>
                </a:solidFill>
                <a:effectLst/>
                <a:latin typeface="Arial" panose="020B0604020202020204" pitchFamily="34" charset="0"/>
              </a:rPr>
              <a:t>: Assess how criteria like research output and teaching quality influence university positions.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Thorough Data Aggregation</a:t>
            </a:r>
            <a:r>
              <a:rPr kumimoji="0" lang="en-US" altLang="en-US" sz="1800" b="0" i="0" u="none" strike="noStrike" cap="none" normalizeH="0" baseline="0" dirty="0">
                <a:ln>
                  <a:noFill/>
                </a:ln>
                <a:solidFill>
                  <a:schemeClr val="tx1"/>
                </a:solidFill>
                <a:effectLst/>
                <a:latin typeface="Arial" panose="020B0604020202020204" pitchFamily="34" charset="0"/>
              </a:rPr>
              <a:t>: Ensure your data is well-organized and comprehensive for effective exploratory data analysis (EDA).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Track Metric Changes</a:t>
            </a:r>
            <a:r>
              <a:rPr kumimoji="0" lang="en-US" altLang="en-US" sz="1800" b="0" i="0" u="none" strike="noStrike" cap="none" normalizeH="0" baseline="0" dirty="0">
                <a:ln>
                  <a:noFill/>
                </a:ln>
                <a:solidFill>
                  <a:schemeClr val="tx1"/>
                </a:solidFill>
                <a:effectLst/>
                <a:latin typeface="Arial" panose="020B0604020202020204" pitchFamily="34" charset="0"/>
              </a:rPr>
              <a:t>: Highlight changes in important metrics such as student-staff ratios and international student enrollment over time.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Actionable Insights</a:t>
            </a:r>
            <a:r>
              <a:rPr kumimoji="0" lang="en-US" altLang="en-US" sz="1800" b="0" i="0" u="none" strike="noStrike" cap="none" normalizeH="0" baseline="0" dirty="0">
                <a:ln>
                  <a:noFill/>
                </a:ln>
                <a:solidFill>
                  <a:schemeClr val="tx1"/>
                </a:solidFill>
                <a:effectLst/>
                <a:latin typeface="Arial" panose="020B0604020202020204" pitchFamily="34" charset="0"/>
              </a:rPr>
              <a:t>: Aim to provide practical insights that reveal the factors contributing to university success in global rankings.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21353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01732C-7338-DBA0-BD19-1FA88304749F}"/>
              </a:ext>
            </a:extLst>
          </p:cNvPr>
          <p:cNvSpPr>
            <a:spLocks noGrp="1"/>
          </p:cNvSpPr>
          <p:nvPr>
            <p:ph type="title"/>
          </p:nvPr>
        </p:nvSpPr>
        <p:spPr>
          <a:xfrm>
            <a:off x="1125342" y="3683000"/>
            <a:ext cx="3726058" cy="2451100"/>
          </a:xfrm>
        </p:spPr>
        <p:txBody>
          <a:bodyPr/>
          <a:lstStyle/>
          <a:p>
            <a:r>
              <a:rPr lang="en-US" dirty="0"/>
              <a:t>Thank</a:t>
            </a:r>
            <a:br>
              <a:rPr lang="en-US" dirty="0"/>
            </a:br>
            <a:r>
              <a:rPr lang="en-US" dirty="0"/>
              <a:t>you</a:t>
            </a:r>
          </a:p>
        </p:txBody>
      </p:sp>
      <p:sp>
        <p:nvSpPr>
          <p:cNvPr id="2" name="Content Placeholder 1">
            <a:extLst>
              <a:ext uri="{FF2B5EF4-FFF2-40B4-BE49-F238E27FC236}">
                <a16:creationId xmlns:a16="http://schemas.microsoft.com/office/drawing/2014/main" id="{70ECFE66-A9E7-A365-967B-2FD670CB3923}"/>
              </a:ext>
            </a:extLst>
          </p:cNvPr>
          <p:cNvSpPr>
            <a:spLocks noGrp="1"/>
          </p:cNvSpPr>
          <p:nvPr>
            <p:ph sz="quarter" idx="10"/>
          </p:nvPr>
        </p:nvSpPr>
        <p:spPr>
          <a:xfrm>
            <a:off x="6282286" y="690465"/>
            <a:ext cx="4784372" cy="5253089"/>
          </a:xfrm>
        </p:spPr>
        <p:txBody>
          <a:bodyPr/>
          <a:lstStyle/>
          <a:p>
            <a:r>
              <a:rPr lang="en-US" dirty="0"/>
              <a:t>PANKAJ SONKAR</a:t>
            </a:r>
          </a:p>
          <a:p>
            <a:r>
              <a:rPr lang="en-US" dirty="0"/>
              <a:t>6263252130</a:t>
            </a:r>
          </a:p>
          <a:p>
            <a:r>
              <a:rPr lang="en-US" dirty="0"/>
              <a:t>pankajsonkar72@gmail.com</a:t>
            </a:r>
          </a:p>
          <a:p>
            <a:r>
              <a:rPr lang="en-US" dirty="0"/>
              <a:t>https://github.com/pankaj071996/pankaj071996</a:t>
            </a:r>
          </a:p>
          <a:p>
            <a:r>
              <a:rPr lang="en-US" dirty="0"/>
              <a:t>https://www.linkedin.com/in/pankaj-sonkar-047223216/</a:t>
            </a:r>
          </a:p>
        </p:txBody>
      </p:sp>
    </p:spTree>
    <p:extLst>
      <p:ext uri="{BB962C8B-B14F-4D97-AF65-F5344CB8AC3E}">
        <p14:creationId xmlns:p14="http://schemas.microsoft.com/office/powerpoint/2010/main" val="704370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93A5E1-B480-4360-9DC1-5EB3E5DD2F9D}"/>
              </a:ext>
            </a:extLst>
          </p:cNvPr>
          <p:cNvSpPr txBox="1"/>
          <p:nvPr/>
        </p:nvSpPr>
        <p:spPr>
          <a:xfrm>
            <a:off x="957263" y="100013"/>
            <a:ext cx="3929063" cy="461665"/>
          </a:xfrm>
          <a:prstGeom prst="rect">
            <a:avLst/>
          </a:prstGeom>
          <a:noFill/>
        </p:spPr>
        <p:txBody>
          <a:bodyPr wrap="square" rtlCol="0">
            <a:spAutoFit/>
          </a:bodyPr>
          <a:lstStyle/>
          <a:p>
            <a:r>
              <a:rPr lang="en-US" sz="2400" dirty="0">
                <a:solidFill>
                  <a:schemeClr val="bg1"/>
                </a:solidFill>
              </a:rPr>
              <a:t>- ER DIAGRAM</a:t>
            </a:r>
            <a:endParaRPr lang="en-IN" sz="2400" dirty="0">
              <a:solidFill>
                <a:schemeClr val="bg1"/>
              </a:solidFill>
            </a:endParaRPr>
          </a:p>
        </p:txBody>
      </p:sp>
      <p:pic>
        <p:nvPicPr>
          <p:cNvPr id="6" name="Picture 5">
            <a:extLst>
              <a:ext uri="{FF2B5EF4-FFF2-40B4-BE49-F238E27FC236}">
                <a16:creationId xmlns:a16="http://schemas.microsoft.com/office/drawing/2014/main" id="{7DD4655C-8E10-485B-A559-02746E90A666}"/>
              </a:ext>
            </a:extLst>
          </p:cNvPr>
          <p:cNvPicPr>
            <a:picLocks noChangeAspect="1"/>
          </p:cNvPicPr>
          <p:nvPr/>
        </p:nvPicPr>
        <p:blipFill>
          <a:blip r:embed="rId2"/>
          <a:stretch>
            <a:fillRect/>
          </a:stretch>
        </p:blipFill>
        <p:spPr>
          <a:xfrm>
            <a:off x="1728197" y="980719"/>
            <a:ext cx="9430341" cy="5610415"/>
          </a:xfrm>
          <a:prstGeom prst="rect">
            <a:avLst/>
          </a:prstGeom>
        </p:spPr>
      </p:pic>
    </p:spTree>
    <p:extLst>
      <p:ext uri="{BB962C8B-B14F-4D97-AF65-F5344CB8AC3E}">
        <p14:creationId xmlns:p14="http://schemas.microsoft.com/office/powerpoint/2010/main" val="3408273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61384-8C2A-AC46-D296-2DF95CBF10BB}"/>
              </a:ext>
            </a:extLst>
          </p:cNvPr>
          <p:cNvSpPr>
            <a:spLocks noGrp="1"/>
          </p:cNvSpPr>
          <p:nvPr>
            <p:ph type="title"/>
          </p:nvPr>
        </p:nvSpPr>
        <p:spPr>
          <a:xfrm>
            <a:off x="1038031" y="1068169"/>
            <a:ext cx="10115939" cy="2681549"/>
          </a:xfrm>
        </p:spPr>
        <p:txBody>
          <a:bodyPr/>
          <a:lstStyle/>
          <a:p>
            <a:r>
              <a:rPr lang="en-US" dirty="0"/>
              <a:t>POWER BI PROBLEM STATEMENTS</a:t>
            </a:r>
            <a:endParaRPr lang="en-ZA" dirty="0"/>
          </a:p>
        </p:txBody>
      </p:sp>
      <p:sp>
        <p:nvSpPr>
          <p:cNvPr id="3" name="Text Placeholder 2">
            <a:extLst>
              <a:ext uri="{FF2B5EF4-FFF2-40B4-BE49-F238E27FC236}">
                <a16:creationId xmlns:a16="http://schemas.microsoft.com/office/drawing/2014/main" id="{FEF606B8-D15C-3916-2C66-49DEC593A3C2}"/>
              </a:ext>
            </a:extLst>
          </p:cNvPr>
          <p:cNvSpPr>
            <a:spLocks noGrp="1"/>
          </p:cNvSpPr>
          <p:nvPr>
            <p:ph type="body" sz="quarter" idx="12"/>
          </p:nvPr>
        </p:nvSpPr>
        <p:spPr>
          <a:xfrm>
            <a:off x="1038031" y="4027047"/>
            <a:ext cx="10115939" cy="1762783"/>
          </a:xfrm>
        </p:spPr>
        <p:txBody>
          <a:bodyPr/>
          <a:lstStyle/>
          <a:p>
            <a:r>
              <a:rPr lang="en-US" dirty="0"/>
              <a:t>Enhancing Data Connections for Better Analysis</a:t>
            </a:r>
          </a:p>
        </p:txBody>
      </p:sp>
    </p:spTree>
    <p:extLst>
      <p:ext uri="{BB962C8B-B14F-4D97-AF65-F5344CB8AC3E}">
        <p14:creationId xmlns:p14="http://schemas.microsoft.com/office/powerpoint/2010/main" val="401133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6EEE741B-D566-40EF-B172-552EF9D9CD75}"/>
              </a:ext>
            </a:extLst>
          </p:cNvPr>
          <p:cNvPicPr>
            <a:picLocks noChangeAspect="1"/>
          </p:cNvPicPr>
          <p:nvPr/>
        </p:nvPicPr>
        <p:blipFill>
          <a:blip r:embed="rId2"/>
          <a:stretch>
            <a:fillRect/>
          </a:stretch>
        </p:blipFill>
        <p:spPr>
          <a:xfrm>
            <a:off x="145098" y="1057034"/>
            <a:ext cx="5727065" cy="4086465"/>
          </a:xfrm>
          <a:prstGeom prst="rect">
            <a:avLst/>
          </a:prstGeom>
        </p:spPr>
      </p:pic>
      <p:sp>
        <p:nvSpPr>
          <p:cNvPr id="23" name="TextBox 22">
            <a:extLst>
              <a:ext uri="{FF2B5EF4-FFF2-40B4-BE49-F238E27FC236}">
                <a16:creationId xmlns:a16="http://schemas.microsoft.com/office/drawing/2014/main" id="{74478F5A-73E6-4496-9B47-8601DF3C9CD6}"/>
              </a:ext>
            </a:extLst>
          </p:cNvPr>
          <p:cNvSpPr txBox="1"/>
          <p:nvPr/>
        </p:nvSpPr>
        <p:spPr>
          <a:xfrm>
            <a:off x="6729413" y="514350"/>
            <a:ext cx="4972050" cy="2062103"/>
          </a:xfrm>
          <a:prstGeom prst="rect">
            <a:avLst/>
          </a:prstGeom>
          <a:noFill/>
        </p:spPr>
        <p:txBody>
          <a:bodyPr wrap="square" rtlCol="0">
            <a:spAutoFit/>
          </a:bodyPr>
          <a:lstStyle/>
          <a:p>
            <a:pPr marL="514350" indent="-514350">
              <a:buFont typeface="Wingdings" panose="05000000000000000000" pitchFamily="2" charset="2"/>
              <a:buChar char="§"/>
            </a:pPr>
            <a:r>
              <a:rPr lang="en-US" sz="3200" b="0" i="0" dirty="0">
                <a:solidFill>
                  <a:schemeClr val="bg1"/>
                </a:solidFill>
                <a:effectLst/>
                <a:latin typeface="Plus Jakarta Sans"/>
              </a:rPr>
              <a:t>How many universities are there in each country?</a:t>
            </a:r>
          </a:p>
          <a:p>
            <a:pPr marL="514350" indent="-514350">
              <a:buFont typeface="Wingdings" panose="05000000000000000000" pitchFamily="2" charset="2"/>
              <a:buChar char="Ø"/>
            </a:pPr>
            <a:endParaRPr lang="en-IN" sz="3200" dirty="0">
              <a:solidFill>
                <a:schemeClr val="bg1"/>
              </a:solidFill>
            </a:endParaRPr>
          </a:p>
        </p:txBody>
      </p:sp>
      <p:sp>
        <p:nvSpPr>
          <p:cNvPr id="24" name="TextBox 23">
            <a:extLst>
              <a:ext uri="{FF2B5EF4-FFF2-40B4-BE49-F238E27FC236}">
                <a16:creationId xmlns:a16="http://schemas.microsoft.com/office/drawing/2014/main" id="{BDEB251D-012F-46F4-BC7C-530A75E1ED05}"/>
              </a:ext>
            </a:extLst>
          </p:cNvPr>
          <p:cNvSpPr txBox="1"/>
          <p:nvPr/>
        </p:nvSpPr>
        <p:spPr>
          <a:xfrm>
            <a:off x="7279482" y="2146995"/>
            <a:ext cx="4100512" cy="3785652"/>
          </a:xfrm>
          <a:prstGeom prst="rect">
            <a:avLst/>
          </a:prstGeom>
          <a:noFill/>
        </p:spPr>
        <p:txBody>
          <a:bodyPr wrap="square" rtlCol="0">
            <a:spAutoFit/>
          </a:bodyPr>
          <a:lstStyle/>
          <a:p>
            <a:r>
              <a:rPr lang="en-US" sz="2400" dirty="0">
                <a:solidFill>
                  <a:schemeClr val="bg1"/>
                </a:solidFill>
              </a:rPr>
              <a:t>This approach will give us a clear visual representation of how many universities are present in each country like United States of America ,China, United kingdom, Japan and France are top five country. we can easily identify the countries with the most universities.</a:t>
            </a:r>
            <a:endParaRPr lang="en-IN" sz="2400" dirty="0">
              <a:solidFill>
                <a:schemeClr val="bg1"/>
              </a:solidFill>
            </a:endParaRPr>
          </a:p>
        </p:txBody>
      </p:sp>
    </p:spTree>
    <p:extLst>
      <p:ext uri="{BB962C8B-B14F-4D97-AF65-F5344CB8AC3E}">
        <p14:creationId xmlns:p14="http://schemas.microsoft.com/office/powerpoint/2010/main" val="554382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F8466C7-4CF4-416A-BFC2-7D82B25F0AFE}"/>
              </a:ext>
            </a:extLst>
          </p:cNvPr>
          <p:cNvPicPr>
            <a:picLocks noChangeAspect="1"/>
          </p:cNvPicPr>
          <p:nvPr/>
        </p:nvPicPr>
        <p:blipFill>
          <a:blip r:embed="rId2"/>
          <a:stretch>
            <a:fillRect/>
          </a:stretch>
        </p:blipFill>
        <p:spPr>
          <a:xfrm>
            <a:off x="138223" y="1139252"/>
            <a:ext cx="6241396" cy="4182256"/>
          </a:xfrm>
          <a:prstGeom prst="rect">
            <a:avLst/>
          </a:prstGeom>
        </p:spPr>
      </p:pic>
      <p:sp>
        <p:nvSpPr>
          <p:cNvPr id="10" name="TextBox 9">
            <a:extLst>
              <a:ext uri="{FF2B5EF4-FFF2-40B4-BE49-F238E27FC236}">
                <a16:creationId xmlns:a16="http://schemas.microsoft.com/office/drawing/2014/main" id="{48C7C394-D3D3-4067-BCE8-BE4F964D5269}"/>
              </a:ext>
            </a:extLst>
          </p:cNvPr>
          <p:cNvSpPr txBox="1"/>
          <p:nvPr/>
        </p:nvSpPr>
        <p:spPr>
          <a:xfrm>
            <a:off x="6835515" y="231311"/>
            <a:ext cx="4706911" cy="1815882"/>
          </a:xfrm>
          <a:prstGeom prst="rect">
            <a:avLst/>
          </a:prstGeom>
          <a:noFill/>
        </p:spPr>
        <p:txBody>
          <a:bodyPr wrap="square" rtlCol="0">
            <a:spAutoFit/>
          </a:bodyPr>
          <a:lstStyle/>
          <a:p>
            <a:pPr marL="457200" indent="-457200">
              <a:buFont typeface="Wingdings" panose="05000000000000000000" pitchFamily="2" charset="2"/>
              <a:buChar char="§"/>
            </a:pPr>
            <a:r>
              <a:rPr lang="en-US" sz="2800" b="0" i="0" dirty="0">
                <a:solidFill>
                  <a:schemeClr val="bg1"/>
                </a:solidFill>
                <a:effectLst/>
                <a:latin typeface="Plus Jakarta Sans"/>
              </a:rPr>
              <a:t>What is the distribution of international students across different countries?</a:t>
            </a:r>
          </a:p>
          <a:p>
            <a:endParaRPr lang="en-IN" sz="2800" dirty="0">
              <a:solidFill>
                <a:schemeClr val="bg1"/>
              </a:solidFill>
            </a:endParaRPr>
          </a:p>
        </p:txBody>
      </p:sp>
      <p:sp>
        <p:nvSpPr>
          <p:cNvPr id="11" name="TextBox 10">
            <a:extLst>
              <a:ext uri="{FF2B5EF4-FFF2-40B4-BE49-F238E27FC236}">
                <a16:creationId xmlns:a16="http://schemas.microsoft.com/office/drawing/2014/main" id="{35D197F4-BE0F-4FFF-B220-D461B6EF0785}"/>
              </a:ext>
            </a:extLst>
          </p:cNvPr>
          <p:cNvSpPr txBox="1"/>
          <p:nvPr/>
        </p:nvSpPr>
        <p:spPr>
          <a:xfrm>
            <a:off x="7435121" y="2158584"/>
            <a:ext cx="3957404" cy="3046988"/>
          </a:xfrm>
          <a:prstGeom prst="rect">
            <a:avLst/>
          </a:prstGeom>
          <a:noFill/>
        </p:spPr>
        <p:txBody>
          <a:bodyPr wrap="square" rtlCol="0">
            <a:spAutoFit/>
          </a:bodyPr>
          <a:lstStyle/>
          <a:p>
            <a:r>
              <a:rPr lang="en-US" sz="2400" dirty="0">
                <a:solidFill>
                  <a:schemeClr val="bg1"/>
                </a:solidFill>
              </a:rPr>
              <a:t>Certain countries, such as the United States, the United Kingdom, Canada, and Australia, dominate in attracting international students due to their strong educational reputations.</a:t>
            </a:r>
            <a:endParaRPr lang="en-IN" sz="2400" dirty="0">
              <a:solidFill>
                <a:schemeClr val="bg1"/>
              </a:solidFill>
            </a:endParaRPr>
          </a:p>
        </p:txBody>
      </p:sp>
    </p:spTree>
    <p:extLst>
      <p:ext uri="{BB962C8B-B14F-4D97-AF65-F5344CB8AC3E}">
        <p14:creationId xmlns:p14="http://schemas.microsoft.com/office/powerpoint/2010/main" val="2302010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625D96-DC4D-429C-8641-8B2C800A7C31}"/>
              </a:ext>
            </a:extLst>
          </p:cNvPr>
          <p:cNvPicPr>
            <a:picLocks noChangeAspect="1"/>
          </p:cNvPicPr>
          <p:nvPr/>
        </p:nvPicPr>
        <p:blipFill>
          <a:blip r:embed="rId2"/>
          <a:stretch>
            <a:fillRect/>
          </a:stretch>
        </p:blipFill>
        <p:spPr>
          <a:xfrm>
            <a:off x="120139" y="1154243"/>
            <a:ext cx="5621093" cy="3972393"/>
          </a:xfrm>
          <a:prstGeom prst="rect">
            <a:avLst/>
          </a:prstGeom>
        </p:spPr>
      </p:pic>
      <p:sp>
        <p:nvSpPr>
          <p:cNvPr id="6" name="TextBox 5">
            <a:extLst>
              <a:ext uri="{FF2B5EF4-FFF2-40B4-BE49-F238E27FC236}">
                <a16:creationId xmlns:a16="http://schemas.microsoft.com/office/drawing/2014/main" id="{A192E7FA-3987-4E34-8451-A5AAC53C2929}"/>
              </a:ext>
            </a:extLst>
          </p:cNvPr>
          <p:cNvSpPr txBox="1"/>
          <p:nvPr/>
        </p:nvSpPr>
        <p:spPr>
          <a:xfrm>
            <a:off x="7285220" y="246302"/>
            <a:ext cx="4422098" cy="1815882"/>
          </a:xfrm>
          <a:prstGeom prst="rect">
            <a:avLst/>
          </a:prstGeom>
          <a:noFill/>
        </p:spPr>
        <p:txBody>
          <a:bodyPr wrap="square" rtlCol="0">
            <a:spAutoFit/>
          </a:bodyPr>
          <a:lstStyle/>
          <a:p>
            <a:pPr marL="457200" indent="-457200">
              <a:buFont typeface="Wingdings" panose="05000000000000000000" pitchFamily="2" charset="2"/>
              <a:buChar char="§"/>
            </a:pPr>
            <a:r>
              <a:rPr lang="en-US" sz="2800" b="0" i="0" dirty="0">
                <a:solidFill>
                  <a:schemeClr val="bg1"/>
                </a:solidFill>
                <a:effectLst/>
                <a:latin typeface="Plus Jakarta Sans"/>
              </a:rPr>
              <a:t>Which country has the highest number of female students enrolled in universities?</a:t>
            </a:r>
            <a:endParaRPr lang="en-IN" sz="2800" dirty="0">
              <a:solidFill>
                <a:schemeClr val="bg1"/>
              </a:solidFill>
            </a:endParaRPr>
          </a:p>
        </p:txBody>
      </p:sp>
      <p:sp>
        <p:nvSpPr>
          <p:cNvPr id="7" name="TextBox 6">
            <a:extLst>
              <a:ext uri="{FF2B5EF4-FFF2-40B4-BE49-F238E27FC236}">
                <a16:creationId xmlns:a16="http://schemas.microsoft.com/office/drawing/2014/main" id="{FE8CDB26-F571-400B-BAC9-FF97527A5B43}"/>
              </a:ext>
            </a:extLst>
          </p:cNvPr>
          <p:cNvSpPr txBox="1"/>
          <p:nvPr/>
        </p:nvSpPr>
        <p:spPr>
          <a:xfrm>
            <a:off x="7839856" y="2265587"/>
            <a:ext cx="3867462" cy="3785652"/>
          </a:xfrm>
          <a:prstGeom prst="rect">
            <a:avLst/>
          </a:prstGeom>
          <a:noFill/>
        </p:spPr>
        <p:txBody>
          <a:bodyPr wrap="square" rtlCol="0">
            <a:spAutoFit/>
          </a:bodyPr>
          <a:lstStyle/>
          <a:p>
            <a:r>
              <a:rPr lang="en-US" sz="2000" dirty="0">
                <a:solidFill>
                  <a:schemeClr val="bg1"/>
                </a:solidFill>
              </a:rPr>
              <a:t>Certain countries, such as the United States, the United Kingdom, Germany Netherlands, and Australia, reflects strong gender participation in higher education, possibly due to supportive educational policies, cultural factors, or a larger overall population of students. This trend highlights the country's commitment to gender equity in education.</a:t>
            </a:r>
            <a:endParaRPr lang="en-IN" sz="2000" dirty="0">
              <a:solidFill>
                <a:schemeClr val="bg1"/>
              </a:solidFill>
            </a:endParaRPr>
          </a:p>
        </p:txBody>
      </p:sp>
    </p:spTree>
    <p:extLst>
      <p:ext uri="{BB962C8B-B14F-4D97-AF65-F5344CB8AC3E}">
        <p14:creationId xmlns:p14="http://schemas.microsoft.com/office/powerpoint/2010/main" val="2281621941"/>
      </p:ext>
    </p:extLst>
  </p:cSld>
  <p:clrMapOvr>
    <a:masterClrMapping/>
  </p:clrMapOvr>
</p:sld>
</file>

<file path=ppt/theme/theme1.xml><?xml version="1.0" encoding="utf-8"?>
<a:theme xmlns:a="http://schemas.openxmlformats.org/drawingml/2006/main" name="Custom">
  <a:themeElements>
    <a:clrScheme name="Custom 23">
      <a:dk1>
        <a:sysClr val="windowText" lastClr="000000"/>
      </a:dk1>
      <a:lt1>
        <a:sysClr val="window" lastClr="FFFFFF"/>
      </a:lt1>
      <a:dk2>
        <a:srgbClr val="44546A"/>
      </a:dk2>
      <a:lt2>
        <a:srgbClr val="E7E6E6"/>
      </a:lt2>
      <a:accent1>
        <a:srgbClr val="58696B"/>
      </a:accent1>
      <a:accent2>
        <a:srgbClr val="95B8BF"/>
      </a:accent2>
      <a:accent3>
        <a:srgbClr val="BFD4D9"/>
      </a:accent3>
      <a:accent4>
        <a:srgbClr val="5B4839"/>
      </a:accent4>
      <a:accent5>
        <a:srgbClr val="C3A398"/>
      </a:accent5>
      <a:accent6>
        <a:srgbClr val="CA553E"/>
      </a:accent6>
      <a:hlink>
        <a:srgbClr val="0563C1"/>
      </a:hlink>
      <a:folHlink>
        <a:srgbClr val="954F72"/>
      </a:folHlink>
    </a:clrScheme>
    <a:fontScheme name="Custom 30">
      <a:majorFont>
        <a:latin typeface="Tisa Offc Serif Pro"/>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5">
              <a:lumMod val="20000"/>
              <a:lumOff val="8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M78544816_Win32_SL_V10" id="{8934A6D9-B969-498F-A646-4B502FD69C4E}" vid="{AA78C1C8-456D-41A9-83FC-BC8B9A8EE3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A98CD342-50C4-441F-B4A3-7D5ADB057132}">
  <ds:schemaRefs>
    <ds:schemaRef ds:uri="http://schemas.microsoft.com/sharepoint/v3/contenttype/forms"/>
  </ds:schemaRefs>
</ds:datastoreItem>
</file>

<file path=customXml/itemProps2.xml><?xml version="1.0" encoding="utf-8"?>
<ds:datastoreItem xmlns:ds="http://schemas.openxmlformats.org/officeDocument/2006/customXml" ds:itemID="{3FAE0208-DBD5-43E1-AC6B-D2AD9623F0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BDD27D0-5B6E-4A0E-95B2-BB37F9D8861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Gallery</Template>
  <TotalTime>668</TotalTime>
  <Words>2390</Words>
  <Application>Microsoft Office PowerPoint</Application>
  <PresentationFormat>Widescreen</PresentationFormat>
  <Paragraphs>147</Paragraphs>
  <Slides>43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Plus Jakarta Sans</vt:lpstr>
      <vt:lpstr>Tisa Offc Serif Pro</vt:lpstr>
      <vt:lpstr>Univers Light</vt:lpstr>
      <vt:lpstr>Wingdings</vt:lpstr>
      <vt:lpstr>Custom</vt:lpstr>
      <vt:lpstr>Capstone Project - University Success Analysis  </vt:lpstr>
      <vt:lpstr>Key Objectives</vt:lpstr>
      <vt:lpstr>PowerPoint Presentation</vt:lpstr>
      <vt:lpstr>PowerPoint Presentation</vt:lpstr>
      <vt:lpstr>PowerPoint Presentation</vt:lpstr>
      <vt:lpstr>POWER BI PROBLEM STATEMENTS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EDA PROBLEM STATEMENTS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tips &amp; takeaways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Root</dc:creator>
  <cp:lastModifiedBy>Mini</cp:lastModifiedBy>
  <cp:revision>37</cp:revision>
  <dcterms:created xsi:type="dcterms:W3CDTF">2024-01-11T18:09:01Z</dcterms:created>
  <dcterms:modified xsi:type="dcterms:W3CDTF">2024-08-14T15:36:02Z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