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W-1217" initials="D" lastIdx="0" clrIdx="0">
    <p:extLst>
      <p:ext uri="{19B8F6BF-5375-455C-9EA6-DF929625EA0E}">
        <p15:presenceInfo xmlns:p15="http://schemas.microsoft.com/office/powerpoint/2012/main" userId="3baa9a2f23f864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W-1217\Downloads\Project%20file%204%20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W-1217\Downloads\Project%20file%204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W-1217\Downloads\Project%20file%204%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W-1217\Downloads\Project%20file%204%2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W-1217\Downloads\Project%20file%204%2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W-1217\Downloads\Project%20file%204%2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W-1217\Downloads\Project%20file%204%20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W-1217\Downloads\Project%20file%204%20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W-1217\Downloads\Project%20file%204%20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file 4 .xlsx]PRICE DISTRIBUTION(COUNTRYWISE)!PivotTable1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6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PRICE DISTRIBUTION(COUNTRYWISE)</a:t>
            </a:r>
          </a:p>
          <a:p>
            <a:pPr algn="ctr" rtl="0">
              <a:defRPr/>
            </a:pPr>
            <a:endParaRPr lang="en-US"/>
          </a:p>
        </c:rich>
      </c:tx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600" b="1" i="0" u="none" strike="noStrike" kern="1200" cap="none" spc="0" baseline="0">
              <a:ln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3206260091182576"/>
          <c:y val="0.20920474085315471"/>
          <c:w val="0.68166722636288368"/>
          <c:h val="0.566729316260277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'PRICE DISTRIBUTION(COUNTRYWISE)'!$B$7</c:f>
              <c:strCache>
                <c:ptCount val="1"/>
                <c:pt idx="0">
                  <c:v>Count of Model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'PRICE DISTRIBUTION(COUNTRYWISE)'!$A$8:$A$19</c:f>
              <c:strCache>
                <c:ptCount val="11"/>
                <c:pt idx="0">
                  <c:v>Spain</c:v>
                </c:pt>
                <c:pt idx="1">
                  <c:v>Australia</c:v>
                </c:pt>
                <c:pt idx="2">
                  <c:v>Finlad</c:v>
                </c:pt>
                <c:pt idx="3">
                  <c:v>Poland</c:v>
                </c:pt>
                <c:pt idx="4">
                  <c:v>Swiden</c:v>
                </c:pt>
                <c:pt idx="5">
                  <c:v>USA</c:v>
                </c:pt>
                <c:pt idx="6">
                  <c:v>Germany</c:v>
                </c:pt>
                <c:pt idx="7">
                  <c:v>Greece</c:v>
                </c:pt>
                <c:pt idx="8">
                  <c:v>India</c:v>
                </c:pt>
                <c:pt idx="9">
                  <c:v>Irac</c:v>
                </c:pt>
                <c:pt idx="10">
                  <c:v>Norvey</c:v>
                </c:pt>
              </c:strCache>
            </c:strRef>
          </c:cat>
          <c:val>
            <c:numRef>
              <c:f>'PRICE DISTRIBUTION(COUNTRYWISE)'!$B$8:$B$19</c:f>
              <c:numCache>
                <c:formatCode>0</c:formatCode>
                <c:ptCount val="11"/>
                <c:pt idx="0">
                  <c:v>430</c:v>
                </c:pt>
                <c:pt idx="1">
                  <c:v>284</c:v>
                </c:pt>
                <c:pt idx="2">
                  <c:v>284</c:v>
                </c:pt>
                <c:pt idx="3">
                  <c:v>289</c:v>
                </c:pt>
                <c:pt idx="4">
                  <c:v>284</c:v>
                </c:pt>
                <c:pt idx="5">
                  <c:v>146</c:v>
                </c:pt>
                <c:pt idx="6">
                  <c:v>144</c:v>
                </c:pt>
                <c:pt idx="7">
                  <c:v>148</c:v>
                </c:pt>
                <c:pt idx="8">
                  <c:v>144</c:v>
                </c:pt>
                <c:pt idx="9">
                  <c:v>137</c:v>
                </c:pt>
                <c:pt idx="10">
                  <c:v>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08-40FB-8899-F9E3537E2585}"/>
            </c:ext>
          </c:extLst>
        </c:ser>
        <c:ser>
          <c:idx val="1"/>
          <c:order val="1"/>
          <c:tx>
            <c:strRef>
              <c:f>'PRICE DISTRIBUTION(COUNTRYWISE)'!$C$7</c:f>
              <c:strCache>
                <c:ptCount val="1"/>
                <c:pt idx="0">
                  <c:v>Sum of Sales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'PRICE DISTRIBUTION(COUNTRYWISE)'!$A$8:$A$19</c:f>
              <c:strCache>
                <c:ptCount val="11"/>
                <c:pt idx="0">
                  <c:v>Spain</c:v>
                </c:pt>
                <c:pt idx="1">
                  <c:v>Australia</c:v>
                </c:pt>
                <c:pt idx="2">
                  <c:v>Finlad</c:v>
                </c:pt>
                <c:pt idx="3">
                  <c:v>Poland</c:v>
                </c:pt>
                <c:pt idx="4">
                  <c:v>Swiden</c:v>
                </c:pt>
                <c:pt idx="5">
                  <c:v>USA</c:v>
                </c:pt>
                <c:pt idx="6">
                  <c:v>Germany</c:v>
                </c:pt>
                <c:pt idx="7">
                  <c:v>Greece</c:v>
                </c:pt>
                <c:pt idx="8">
                  <c:v>India</c:v>
                </c:pt>
                <c:pt idx="9">
                  <c:v>Irac</c:v>
                </c:pt>
                <c:pt idx="10">
                  <c:v>Norvey</c:v>
                </c:pt>
              </c:strCache>
            </c:strRef>
          </c:cat>
          <c:val>
            <c:numRef>
              <c:f>'PRICE DISTRIBUTION(COUNTRYWISE)'!$C$8:$C$19</c:f>
              <c:numCache>
                <c:formatCode>_("$"* #,##0.00_);_("$"* \(#,##0.00\);_("$"* "-"??_);_(@_)</c:formatCode>
                <c:ptCount val="11"/>
                <c:pt idx="0">
                  <c:v>9524378</c:v>
                </c:pt>
                <c:pt idx="1">
                  <c:v>6190534</c:v>
                </c:pt>
                <c:pt idx="2">
                  <c:v>6143595</c:v>
                </c:pt>
                <c:pt idx="3">
                  <c:v>5857635</c:v>
                </c:pt>
                <c:pt idx="4">
                  <c:v>5835274</c:v>
                </c:pt>
                <c:pt idx="5">
                  <c:v>3127980</c:v>
                </c:pt>
                <c:pt idx="6">
                  <c:v>3124658</c:v>
                </c:pt>
                <c:pt idx="7">
                  <c:v>3042694</c:v>
                </c:pt>
                <c:pt idx="8">
                  <c:v>3028802</c:v>
                </c:pt>
                <c:pt idx="9">
                  <c:v>2998399</c:v>
                </c:pt>
                <c:pt idx="10">
                  <c:v>2988424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08-40FB-8899-F9E3537E258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87953567"/>
        <c:axId val="287934015"/>
      </c:barChart>
      <c:catAx>
        <c:axId val="28795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934015"/>
        <c:crosses val="autoZero"/>
        <c:auto val="1"/>
        <c:lblAlgn val="ctr"/>
        <c:lblOffset val="100"/>
        <c:noMultiLvlLbl val="0"/>
      </c:catAx>
      <c:valAx>
        <c:axId val="287934015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95356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115038955557784"/>
          <c:y val="0.2676368975091718"/>
          <c:w val="0.12668681897954107"/>
          <c:h val="0.170299037703353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none" spc="0" baseline="0">
              <a:ln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7000"/>
          </a:schemeClr>
        </a:gs>
        <a:gs pos="48000">
          <a:schemeClr val="dk1">
            <a:lumMod val="97000"/>
            <a:lumOff val="3000"/>
          </a:schemeClr>
        </a:gs>
        <a:gs pos="100000">
          <a:schemeClr val="dk1">
            <a:lumMod val="60000"/>
            <a:lumOff val="40000"/>
          </a:schemeClr>
        </a:gs>
      </a:gsLst>
      <a:lin ang="16200000" scaled="1"/>
      <a:tileRect/>
    </a:gradFill>
    <a:ln>
      <a:noFill/>
    </a:ln>
    <a:effectLst/>
  </c:spPr>
  <c:txPr>
    <a:bodyPr/>
    <a:lstStyle/>
    <a:p>
      <a:pPr>
        <a:defRPr b="1" cap="none" spc="0">
          <a:ln/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file 4 .xlsx]Highest&amp;lowest Price(FuelType)!PivotTable1</c:name>
    <c:fmtId val="3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Highest&amp;lowest Total Price of Cars(FuelType)</a:t>
            </a:r>
          </a:p>
        </c:rich>
      </c:tx>
      <c:layout>
        <c:manualLayout>
          <c:xMode val="edge"/>
          <c:yMode val="edge"/>
          <c:x val="0.24611111111111106"/>
          <c:y val="9.15718868474773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0" baseline="0">
              <a:ln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7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  <c:pivotFmt>
        <c:idx val="8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'Highest&amp;lowest Price(FuelType)'!$B$9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dLbls>
            <c:delete val="1"/>
          </c:dLbls>
          <c:cat>
            <c:strRef>
              <c:f>'Highest&amp;lowest Price(FuelType)'!$A$10:$A$15</c:f>
              <c:strCache>
                <c:ptCount val="5"/>
                <c:pt idx="0">
                  <c:v>Diesel</c:v>
                </c:pt>
                <c:pt idx="1">
                  <c:v>Petrol</c:v>
                </c:pt>
                <c:pt idx="2">
                  <c:v>Other</c:v>
                </c:pt>
                <c:pt idx="3">
                  <c:v>Hybrid</c:v>
                </c:pt>
                <c:pt idx="4">
                  <c:v>Electric</c:v>
                </c:pt>
              </c:strCache>
            </c:strRef>
          </c:cat>
          <c:val>
            <c:numRef>
              <c:f>'Highest&amp;lowest Price(FuelType)'!$B$10:$B$15</c:f>
              <c:numCache>
                <c:formatCode>"$"#,##0.00</c:formatCode>
                <c:ptCount val="5"/>
                <c:pt idx="0">
                  <c:v>25442905</c:v>
                </c:pt>
                <c:pt idx="1">
                  <c:v>22059798</c:v>
                </c:pt>
                <c:pt idx="2">
                  <c:v>4149367</c:v>
                </c:pt>
                <c:pt idx="3">
                  <c:v>123430</c:v>
                </c:pt>
                <c:pt idx="4">
                  <c:v>86873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C2-4A6D-99D4-DCF5EB4DB215}"/>
            </c:ext>
          </c:extLst>
        </c:ser>
        <c:dLbls>
          <c:dLblPos val="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79710304"/>
        <c:axId val="1579719872"/>
      </c:lineChart>
      <c:catAx>
        <c:axId val="157971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719872"/>
        <c:crosses val="autoZero"/>
        <c:auto val="1"/>
        <c:lblAlgn val="ctr"/>
        <c:lblOffset val="100"/>
        <c:noMultiLvlLbl val="0"/>
      </c:catAx>
      <c:valAx>
        <c:axId val="157971987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71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none" spc="0" baseline="0">
              <a:ln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7000"/>
          </a:schemeClr>
        </a:gs>
        <a:gs pos="48000">
          <a:schemeClr val="dk1">
            <a:lumMod val="97000"/>
            <a:lumOff val="3000"/>
          </a:schemeClr>
        </a:gs>
        <a:gs pos="100000">
          <a:schemeClr val="dk1">
            <a:lumMod val="60000"/>
            <a:lumOff val="40000"/>
          </a:schemeClr>
        </a:gs>
      </a:gsLst>
      <a:lin ang="16200000" scaled="1"/>
      <a:tileRect/>
    </a:gradFill>
    <a:ln w="9525" cap="flat" cmpd="sng" algn="ctr">
      <a:noFill/>
      <a:round/>
    </a:ln>
    <a:effectLst/>
  </c:spPr>
  <c:txPr>
    <a:bodyPr/>
    <a:lstStyle/>
    <a:p>
      <a:pPr>
        <a:defRPr b="1" cap="none" spc="0">
          <a:ln/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[Project file 4 .xlsx]TransmissionWise No of Cars!PivotTable1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COUNT OF MODEL (TRANSMISSIONWISE)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baseline="0">
              <a:ln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'TransmissionWise No of Cars'!$B$7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hade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hade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shade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822-43A6-B79C-D3EB834A775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822-43A6-B79C-D3EB834A775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2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822-43A6-B79C-D3EB834A77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none" spc="0" baseline="0">
                    <a:ln/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1"/>
            <c:showVal val="1"/>
            <c:showCatName val="1"/>
            <c:showSerName val="1"/>
            <c:showPercent val="1"/>
            <c:showBubbleSize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'TransmissionWise No of Cars'!$A$8:$A$11</c:f>
              <c:strCache>
                <c:ptCount val="3"/>
                <c:pt idx="0">
                  <c:v>Manual</c:v>
                </c:pt>
                <c:pt idx="1">
                  <c:v>Semi-Auto</c:v>
                </c:pt>
                <c:pt idx="2">
                  <c:v>Automatic</c:v>
                </c:pt>
              </c:strCache>
            </c:strRef>
          </c:cat>
          <c:val>
            <c:numRef>
              <c:f>'TransmissionWise No of Cars'!$B$8:$B$11</c:f>
              <c:numCache>
                <c:formatCode>General</c:formatCode>
                <c:ptCount val="3"/>
                <c:pt idx="0">
                  <c:v>1044</c:v>
                </c:pt>
                <c:pt idx="1">
                  <c:v>884</c:v>
                </c:pt>
                <c:pt idx="2">
                  <c:v>508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822-43A6-B79C-D3EB834A77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none" spc="0" baseline="0">
              <a:ln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7000"/>
          </a:schemeClr>
        </a:gs>
        <a:gs pos="48000">
          <a:schemeClr val="dk1">
            <a:lumMod val="97000"/>
            <a:lumOff val="3000"/>
          </a:schemeClr>
        </a:gs>
        <a:gs pos="100000">
          <a:schemeClr val="dk1">
            <a:lumMod val="60000"/>
            <a:lumOff val="40000"/>
          </a:schemeClr>
        </a:gs>
      </a:gsLst>
      <a:lin ang="16200000" scaled="1"/>
      <a:tileRect/>
    </a:gradFill>
    <a:ln>
      <a:noFill/>
    </a:ln>
    <a:effectLst/>
  </c:spPr>
  <c:txPr>
    <a:bodyPr/>
    <a:lstStyle/>
    <a:p>
      <a:pPr>
        <a:defRPr b="1" cap="none" spc="0">
          <a:ln/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file 4 .xlsx]FuelTypeWise No of Cars!PivotTable1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baseline="0">
                <a:ln/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COUNT OF MODEL (FUEL TYPEWISE)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baseline="0">
              <a:ln/>
              <a:solidFill>
                <a:schemeClr val="bg1"/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'FuelTypeWise No of Cars'!$B$8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none" spc="0" baseline="0">
                    <a:ln/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'FuelTypeWise No of Cars'!$A$9:$A$14</c:f>
              <c:strCache>
                <c:ptCount val="5"/>
                <c:pt idx="0">
                  <c:v>Diesel</c:v>
                </c:pt>
                <c:pt idx="1">
                  <c:v>Petrol</c:v>
                </c:pt>
                <c:pt idx="2">
                  <c:v>Other</c:v>
                </c:pt>
                <c:pt idx="3">
                  <c:v>Electric</c:v>
                </c:pt>
                <c:pt idx="4">
                  <c:v>Hybrid</c:v>
                </c:pt>
              </c:strCache>
            </c:strRef>
          </c:cat>
          <c:val>
            <c:numRef>
              <c:f>'FuelTypeWise No of Cars'!$B$9:$B$14</c:f>
              <c:numCache>
                <c:formatCode>General</c:formatCode>
                <c:ptCount val="5"/>
                <c:pt idx="0">
                  <c:v>1141</c:v>
                </c:pt>
                <c:pt idx="1">
                  <c:v>1048</c:v>
                </c:pt>
                <c:pt idx="2">
                  <c:v>239</c:v>
                </c:pt>
                <c:pt idx="3">
                  <c:v>5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96-42D4-A52A-4FE5A8BE770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86224015"/>
        <c:axId val="786227343"/>
      </c:lineChart>
      <c:catAx>
        <c:axId val="786224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227343"/>
        <c:crosses val="autoZero"/>
        <c:auto val="1"/>
        <c:lblAlgn val="ctr"/>
        <c:lblOffset val="100"/>
        <c:noMultiLvlLbl val="0"/>
      </c:catAx>
      <c:valAx>
        <c:axId val="786227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622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none" spc="0" baseline="0">
              <a:ln/>
              <a:solidFill>
                <a:schemeClr val="bg1"/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7000"/>
          </a:schemeClr>
        </a:gs>
        <a:gs pos="48000">
          <a:schemeClr val="dk1">
            <a:lumMod val="97000"/>
            <a:lumOff val="3000"/>
          </a:schemeClr>
        </a:gs>
        <a:gs pos="100000">
          <a:schemeClr val="dk1">
            <a:lumMod val="60000"/>
            <a:lumOff val="40000"/>
          </a:schemeClr>
        </a:gs>
      </a:gsLst>
      <a:lin ang="16200000" scaled="1"/>
      <a:tileRect/>
    </a:gradFill>
    <a:ln>
      <a:noFill/>
    </a:ln>
    <a:effectLst/>
  </c:spPr>
  <c:txPr>
    <a:bodyPr/>
    <a:lstStyle/>
    <a:p>
      <a:pPr>
        <a:defRPr b="1" cap="none" spc="0">
          <a:ln/>
          <a:solidFill>
            <a:schemeClr val="bg1"/>
          </a:solidFill>
          <a:effectLst/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file 4 .xlsx]CompanyWise No of Cars!PivotTable1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COUNT OF MODEL (COMPANYWISE)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baseline="0">
              <a:ln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'CompanyWise No of Cars'!$B$7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none" spc="0" baseline="0">
                    <a:ln/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1"/>
            <c:showSerName val="1"/>
            <c:showPercent val="1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'CompanyWise No of Cars'!$A$8:$A$15</c:f>
              <c:strCache>
                <c:ptCount val="7"/>
                <c:pt idx="0">
                  <c:v>audi</c:v>
                </c:pt>
                <c:pt idx="1">
                  <c:v>toyota</c:v>
                </c:pt>
                <c:pt idx="2">
                  <c:v>vw</c:v>
                </c:pt>
                <c:pt idx="3">
                  <c:v>BMW</c:v>
                </c:pt>
                <c:pt idx="4">
                  <c:v>skoda</c:v>
                </c:pt>
                <c:pt idx="5">
                  <c:v>Ford</c:v>
                </c:pt>
                <c:pt idx="6">
                  <c:v>Hyundai</c:v>
                </c:pt>
              </c:strCache>
            </c:strRef>
          </c:cat>
          <c:val>
            <c:numRef>
              <c:f>'CompanyWise No of Cars'!$B$8:$B$15</c:f>
              <c:numCache>
                <c:formatCode>General</c:formatCode>
                <c:ptCount val="7"/>
                <c:pt idx="0">
                  <c:v>2192</c:v>
                </c:pt>
                <c:pt idx="1">
                  <c:v>105</c:v>
                </c:pt>
                <c:pt idx="2">
                  <c:v>87</c:v>
                </c:pt>
                <c:pt idx="3">
                  <c:v>39</c:v>
                </c:pt>
                <c:pt idx="4">
                  <c:v>9</c:v>
                </c:pt>
                <c:pt idx="5">
                  <c:v>3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5D-4044-A040-17C7DA8B92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287948991"/>
        <c:axId val="287938175"/>
      </c:barChart>
      <c:catAx>
        <c:axId val="2879489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938175"/>
        <c:crosses val="autoZero"/>
        <c:auto val="1"/>
        <c:lblAlgn val="ctr"/>
        <c:lblOffset val="100"/>
        <c:noMultiLvlLbl val="0"/>
      </c:catAx>
      <c:valAx>
        <c:axId val="287938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948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none" spc="0" baseline="0">
              <a:ln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7000"/>
          </a:schemeClr>
        </a:gs>
        <a:gs pos="48000">
          <a:schemeClr val="dk1">
            <a:lumMod val="97000"/>
            <a:lumOff val="3000"/>
          </a:schemeClr>
        </a:gs>
        <a:gs pos="100000">
          <a:schemeClr val="dk1">
            <a:lumMod val="60000"/>
            <a:lumOff val="40000"/>
          </a:schemeClr>
        </a:gs>
      </a:gsLst>
      <a:lin ang="16200000" scaled="1"/>
      <a:tileRect/>
    </a:gradFill>
    <a:ln>
      <a:noFill/>
    </a:ln>
    <a:effectLst/>
  </c:spPr>
  <c:txPr>
    <a:bodyPr/>
    <a:lstStyle/>
    <a:p>
      <a:pPr>
        <a:defRPr b="1" cap="none" spc="0">
          <a:ln/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file 4 .xlsx]Model Distribution(YearWise)!PivotTable1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YEAR WISE DISTRIBUTION(MODEL)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baseline="0">
              <a:ln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'Model Distribution(YearWise)'!$B$6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none" spc="0" baseline="0">
                    <a:ln/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'Model Distribution(YearWise)'!$A$7:$A$17</c:f>
              <c:strCache>
                <c:ptCount val="10"/>
                <c:pt idx="0">
                  <c:v>2019</c:v>
                </c:pt>
                <c:pt idx="1">
                  <c:v>2017</c:v>
                </c:pt>
                <c:pt idx="2">
                  <c:v>2016</c:v>
                </c:pt>
                <c:pt idx="3">
                  <c:v>2015</c:v>
                </c:pt>
                <c:pt idx="4">
                  <c:v>2018</c:v>
                </c:pt>
                <c:pt idx="5">
                  <c:v>2020</c:v>
                </c:pt>
                <c:pt idx="6">
                  <c:v>2014</c:v>
                </c:pt>
                <c:pt idx="7">
                  <c:v>2013</c:v>
                </c:pt>
                <c:pt idx="8">
                  <c:v>2011</c:v>
                </c:pt>
                <c:pt idx="9">
                  <c:v>2008</c:v>
                </c:pt>
              </c:strCache>
            </c:strRef>
          </c:cat>
          <c:val>
            <c:numRef>
              <c:f>'Model Distribution(YearWise)'!$B$7:$B$17</c:f>
              <c:numCache>
                <c:formatCode>#,##0_);\(#,##0\)</c:formatCode>
                <c:ptCount val="10"/>
                <c:pt idx="0">
                  <c:v>620</c:v>
                </c:pt>
                <c:pt idx="1">
                  <c:v>538</c:v>
                </c:pt>
                <c:pt idx="2">
                  <c:v>530</c:v>
                </c:pt>
                <c:pt idx="3">
                  <c:v>267</c:v>
                </c:pt>
                <c:pt idx="4">
                  <c:v>213</c:v>
                </c:pt>
                <c:pt idx="5">
                  <c:v>108</c:v>
                </c:pt>
                <c:pt idx="6">
                  <c:v>103</c:v>
                </c:pt>
                <c:pt idx="7">
                  <c:v>54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31-41FB-9D5A-9140ECE1DF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4096831"/>
        <c:axId val="194094335"/>
      </c:barChart>
      <c:catAx>
        <c:axId val="194096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94335"/>
        <c:crosses val="autoZero"/>
        <c:auto val="1"/>
        <c:lblAlgn val="ctr"/>
        <c:lblOffset val="100"/>
        <c:noMultiLvlLbl val="0"/>
      </c:catAx>
      <c:valAx>
        <c:axId val="194094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_);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96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none" spc="0" baseline="0">
              <a:ln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7000"/>
          </a:schemeClr>
        </a:gs>
        <a:gs pos="48000">
          <a:schemeClr val="dk1">
            <a:lumMod val="97000"/>
            <a:lumOff val="3000"/>
          </a:schemeClr>
        </a:gs>
        <a:gs pos="100000">
          <a:schemeClr val="dk1">
            <a:lumMod val="60000"/>
            <a:lumOff val="40000"/>
          </a:schemeClr>
        </a:gs>
      </a:gsLst>
      <a:lin ang="16200000" scaled="1"/>
      <a:tileRect/>
    </a:gradFill>
    <a:ln>
      <a:noFill/>
    </a:ln>
    <a:effectLst/>
  </c:spPr>
  <c:txPr>
    <a:bodyPr/>
    <a:lstStyle/>
    <a:p>
      <a:pPr>
        <a:defRPr b="1" cap="none" spc="0">
          <a:ln/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file 4 .xlsx]Model Price(Highest &amp; Lowest)!PivotTable1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MODEL PRICE (HIGHER AND LOWEST)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baseline="0">
              <a:ln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'Model Price(Highest &amp; Lowest)'!$B$8</c:f>
              <c:strCache>
                <c:ptCount val="1"/>
                <c:pt idx="0">
                  <c:v>Count of Model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'Model Price(Highest &amp; Lowest)'!$A$9:$A$59</c:f>
              <c:strCache>
                <c:ptCount val="50"/>
                <c:pt idx="0">
                  <c:v> Q3</c:v>
                </c:pt>
                <c:pt idx="1">
                  <c:v> A4</c:v>
                </c:pt>
                <c:pt idx="2">
                  <c:v> A3</c:v>
                </c:pt>
                <c:pt idx="3">
                  <c:v> Q5</c:v>
                </c:pt>
                <c:pt idx="4">
                  <c:v> A6</c:v>
                </c:pt>
                <c:pt idx="5">
                  <c:v> Q2</c:v>
                </c:pt>
                <c:pt idx="6">
                  <c:v> A1</c:v>
                </c:pt>
                <c:pt idx="7">
                  <c:v> A5</c:v>
                </c:pt>
                <c:pt idx="8">
                  <c:v> Q7</c:v>
                </c:pt>
                <c:pt idx="9">
                  <c:v> TT</c:v>
                </c:pt>
                <c:pt idx="10">
                  <c:v> A8</c:v>
                </c:pt>
                <c:pt idx="11">
                  <c:v> Q8</c:v>
                </c:pt>
                <c:pt idx="12">
                  <c:v> A7</c:v>
                </c:pt>
                <c:pt idx="13">
                  <c:v> Aygo</c:v>
                </c:pt>
                <c:pt idx="14">
                  <c:v> Golf</c:v>
                </c:pt>
                <c:pt idx="15">
                  <c:v> Tiguan</c:v>
                </c:pt>
                <c:pt idx="16">
                  <c:v> Prius</c:v>
                </c:pt>
                <c:pt idx="17">
                  <c:v> 3 Series</c:v>
                </c:pt>
                <c:pt idx="18">
                  <c:v> RS6</c:v>
                </c:pt>
                <c:pt idx="19">
                  <c:v> RS4</c:v>
                </c:pt>
                <c:pt idx="20">
                  <c:v> RS3</c:v>
                </c:pt>
                <c:pt idx="21">
                  <c:v> Polo</c:v>
                </c:pt>
                <c:pt idx="22">
                  <c:v> C-HR</c:v>
                </c:pt>
                <c:pt idx="23">
                  <c:v> RS5</c:v>
                </c:pt>
                <c:pt idx="24">
                  <c:v> i3</c:v>
                </c:pt>
                <c:pt idx="25">
                  <c:v> R8</c:v>
                </c:pt>
                <c:pt idx="26">
                  <c:v> T-Roc</c:v>
                </c:pt>
                <c:pt idx="27">
                  <c:v> Touareg</c:v>
                </c:pt>
                <c:pt idx="28">
                  <c:v> Passat</c:v>
                </c:pt>
                <c:pt idx="29">
                  <c:v> Yaris</c:v>
                </c:pt>
                <c:pt idx="30">
                  <c:v> RAV4</c:v>
                </c:pt>
                <c:pt idx="31">
                  <c:v> X5</c:v>
                </c:pt>
                <c:pt idx="32">
                  <c:v> Kamiq</c:v>
                </c:pt>
                <c:pt idx="33">
                  <c:v> Supra</c:v>
                </c:pt>
                <c:pt idx="34">
                  <c:v> Arteon</c:v>
                </c:pt>
                <c:pt idx="35">
                  <c:v> Sharan</c:v>
                </c:pt>
                <c:pt idx="36">
                  <c:v> Touran</c:v>
                </c:pt>
                <c:pt idx="37">
                  <c:v> Corolla</c:v>
                </c:pt>
                <c:pt idx="38">
                  <c:v> Mondeo</c:v>
                </c:pt>
                <c:pt idx="39">
                  <c:v> 2 Series</c:v>
                </c:pt>
                <c:pt idx="40">
                  <c:v> Fabia</c:v>
                </c:pt>
                <c:pt idx="41">
                  <c:v> i8</c:v>
                </c:pt>
                <c:pt idx="42">
                  <c:v> Verso</c:v>
                </c:pt>
                <c:pt idx="43">
                  <c:v> Up</c:v>
                </c:pt>
                <c:pt idx="44">
                  <c:v> S4</c:v>
                </c:pt>
                <c:pt idx="45">
                  <c:v> T-Cross</c:v>
                </c:pt>
                <c:pt idx="46">
                  <c:v> 5 Series</c:v>
                </c:pt>
                <c:pt idx="47">
                  <c:v> Auris</c:v>
                </c:pt>
                <c:pt idx="48">
                  <c:v> Yeti</c:v>
                </c:pt>
                <c:pt idx="49">
                  <c:v> Ioniq</c:v>
                </c:pt>
              </c:strCache>
            </c:strRef>
          </c:cat>
          <c:val>
            <c:numRef>
              <c:f>'Model Price(Highest &amp; Lowest)'!$B$9:$B$59</c:f>
              <c:numCache>
                <c:formatCode>0</c:formatCode>
                <c:ptCount val="50"/>
                <c:pt idx="0">
                  <c:v>303</c:v>
                </c:pt>
                <c:pt idx="1">
                  <c:v>301</c:v>
                </c:pt>
                <c:pt idx="2">
                  <c:v>342</c:v>
                </c:pt>
                <c:pt idx="3">
                  <c:v>186</c:v>
                </c:pt>
                <c:pt idx="4">
                  <c:v>214</c:v>
                </c:pt>
                <c:pt idx="5">
                  <c:v>204</c:v>
                </c:pt>
                <c:pt idx="6">
                  <c:v>281</c:v>
                </c:pt>
                <c:pt idx="7">
                  <c:v>169</c:v>
                </c:pt>
                <c:pt idx="8">
                  <c:v>59</c:v>
                </c:pt>
                <c:pt idx="9">
                  <c:v>54</c:v>
                </c:pt>
                <c:pt idx="10">
                  <c:v>25</c:v>
                </c:pt>
                <c:pt idx="11">
                  <c:v>10</c:v>
                </c:pt>
                <c:pt idx="12">
                  <c:v>19</c:v>
                </c:pt>
                <c:pt idx="13">
                  <c:v>59</c:v>
                </c:pt>
                <c:pt idx="14">
                  <c:v>28</c:v>
                </c:pt>
                <c:pt idx="15">
                  <c:v>17</c:v>
                </c:pt>
                <c:pt idx="16">
                  <c:v>18</c:v>
                </c:pt>
                <c:pt idx="17">
                  <c:v>21</c:v>
                </c:pt>
                <c:pt idx="18">
                  <c:v>6</c:v>
                </c:pt>
                <c:pt idx="19">
                  <c:v>5</c:v>
                </c:pt>
                <c:pt idx="20">
                  <c:v>7</c:v>
                </c:pt>
                <c:pt idx="21">
                  <c:v>15</c:v>
                </c:pt>
                <c:pt idx="22">
                  <c:v>7</c:v>
                </c:pt>
                <c:pt idx="23">
                  <c:v>4</c:v>
                </c:pt>
                <c:pt idx="24">
                  <c:v>10</c:v>
                </c:pt>
                <c:pt idx="25">
                  <c:v>2</c:v>
                </c:pt>
                <c:pt idx="26">
                  <c:v>7</c:v>
                </c:pt>
                <c:pt idx="27">
                  <c:v>4</c:v>
                </c:pt>
                <c:pt idx="28">
                  <c:v>6</c:v>
                </c:pt>
                <c:pt idx="29">
                  <c:v>10</c:v>
                </c:pt>
                <c:pt idx="30">
                  <c:v>5</c:v>
                </c:pt>
                <c:pt idx="31">
                  <c:v>3</c:v>
                </c:pt>
                <c:pt idx="32">
                  <c:v>4</c:v>
                </c:pt>
                <c:pt idx="33">
                  <c:v>1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3</c:v>
                </c:pt>
                <c:pt idx="39">
                  <c:v>3</c:v>
                </c:pt>
                <c:pt idx="40">
                  <c:v>4</c:v>
                </c:pt>
                <c:pt idx="41">
                  <c:v>1</c:v>
                </c:pt>
                <c:pt idx="42">
                  <c:v>2</c:v>
                </c:pt>
                <c:pt idx="43">
                  <c:v>3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A6-4D53-BA4D-ECABA752B4E7}"/>
            </c:ext>
          </c:extLst>
        </c:ser>
        <c:ser>
          <c:idx val="1"/>
          <c:order val="1"/>
          <c:tx>
            <c:strRef>
              <c:f>'Model Price(Highest &amp; Lowest)'!$C$8</c:f>
              <c:strCache>
                <c:ptCount val="1"/>
                <c:pt idx="0">
                  <c:v>Sum of Price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'Model Price(Highest &amp; Lowest)'!$A$9:$A$59</c:f>
              <c:strCache>
                <c:ptCount val="50"/>
                <c:pt idx="0">
                  <c:v> Q3</c:v>
                </c:pt>
                <c:pt idx="1">
                  <c:v> A4</c:v>
                </c:pt>
                <c:pt idx="2">
                  <c:v> A3</c:v>
                </c:pt>
                <c:pt idx="3">
                  <c:v> Q5</c:v>
                </c:pt>
                <c:pt idx="4">
                  <c:v> A6</c:v>
                </c:pt>
                <c:pt idx="5">
                  <c:v> Q2</c:v>
                </c:pt>
                <c:pt idx="6">
                  <c:v> A1</c:v>
                </c:pt>
                <c:pt idx="7">
                  <c:v> A5</c:v>
                </c:pt>
                <c:pt idx="8">
                  <c:v> Q7</c:v>
                </c:pt>
                <c:pt idx="9">
                  <c:v> TT</c:v>
                </c:pt>
                <c:pt idx="10">
                  <c:v> A8</c:v>
                </c:pt>
                <c:pt idx="11">
                  <c:v> Q8</c:v>
                </c:pt>
                <c:pt idx="12">
                  <c:v> A7</c:v>
                </c:pt>
                <c:pt idx="13">
                  <c:v> Aygo</c:v>
                </c:pt>
                <c:pt idx="14">
                  <c:v> Golf</c:v>
                </c:pt>
                <c:pt idx="15">
                  <c:v> Tiguan</c:v>
                </c:pt>
                <c:pt idx="16">
                  <c:v> Prius</c:v>
                </c:pt>
                <c:pt idx="17">
                  <c:v> 3 Series</c:v>
                </c:pt>
                <c:pt idx="18">
                  <c:v> RS6</c:v>
                </c:pt>
                <c:pt idx="19">
                  <c:v> RS4</c:v>
                </c:pt>
                <c:pt idx="20">
                  <c:v> RS3</c:v>
                </c:pt>
                <c:pt idx="21">
                  <c:v> Polo</c:v>
                </c:pt>
                <c:pt idx="22">
                  <c:v> C-HR</c:v>
                </c:pt>
                <c:pt idx="23">
                  <c:v> RS5</c:v>
                </c:pt>
                <c:pt idx="24">
                  <c:v> i3</c:v>
                </c:pt>
                <c:pt idx="25">
                  <c:v> R8</c:v>
                </c:pt>
                <c:pt idx="26">
                  <c:v> T-Roc</c:v>
                </c:pt>
                <c:pt idx="27">
                  <c:v> Touareg</c:v>
                </c:pt>
                <c:pt idx="28">
                  <c:v> Passat</c:v>
                </c:pt>
                <c:pt idx="29">
                  <c:v> Yaris</c:v>
                </c:pt>
                <c:pt idx="30">
                  <c:v> RAV4</c:v>
                </c:pt>
                <c:pt idx="31">
                  <c:v> X5</c:v>
                </c:pt>
                <c:pt idx="32">
                  <c:v> Kamiq</c:v>
                </c:pt>
                <c:pt idx="33">
                  <c:v> Supra</c:v>
                </c:pt>
                <c:pt idx="34">
                  <c:v> Arteon</c:v>
                </c:pt>
                <c:pt idx="35">
                  <c:v> Sharan</c:v>
                </c:pt>
                <c:pt idx="36">
                  <c:v> Touran</c:v>
                </c:pt>
                <c:pt idx="37">
                  <c:v> Corolla</c:v>
                </c:pt>
                <c:pt idx="38">
                  <c:v> Mondeo</c:v>
                </c:pt>
                <c:pt idx="39">
                  <c:v> 2 Series</c:v>
                </c:pt>
                <c:pt idx="40">
                  <c:v> Fabia</c:v>
                </c:pt>
                <c:pt idx="41">
                  <c:v> i8</c:v>
                </c:pt>
                <c:pt idx="42">
                  <c:v> Verso</c:v>
                </c:pt>
                <c:pt idx="43">
                  <c:v> Up</c:v>
                </c:pt>
                <c:pt idx="44">
                  <c:v> S4</c:v>
                </c:pt>
                <c:pt idx="45">
                  <c:v> T-Cross</c:v>
                </c:pt>
                <c:pt idx="46">
                  <c:v> 5 Series</c:v>
                </c:pt>
                <c:pt idx="47">
                  <c:v> Auris</c:v>
                </c:pt>
                <c:pt idx="48">
                  <c:v> Yeti</c:v>
                </c:pt>
                <c:pt idx="49">
                  <c:v> Ioniq</c:v>
                </c:pt>
              </c:strCache>
            </c:strRef>
          </c:cat>
          <c:val>
            <c:numRef>
              <c:f>'Model Price(Highest &amp; Lowest)'!$C$9:$C$59</c:f>
              <c:numCache>
                <c:formatCode>"$"#,##0.00_);\("$"#,##0.00\)</c:formatCode>
                <c:ptCount val="50"/>
                <c:pt idx="0">
                  <c:v>6349222</c:v>
                </c:pt>
                <c:pt idx="1">
                  <c:v>5930066</c:v>
                </c:pt>
                <c:pt idx="2">
                  <c:v>5859716</c:v>
                </c:pt>
                <c:pt idx="3">
                  <c:v>5518628</c:v>
                </c:pt>
                <c:pt idx="4">
                  <c:v>4828938</c:v>
                </c:pt>
                <c:pt idx="5">
                  <c:v>4517749</c:v>
                </c:pt>
                <c:pt idx="6">
                  <c:v>4021990</c:v>
                </c:pt>
                <c:pt idx="7">
                  <c:v>3710401</c:v>
                </c:pt>
                <c:pt idx="8">
                  <c:v>2573866</c:v>
                </c:pt>
                <c:pt idx="9">
                  <c:v>1036954</c:v>
                </c:pt>
                <c:pt idx="10">
                  <c:v>826989</c:v>
                </c:pt>
                <c:pt idx="11">
                  <c:v>640127</c:v>
                </c:pt>
                <c:pt idx="12">
                  <c:v>624883</c:v>
                </c:pt>
                <c:pt idx="13">
                  <c:v>550036</c:v>
                </c:pt>
                <c:pt idx="14">
                  <c:v>549088</c:v>
                </c:pt>
                <c:pt idx="15">
                  <c:v>448449</c:v>
                </c:pt>
                <c:pt idx="16">
                  <c:v>370365</c:v>
                </c:pt>
                <c:pt idx="17">
                  <c:v>345105</c:v>
                </c:pt>
                <c:pt idx="18">
                  <c:v>303965</c:v>
                </c:pt>
                <c:pt idx="19">
                  <c:v>261926</c:v>
                </c:pt>
                <c:pt idx="20">
                  <c:v>233632</c:v>
                </c:pt>
                <c:pt idx="21">
                  <c:v>214393</c:v>
                </c:pt>
                <c:pt idx="22">
                  <c:v>187042</c:v>
                </c:pt>
                <c:pt idx="23">
                  <c:v>186386</c:v>
                </c:pt>
                <c:pt idx="24">
                  <c:v>180838</c:v>
                </c:pt>
                <c:pt idx="25">
                  <c:v>176995</c:v>
                </c:pt>
                <c:pt idx="26">
                  <c:v>165261</c:v>
                </c:pt>
                <c:pt idx="27">
                  <c:v>133480</c:v>
                </c:pt>
                <c:pt idx="28">
                  <c:v>130130</c:v>
                </c:pt>
                <c:pt idx="29">
                  <c:v>115555</c:v>
                </c:pt>
                <c:pt idx="30">
                  <c:v>104244</c:v>
                </c:pt>
                <c:pt idx="31">
                  <c:v>80499</c:v>
                </c:pt>
                <c:pt idx="32">
                  <c:v>76920</c:v>
                </c:pt>
                <c:pt idx="33">
                  <c:v>59995</c:v>
                </c:pt>
                <c:pt idx="34">
                  <c:v>52484</c:v>
                </c:pt>
                <c:pt idx="35">
                  <c:v>52484</c:v>
                </c:pt>
                <c:pt idx="36">
                  <c:v>50985</c:v>
                </c:pt>
                <c:pt idx="37">
                  <c:v>48490</c:v>
                </c:pt>
                <c:pt idx="38">
                  <c:v>45275</c:v>
                </c:pt>
                <c:pt idx="39">
                  <c:v>44000</c:v>
                </c:pt>
                <c:pt idx="40">
                  <c:v>43220</c:v>
                </c:pt>
                <c:pt idx="41">
                  <c:v>37995</c:v>
                </c:pt>
                <c:pt idx="42">
                  <c:v>31500</c:v>
                </c:pt>
                <c:pt idx="43">
                  <c:v>30693</c:v>
                </c:pt>
                <c:pt idx="44">
                  <c:v>23700</c:v>
                </c:pt>
                <c:pt idx="45">
                  <c:v>22999</c:v>
                </c:pt>
                <c:pt idx="46">
                  <c:v>21940</c:v>
                </c:pt>
                <c:pt idx="47">
                  <c:v>15495</c:v>
                </c:pt>
                <c:pt idx="48">
                  <c:v>14480</c:v>
                </c:pt>
                <c:pt idx="49">
                  <c:v>12800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A6-4D53-BA4D-ECABA752B4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367555904"/>
        <c:axId val="1367546752"/>
      </c:barChart>
      <c:catAx>
        <c:axId val="1367555904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546752"/>
        <c:crosses val="autoZero"/>
        <c:auto val="1"/>
        <c:lblAlgn val="ctr"/>
        <c:lblOffset val="100"/>
        <c:noMultiLvlLbl val="0"/>
      </c:catAx>
      <c:valAx>
        <c:axId val="1367546752"/>
        <c:scaling>
          <c:orientation val="minMax"/>
        </c:scaling>
        <c:delete val="0"/>
        <c:axPos val="l"/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755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7000"/>
          </a:schemeClr>
        </a:gs>
        <a:gs pos="48000">
          <a:schemeClr val="dk1">
            <a:lumMod val="97000"/>
            <a:lumOff val="3000"/>
          </a:schemeClr>
        </a:gs>
        <a:gs pos="100000">
          <a:schemeClr val="dk1">
            <a:lumMod val="60000"/>
            <a:lumOff val="40000"/>
          </a:schemeClr>
        </a:gs>
      </a:gsLst>
      <a:lin ang="16200000" scaled="1"/>
      <a:tileRect/>
    </a:gradFill>
    <a:ln>
      <a:noFill/>
    </a:ln>
    <a:effectLst/>
  </c:spPr>
  <c:txPr>
    <a:bodyPr/>
    <a:lstStyle/>
    <a:p>
      <a:pPr>
        <a:defRPr b="1" cap="none" spc="0">
          <a:ln/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file 4 .xlsx]Highest Company Price(Country)!PivotTable1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HIGHEST COMPANY PRICE (COUNTRY WISE)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baseline="0">
              <a:ln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'Highest Company Price(Country)'!$B$12</c:f>
              <c:strCache>
                <c:ptCount val="1"/>
                <c:pt idx="0">
                  <c:v>Count of Model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'Highest Company Price(Country)'!$A$13:$A$73</c:f>
              <c:multiLvlStrCache>
                <c:ptCount val="53"/>
                <c:lvl>
                  <c:pt idx="0">
                    <c:v>Spain</c:v>
                  </c:pt>
                  <c:pt idx="1">
                    <c:v>Finlad</c:v>
                  </c:pt>
                  <c:pt idx="2">
                    <c:v>Australia</c:v>
                  </c:pt>
                  <c:pt idx="3">
                    <c:v>Swiden</c:v>
                  </c:pt>
                  <c:pt idx="4">
                    <c:v>Poland</c:v>
                  </c:pt>
                  <c:pt idx="5">
                    <c:v>USA</c:v>
                  </c:pt>
                  <c:pt idx="6">
                    <c:v>Germany</c:v>
                  </c:pt>
                  <c:pt idx="7">
                    <c:v>Irac</c:v>
                  </c:pt>
                  <c:pt idx="8">
                    <c:v>India</c:v>
                  </c:pt>
                  <c:pt idx="9">
                    <c:v>Greece</c:v>
                  </c:pt>
                  <c:pt idx="10">
                    <c:v>Norvey</c:v>
                  </c:pt>
                  <c:pt idx="11">
                    <c:v>Spain</c:v>
                  </c:pt>
                  <c:pt idx="12">
                    <c:v>Greece</c:v>
                  </c:pt>
                  <c:pt idx="13">
                    <c:v>Australia</c:v>
                  </c:pt>
                  <c:pt idx="14">
                    <c:v>Norvey</c:v>
                  </c:pt>
                  <c:pt idx="15">
                    <c:v>Finlad</c:v>
                  </c:pt>
                  <c:pt idx="16">
                    <c:v>Germany</c:v>
                  </c:pt>
                  <c:pt idx="17">
                    <c:v>USA</c:v>
                  </c:pt>
                  <c:pt idx="18">
                    <c:v>Swiden</c:v>
                  </c:pt>
                  <c:pt idx="19">
                    <c:v>Irac</c:v>
                  </c:pt>
                  <c:pt idx="20">
                    <c:v>Poland</c:v>
                  </c:pt>
                  <c:pt idx="21">
                    <c:v>India</c:v>
                  </c:pt>
                  <c:pt idx="22">
                    <c:v>Poland</c:v>
                  </c:pt>
                  <c:pt idx="23">
                    <c:v>Spain</c:v>
                  </c:pt>
                  <c:pt idx="24">
                    <c:v>Finlad</c:v>
                  </c:pt>
                  <c:pt idx="25">
                    <c:v>Swiden</c:v>
                  </c:pt>
                  <c:pt idx="26">
                    <c:v>Spain</c:v>
                  </c:pt>
                  <c:pt idx="27">
                    <c:v>Swiden</c:v>
                  </c:pt>
                  <c:pt idx="28">
                    <c:v>Finlad</c:v>
                  </c:pt>
                  <c:pt idx="29">
                    <c:v>Australia</c:v>
                  </c:pt>
                  <c:pt idx="30">
                    <c:v>USA</c:v>
                  </c:pt>
                  <c:pt idx="31">
                    <c:v>Spain</c:v>
                  </c:pt>
                  <c:pt idx="32">
                    <c:v>Australia</c:v>
                  </c:pt>
                  <c:pt idx="33">
                    <c:v>Poland</c:v>
                  </c:pt>
                  <c:pt idx="34">
                    <c:v>Swiden</c:v>
                  </c:pt>
                  <c:pt idx="35">
                    <c:v>Finlad</c:v>
                  </c:pt>
                  <c:pt idx="36">
                    <c:v>Greece</c:v>
                  </c:pt>
                  <c:pt idx="37">
                    <c:v>India</c:v>
                  </c:pt>
                  <c:pt idx="38">
                    <c:v>Germany</c:v>
                  </c:pt>
                  <c:pt idx="39">
                    <c:v>Irac</c:v>
                  </c:pt>
                  <c:pt idx="40">
                    <c:v>USA</c:v>
                  </c:pt>
                  <c:pt idx="41">
                    <c:v>Norvey</c:v>
                  </c:pt>
                  <c:pt idx="42">
                    <c:v>Poland</c:v>
                  </c:pt>
                  <c:pt idx="43">
                    <c:v>Spain</c:v>
                  </c:pt>
                  <c:pt idx="44">
                    <c:v>Australia</c:v>
                  </c:pt>
                  <c:pt idx="45">
                    <c:v>Norvey</c:v>
                  </c:pt>
                  <c:pt idx="46">
                    <c:v>Swiden</c:v>
                  </c:pt>
                  <c:pt idx="47">
                    <c:v>Finlad</c:v>
                  </c:pt>
                  <c:pt idx="48">
                    <c:v>Germany</c:v>
                  </c:pt>
                  <c:pt idx="49">
                    <c:v>USA</c:v>
                  </c:pt>
                  <c:pt idx="50">
                    <c:v>Greece</c:v>
                  </c:pt>
                  <c:pt idx="51">
                    <c:v>India</c:v>
                  </c:pt>
                  <c:pt idx="52">
                    <c:v>Irac</c:v>
                  </c:pt>
                </c:lvl>
                <c:lvl>
                  <c:pt idx="0">
                    <c:v>audi</c:v>
                  </c:pt>
                  <c:pt idx="11">
                    <c:v>BMW</c:v>
                  </c:pt>
                  <c:pt idx="22">
                    <c:v>Ford</c:v>
                  </c:pt>
                  <c:pt idx="25">
                    <c:v>Hyundai</c:v>
                  </c:pt>
                  <c:pt idx="26">
                    <c:v>skoda</c:v>
                  </c:pt>
                  <c:pt idx="31">
                    <c:v>toyota</c:v>
                  </c:pt>
                  <c:pt idx="42">
                    <c:v>vw</c:v>
                  </c:pt>
                </c:lvl>
              </c:multiLvlStrCache>
            </c:multiLvlStrRef>
          </c:cat>
          <c:val>
            <c:numRef>
              <c:f>'Highest Company Price(Country)'!$B$13:$B$73</c:f>
              <c:numCache>
                <c:formatCode>0</c:formatCode>
                <c:ptCount val="53"/>
                <c:pt idx="0">
                  <c:v>388</c:v>
                </c:pt>
                <c:pt idx="1">
                  <c:v>260</c:v>
                </c:pt>
                <c:pt idx="2">
                  <c:v>258</c:v>
                </c:pt>
                <c:pt idx="3">
                  <c:v>258</c:v>
                </c:pt>
                <c:pt idx="4">
                  <c:v>256</c:v>
                </c:pt>
                <c:pt idx="5">
                  <c:v>131</c:v>
                </c:pt>
                <c:pt idx="6">
                  <c:v>130</c:v>
                </c:pt>
                <c:pt idx="7">
                  <c:v>126</c:v>
                </c:pt>
                <c:pt idx="8">
                  <c:v>129</c:v>
                </c:pt>
                <c:pt idx="9">
                  <c:v>129</c:v>
                </c:pt>
                <c:pt idx="10">
                  <c:v>127</c:v>
                </c:pt>
                <c:pt idx="11">
                  <c:v>6</c:v>
                </c:pt>
                <c:pt idx="12">
                  <c:v>5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3</c:v>
                </c:pt>
                <c:pt idx="27">
                  <c:v>2</c:v>
                </c:pt>
                <c:pt idx="28">
                  <c:v>2</c:v>
                </c:pt>
                <c:pt idx="29">
                  <c:v>1</c:v>
                </c:pt>
                <c:pt idx="30">
                  <c:v>1</c:v>
                </c:pt>
                <c:pt idx="31">
                  <c:v>20</c:v>
                </c:pt>
                <c:pt idx="32">
                  <c:v>11</c:v>
                </c:pt>
                <c:pt idx="33">
                  <c:v>15</c:v>
                </c:pt>
                <c:pt idx="34">
                  <c:v>11</c:v>
                </c:pt>
                <c:pt idx="35">
                  <c:v>9</c:v>
                </c:pt>
                <c:pt idx="36">
                  <c:v>9</c:v>
                </c:pt>
                <c:pt idx="37">
                  <c:v>8</c:v>
                </c:pt>
                <c:pt idx="38">
                  <c:v>6</c:v>
                </c:pt>
                <c:pt idx="39">
                  <c:v>6</c:v>
                </c:pt>
                <c:pt idx="40">
                  <c:v>5</c:v>
                </c:pt>
                <c:pt idx="41">
                  <c:v>5</c:v>
                </c:pt>
                <c:pt idx="42">
                  <c:v>15</c:v>
                </c:pt>
                <c:pt idx="43">
                  <c:v>12</c:v>
                </c:pt>
                <c:pt idx="44">
                  <c:v>11</c:v>
                </c:pt>
                <c:pt idx="45">
                  <c:v>10</c:v>
                </c:pt>
                <c:pt idx="46">
                  <c:v>9</c:v>
                </c:pt>
                <c:pt idx="47">
                  <c:v>8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5</c:v>
                </c:pt>
                <c:pt idx="5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B8-48D3-9BC6-C34DE5B9A194}"/>
            </c:ext>
          </c:extLst>
        </c:ser>
        <c:ser>
          <c:idx val="1"/>
          <c:order val="1"/>
          <c:tx>
            <c:strRef>
              <c:f>'Highest Company Price(Country)'!$C$12</c:f>
              <c:strCache>
                <c:ptCount val="1"/>
                <c:pt idx="0">
                  <c:v>Sum of Price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'Highest Company Price(Country)'!$A$13:$A$73</c:f>
              <c:multiLvlStrCache>
                <c:ptCount val="53"/>
                <c:lvl>
                  <c:pt idx="0">
                    <c:v>Spain</c:v>
                  </c:pt>
                  <c:pt idx="1">
                    <c:v>Finlad</c:v>
                  </c:pt>
                  <c:pt idx="2">
                    <c:v>Australia</c:v>
                  </c:pt>
                  <c:pt idx="3">
                    <c:v>Swiden</c:v>
                  </c:pt>
                  <c:pt idx="4">
                    <c:v>Poland</c:v>
                  </c:pt>
                  <c:pt idx="5">
                    <c:v>USA</c:v>
                  </c:pt>
                  <c:pt idx="6">
                    <c:v>Germany</c:v>
                  </c:pt>
                  <c:pt idx="7">
                    <c:v>Irac</c:v>
                  </c:pt>
                  <c:pt idx="8">
                    <c:v>India</c:v>
                  </c:pt>
                  <c:pt idx="9">
                    <c:v>Greece</c:v>
                  </c:pt>
                  <c:pt idx="10">
                    <c:v>Norvey</c:v>
                  </c:pt>
                  <c:pt idx="11">
                    <c:v>Spain</c:v>
                  </c:pt>
                  <c:pt idx="12">
                    <c:v>Greece</c:v>
                  </c:pt>
                  <c:pt idx="13">
                    <c:v>Australia</c:v>
                  </c:pt>
                  <c:pt idx="14">
                    <c:v>Norvey</c:v>
                  </c:pt>
                  <c:pt idx="15">
                    <c:v>Finlad</c:v>
                  </c:pt>
                  <c:pt idx="16">
                    <c:v>Germany</c:v>
                  </c:pt>
                  <c:pt idx="17">
                    <c:v>USA</c:v>
                  </c:pt>
                  <c:pt idx="18">
                    <c:v>Swiden</c:v>
                  </c:pt>
                  <c:pt idx="19">
                    <c:v>Irac</c:v>
                  </c:pt>
                  <c:pt idx="20">
                    <c:v>Poland</c:v>
                  </c:pt>
                  <c:pt idx="21">
                    <c:v>India</c:v>
                  </c:pt>
                  <c:pt idx="22">
                    <c:v>Poland</c:v>
                  </c:pt>
                  <c:pt idx="23">
                    <c:v>Spain</c:v>
                  </c:pt>
                  <c:pt idx="24">
                    <c:v>Finlad</c:v>
                  </c:pt>
                  <c:pt idx="25">
                    <c:v>Swiden</c:v>
                  </c:pt>
                  <c:pt idx="26">
                    <c:v>Spain</c:v>
                  </c:pt>
                  <c:pt idx="27">
                    <c:v>Swiden</c:v>
                  </c:pt>
                  <c:pt idx="28">
                    <c:v>Finlad</c:v>
                  </c:pt>
                  <c:pt idx="29">
                    <c:v>Australia</c:v>
                  </c:pt>
                  <c:pt idx="30">
                    <c:v>USA</c:v>
                  </c:pt>
                  <c:pt idx="31">
                    <c:v>Spain</c:v>
                  </c:pt>
                  <c:pt idx="32">
                    <c:v>Australia</c:v>
                  </c:pt>
                  <c:pt idx="33">
                    <c:v>Poland</c:v>
                  </c:pt>
                  <c:pt idx="34">
                    <c:v>Swiden</c:v>
                  </c:pt>
                  <c:pt idx="35">
                    <c:v>Finlad</c:v>
                  </c:pt>
                  <c:pt idx="36">
                    <c:v>Greece</c:v>
                  </c:pt>
                  <c:pt idx="37">
                    <c:v>India</c:v>
                  </c:pt>
                  <c:pt idx="38">
                    <c:v>Germany</c:v>
                  </c:pt>
                  <c:pt idx="39">
                    <c:v>Irac</c:v>
                  </c:pt>
                  <c:pt idx="40">
                    <c:v>USA</c:v>
                  </c:pt>
                  <c:pt idx="41">
                    <c:v>Norvey</c:v>
                  </c:pt>
                  <c:pt idx="42">
                    <c:v>Poland</c:v>
                  </c:pt>
                  <c:pt idx="43">
                    <c:v>Spain</c:v>
                  </c:pt>
                  <c:pt idx="44">
                    <c:v>Australia</c:v>
                  </c:pt>
                  <c:pt idx="45">
                    <c:v>Norvey</c:v>
                  </c:pt>
                  <c:pt idx="46">
                    <c:v>Swiden</c:v>
                  </c:pt>
                  <c:pt idx="47">
                    <c:v>Finlad</c:v>
                  </c:pt>
                  <c:pt idx="48">
                    <c:v>Germany</c:v>
                  </c:pt>
                  <c:pt idx="49">
                    <c:v>USA</c:v>
                  </c:pt>
                  <c:pt idx="50">
                    <c:v>Greece</c:v>
                  </c:pt>
                  <c:pt idx="51">
                    <c:v>India</c:v>
                  </c:pt>
                  <c:pt idx="52">
                    <c:v>Irac</c:v>
                  </c:pt>
                </c:lvl>
                <c:lvl>
                  <c:pt idx="0">
                    <c:v>audi</c:v>
                  </c:pt>
                  <c:pt idx="11">
                    <c:v>BMW</c:v>
                  </c:pt>
                  <c:pt idx="22">
                    <c:v>Ford</c:v>
                  </c:pt>
                  <c:pt idx="25">
                    <c:v>Hyundai</c:v>
                  </c:pt>
                  <c:pt idx="26">
                    <c:v>skoda</c:v>
                  </c:pt>
                  <c:pt idx="31">
                    <c:v>toyota</c:v>
                  </c:pt>
                  <c:pt idx="42">
                    <c:v>vw</c:v>
                  </c:pt>
                </c:lvl>
              </c:multiLvlStrCache>
            </c:multiLvlStrRef>
          </c:cat>
          <c:val>
            <c:numRef>
              <c:f>'Highest Company Price(Country)'!$C$13:$C$73</c:f>
              <c:numCache>
                <c:formatCode>"$"#,##0.00_);\("$"#,##0.00\)</c:formatCode>
                <c:ptCount val="53"/>
                <c:pt idx="0">
                  <c:v>8709837</c:v>
                </c:pt>
                <c:pt idx="1">
                  <c:v>5719879</c:v>
                </c:pt>
                <c:pt idx="2">
                  <c:v>5685261</c:v>
                </c:pt>
                <c:pt idx="3">
                  <c:v>5424873</c:v>
                </c:pt>
                <c:pt idx="4">
                  <c:v>5324372</c:v>
                </c:pt>
                <c:pt idx="5">
                  <c:v>2857388</c:v>
                </c:pt>
                <c:pt idx="6">
                  <c:v>2843872</c:v>
                </c:pt>
                <c:pt idx="7">
                  <c:v>2829589</c:v>
                </c:pt>
                <c:pt idx="8">
                  <c:v>2815593</c:v>
                </c:pt>
                <c:pt idx="9">
                  <c:v>2753356</c:v>
                </c:pt>
                <c:pt idx="10">
                  <c:v>2662113</c:v>
                </c:pt>
                <c:pt idx="11">
                  <c:v>97714</c:v>
                </c:pt>
                <c:pt idx="12">
                  <c:v>86985</c:v>
                </c:pt>
                <c:pt idx="13">
                  <c:v>72985</c:v>
                </c:pt>
                <c:pt idx="14">
                  <c:v>72250</c:v>
                </c:pt>
                <c:pt idx="15">
                  <c:v>69949</c:v>
                </c:pt>
                <c:pt idx="16">
                  <c:v>67894</c:v>
                </c:pt>
                <c:pt idx="17">
                  <c:v>65900</c:v>
                </c:pt>
                <c:pt idx="18">
                  <c:v>52400</c:v>
                </c:pt>
                <c:pt idx="19">
                  <c:v>50500</c:v>
                </c:pt>
                <c:pt idx="20">
                  <c:v>39800</c:v>
                </c:pt>
                <c:pt idx="21">
                  <c:v>34000</c:v>
                </c:pt>
                <c:pt idx="22">
                  <c:v>15975</c:v>
                </c:pt>
                <c:pt idx="23">
                  <c:v>15500</c:v>
                </c:pt>
                <c:pt idx="24">
                  <c:v>13800</c:v>
                </c:pt>
                <c:pt idx="25">
                  <c:v>12800</c:v>
                </c:pt>
                <c:pt idx="26">
                  <c:v>37740</c:v>
                </c:pt>
                <c:pt idx="27">
                  <c:v>31960</c:v>
                </c:pt>
                <c:pt idx="28">
                  <c:v>27460</c:v>
                </c:pt>
                <c:pt idx="29">
                  <c:v>18980</c:v>
                </c:pt>
                <c:pt idx="30">
                  <c:v>18480</c:v>
                </c:pt>
                <c:pt idx="31">
                  <c:v>390089</c:v>
                </c:pt>
                <c:pt idx="32">
                  <c:v>170820</c:v>
                </c:pt>
                <c:pt idx="33">
                  <c:v>167997</c:v>
                </c:pt>
                <c:pt idx="34">
                  <c:v>125691</c:v>
                </c:pt>
                <c:pt idx="35">
                  <c:v>125605</c:v>
                </c:pt>
                <c:pt idx="36">
                  <c:v>119080</c:v>
                </c:pt>
                <c:pt idx="37">
                  <c:v>98125</c:v>
                </c:pt>
                <c:pt idx="38">
                  <c:v>81930</c:v>
                </c:pt>
                <c:pt idx="39">
                  <c:v>70526</c:v>
                </c:pt>
                <c:pt idx="40">
                  <c:v>69435</c:v>
                </c:pt>
                <c:pt idx="41">
                  <c:v>63424</c:v>
                </c:pt>
                <c:pt idx="42">
                  <c:v>309491</c:v>
                </c:pt>
                <c:pt idx="43">
                  <c:v>273498</c:v>
                </c:pt>
                <c:pt idx="44">
                  <c:v>242488</c:v>
                </c:pt>
                <c:pt idx="45">
                  <c:v>190637</c:v>
                </c:pt>
                <c:pt idx="46">
                  <c:v>187550</c:v>
                </c:pt>
                <c:pt idx="47">
                  <c:v>186902</c:v>
                </c:pt>
                <c:pt idx="48">
                  <c:v>130962</c:v>
                </c:pt>
                <c:pt idx="49">
                  <c:v>116777</c:v>
                </c:pt>
                <c:pt idx="50">
                  <c:v>83273</c:v>
                </c:pt>
                <c:pt idx="51">
                  <c:v>81084</c:v>
                </c:pt>
                <c:pt idx="52">
                  <c:v>47784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B8-48D3-9BC6-C34DE5B9A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579729440"/>
        <c:axId val="1579731936"/>
      </c:barChart>
      <c:catAx>
        <c:axId val="157972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731936"/>
        <c:crosses val="autoZero"/>
        <c:auto val="1"/>
        <c:lblAlgn val="ctr"/>
        <c:lblOffset val="100"/>
        <c:noMultiLvlLbl val="0"/>
      </c:catAx>
      <c:valAx>
        <c:axId val="1579731936"/>
        <c:scaling>
          <c:orientation val="minMax"/>
        </c:scaling>
        <c:delete val="0"/>
        <c:axPos val="l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729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7000"/>
          </a:schemeClr>
        </a:gs>
        <a:gs pos="48000">
          <a:schemeClr val="dk1">
            <a:lumMod val="97000"/>
            <a:lumOff val="3000"/>
          </a:schemeClr>
        </a:gs>
        <a:gs pos="100000">
          <a:schemeClr val="dk1">
            <a:lumMod val="60000"/>
            <a:lumOff val="40000"/>
          </a:schemeClr>
        </a:gs>
      </a:gsLst>
      <a:lin ang="16200000" scaled="1"/>
      <a:tileRect/>
    </a:gradFill>
    <a:ln>
      <a:noFill/>
    </a:ln>
    <a:effectLst/>
  </c:spPr>
  <c:txPr>
    <a:bodyPr/>
    <a:lstStyle/>
    <a:p>
      <a:pPr>
        <a:defRPr b="1" cap="none" spc="0">
          <a:ln/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file 4 .xlsx]ColorWise Price(Higher &amp; lower)!PivotTable1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PRICE OF ALL CARS COLOR WISE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baseline="0">
              <a:ln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'ColorWise Price(Higher &amp; lower)'!$B$6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'ColorWise Price(Higher &amp; lower)'!$A$7:$A$57</c:f>
              <c:strCache>
                <c:ptCount val="50"/>
                <c:pt idx="0">
                  <c:v>white</c:v>
                </c:pt>
                <c:pt idx="1">
                  <c:v>black</c:v>
                </c:pt>
                <c:pt idx="2">
                  <c:v>gray</c:v>
                </c:pt>
                <c:pt idx="3">
                  <c:v>silver</c:v>
                </c:pt>
                <c:pt idx="4">
                  <c:v>red</c:v>
                </c:pt>
                <c:pt idx="5">
                  <c:v>blue</c:v>
                </c:pt>
                <c:pt idx="6">
                  <c:v>no_color</c:v>
                </c:pt>
                <c:pt idx="7">
                  <c:v>green</c:v>
                </c:pt>
                <c:pt idx="8">
                  <c:v>orange</c:v>
                </c:pt>
                <c:pt idx="9">
                  <c:v>gold</c:v>
                </c:pt>
                <c:pt idx="10">
                  <c:v>charcoal</c:v>
                </c:pt>
                <c:pt idx="11">
                  <c:v>brown</c:v>
                </c:pt>
                <c:pt idx="12">
                  <c:v>yellow</c:v>
                </c:pt>
                <c:pt idx="13">
                  <c:v>magnetic metallic</c:v>
                </c:pt>
                <c:pt idx="14">
                  <c:v>color:</c:v>
                </c:pt>
                <c:pt idx="15">
                  <c:v>ingot silver metallic</c:v>
                </c:pt>
                <c:pt idx="16">
                  <c:v>beige</c:v>
                </c:pt>
                <c:pt idx="17">
                  <c:v>shadow black</c:v>
                </c:pt>
                <c:pt idx="18">
                  <c:v>billet silver metallic clearcoat</c:v>
                </c:pt>
                <c:pt idx="19">
                  <c:v>triple yellow tri-coat</c:v>
                </c:pt>
                <c:pt idx="20">
                  <c:v>oxford white</c:v>
                </c:pt>
                <c:pt idx="21">
                  <c:v>black clearcoat</c:v>
                </c:pt>
                <c:pt idx="22">
                  <c:v>dark blue</c:v>
                </c:pt>
                <c:pt idx="23">
                  <c:v>ruby red metallic tinted clearcoat</c:v>
                </c:pt>
                <c:pt idx="24">
                  <c:v>bright white clearcoat</c:v>
                </c:pt>
                <c:pt idx="25">
                  <c:v>off-white</c:v>
                </c:pt>
                <c:pt idx="26">
                  <c:v>toreador red</c:v>
                </c:pt>
                <c:pt idx="27">
                  <c:v>ingot silver</c:v>
                </c:pt>
                <c:pt idx="28">
                  <c:v>white platinum tri-coat metallic</c:v>
                </c:pt>
                <c:pt idx="29">
                  <c:v>royal crimson metallic tinted clearcoat</c:v>
                </c:pt>
                <c:pt idx="30">
                  <c:v>purple</c:v>
                </c:pt>
                <c:pt idx="31">
                  <c:v>super black</c:v>
                </c:pt>
                <c:pt idx="32">
                  <c:v>phantom black</c:v>
                </c:pt>
                <c:pt idx="33">
                  <c:v>competition orange</c:v>
                </c:pt>
                <c:pt idx="34">
                  <c:v>tuxedo black metallic</c:v>
                </c:pt>
                <c:pt idx="35">
                  <c:v>light blue</c:v>
                </c:pt>
                <c:pt idx="36">
                  <c:v>turquoise</c:v>
                </c:pt>
                <c:pt idx="37">
                  <c:v>Finlad</c:v>
                </c:pt>
                <c:pt idx="38">
                  <c:v>lightning blue</c:v>
                </c:pt>
                <c:pt idx="39">
                  <c:v>cayenne red</c:v>
                </c:pt>
                <c:pt idx="40">
                  <c:v>jazz blue pearlcoat</c:v>
                </c:pt>
                <c:pt idx="41">
                  <c:v>guard</c:v>
                </c:pt>
                <c:pt idx="42">
                  <c:v>ruby red</c:v>
                </c:pt>
                <c:pt idx="43">
                  <c:v>maroon</c:v>
                </c:pt>
                <c:pt idx="44">
                  <c:v>pearl white</c:v>
                </c:pt>
                <c:pt idx="45">
                  <c:v>tan</c:v>
                </c:pt>
                <c:pt idx="46">
                  <c:v>kona blue metallic</c:v>
                </c:pt>
                <c:pt idx="47">
                  <c:v>morningsky blue</c:v>
                </c:pt>
                <c:pt idx="48">
                  <c:v>glacier white</c:v>
                </c:pt>
                <c:pt idx="49">
                  <c:v>burgundy</c:v>
                </c:pt>
              </c:strCache>
            </c:strRef>
          </c:cat>
          <c:val>
            <c:numRef>
              <c:f>'ColorWise Price(Higher &amp; lower)'!$B$7:$B$57</c:f>
              <c:numCache>
                <c:formatCode>"$"#,##0.00_);\("$"#,##0.00\)</c:formatCode>
                <c:ptCount val="50"/>
                <c:pt idx="0">
                  <c:v>15379859</c:v>
                </c:pt>
                <c:pt idx="1">
                  <c:v>10127844</c:v>
                </c:pt>
                <c:pt idx="2">
                  <c:v>8083996</c:v>
                </c:pt>
                <c:pt idx="3">
                  <c:v>6109061</c:v>
                </c:pt>
                <c:pt idx="4">
                  <c:v>4160493</c:v>
                </c:pt>
                <c:pt idx="5">
                  <c:v>3054854</c:v>
                </c:pt>
                <c:pt idx="6">
                  <c:v>1357315</c:v>
                </c:pt>
                <c:pt idx="7">
                  <c:v>475124</c:v>
                </c:pt>
                <c:pt idx="8">
                  <c:v>427920</c:v>
                </c:pt>
                <c:pt idx="9">
                  <c:v>393747</c:v>
                </c:pt>
                <c:pt idx="10">
                  <c:v>369783</c:v>
                </c:pt>
                <c:pt idx="11">
                  <c:v>325829</c:v>
                </c:pt>
                <c:pt idx="12">
                  <c:v>194477</c:v>
                </c:pt>
                <c:pt idx="13">
                  <c:v>125817</c:v>
                </c:pt>
                <c:pt idx="14">
                  <c:v>105613</c:v>
                </c:pt>
                <c:pt idx="15">
                  <c:v>104845</c:v>
                </c:pt>
                <c:pt idx="16">
                  <c:v>93193</c:v>
                </c:pt>
                <c:pt idx="17">
                  <c:v>77786</c:v>
                </c:pt>
                <c:pt idx="18">
                  <c:v>67435</c:v>
                </c:pt>
                <c:pt idx="19">
                  <c:v>66696</c:v>
                </c:pt>
                <c:pt idx="20">
                  <c:v>56838</c:v>
                </c:pt>
                <c:pt idx="21">
                  <c:v>48883</c:v>
                </c:pt>
                <c:pt idx="22">
                  <c:v>47995</c:v>
                </c:pt>
                <c:pt idx="23">
                  <c:v>41891</c:v>
                </c:pt>
                <c:pt idx="24">
                  <c:v>41834</c:v>
                </c:pt>
                <c:pt idx="25">
                  <c:v>39548</c:v>
                </c:pt>
                <c:pt idx="26">
                  <c:v>37000</c:v>
                </c:pt>
                <c:pt idx="27">
                  <c:v>34998</c:v>
                </c:pt>
                <c:pt idx="28">
                  <c:v>34638</c:v>
                </c:pt>
                <c:pt idx="29">
                  <c:v>34583</c:v>
                </c:pt>
                <c:pt idx="30">
                  <c:v>33491</c:v>
                </c:pt>
                <c:pt idx="31">
                  <c:v>26835</c:v>
                </c:pt>
                <c:pt idx="32">
                  <c:v>23995</c:v>
                </c:pt>
                <c:pt idx="33">
                  <c:v>23896</c:v>
                </c:pt>
                <c:pt idx="34">
                  <c:v>20210</c:v>
                </c:pt>
                <c:pt idx="35">
                  <c:v>19995</c:v>
                </c:pt>
                <c:pt idx="36">
                  <c:v>19500</c:v>
                </c:pt>
                <c:pt idx="37">
                  <c:v>18999</c:v>
                </c:pt>
                <c:pt idx="38">
                  <c:v>18998</c:v>
                </c:pt>
                <c:pt idx="39">
                  <c:v>18988</c:v>
                </c:pt>
                <c:pt idx="40">
                  <c:v>18298</c:v>
                </c:pt>
                <c:pt idx="41">
                  <c:v>17498</c:v>
                </c:pt>
                <c:pt idx="42">
                  <c:v>14750</c:v>
                </c:pt>
                <c:pt idx="43">
                  <c:v>13800</c:v>
                </c:pt>
                <c:pt idx="44">
                  <c:v>9880</c:v>
                </c:pt>
                <c:pt idx="45">
                  <c:v>9200</c:v>
                </c:pt>
                <c:pt idx="46">
                  <c:v>8998</c:v>
                </c:pt>
                <c:pt idx="47">
                  <c:v>8579</c:v>
                </c:pt>
                <c:pt idx="48">
                  <c:v>8378</c:v>
                </c:pt>
                <c:pt idx="49">
                  <c:v>8190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84-4906-BA07-21B4080372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530451264"/>
        <c:axId val="1530458752"/>
      </c:barChart>
      <c:catAx>
        <c:axId val="1530451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458752"/>
        <c:crosses val="autoZero"/>
        <c:auto val="1"/>
        <c:lblAlgn val="ctr"/>
        <c:lblOffset val="100"/>
        <c:noMultiLvlLbl val="0"/>
      </c:catAx>
      <c:valAx>
        <c:axId val="1530458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.00_);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45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none" spc="0" baseline="0">
              <a:ln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7000"/>
          </a:schemeClr>
        </a:gs>
        <a:gs pos="48000">
          <a:schemeClr val="dk1">
            <a:lumMod val="97000"/>
            <a:lumOff val="3000"/>
          </a:schemeClr>
        </a:gs>
        <a:gs pos="100000">
          <a:schemeClr val="dk1">
            <a:lumMod val="60000"/>
            <a:lumOff val="40000"/>
          </a:schemeClr>
        </a:gs>
      </a:gsLst>
      <a:lin ang="16200000" scaled="1"/>
      <a:tileRect/>
    </a:gradFill>
    <a:ln>
      <a:noFill/>
    </a:ln>
    <a:effectLst/>
  </c:spPr>
  <c:txPr>
    <a:bodyPr/>
    <a:lstStyle/>
    <a:p>
      <a:pPr>
        <a:defRPr b="1" cap="none" spc="0">
          <a:ln/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file 4 .xlsx]EngineSize of Company(count)!PivotTable1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COUNT OF ENGINESIZE (COMPANY WISE)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baseline="0">
              <a:ln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</c:pivotFmt>
      <c:pivotFmt>
        <c:idx val="5"/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none" spc="0" baseline="0">
                  <a:ln/>
                  <a:solidFill>
                    <a:schemeClr val="accent3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'EngineSize of Company(count)'!$B$9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none" spc="0" baseline="0">
                    <a:ln/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'EngineSize of Company(count)'!$A$10:$A$55</c:f>
              <c:multiLvlStrCache>
                <c:ptCount val="38"/>
                <c:lvl>
                  <c:pt idx="0">
                    <c:v>2</c:v>
                  </c:pt>
                  <c:pt idx="1">
                    <c:v>1.4</c:v>
                  </c:pt>
                  <c:pt idx="2">
                    <c:v>3</c:v>
                  </c:pt>
                  <c:pt idx="3">
                    <c:v>1.6</c:v>
                  </c:pt>
                  <c:pt idx="4">
                    <c:v>1</c:v>
                  </c:pt>
                  <c:pt idx="5">
                    <c:v>1.5</c:v>
                  </c:pt>
                  <c:pt idx="6">
                    <c:v>1.8</c:v>
                  </c:pt>
                  <c:pt idx="7">
                    <c:v>4</c:v>
                  </c:pt>
                  <c:pt idx="8">
                    <c:v>2.5</c:v>
                  </c:pt>
                  <c:pt idx="9">
                    <c:v>2.9</c:v>
                  </c:pt>
                  <c:pt idx="10">
                    <c:v>1.2</c:v>
                  </c:pt>
                  <c:pt idx="11">
                    <c:v>4.2</c:v>
                  </c:pt>
                  <c:pt idx="12">
                    <c:v>5.2</c:v>
                  </c:pt>
                  <c:pt idx="13">
                    <c:v>2</c:v>
                  </c:pt>
                  <c:pt idx="14">
                    <c:v>0.6</c:v>
                  </c:pt>
                  <c:pt idx="15">
                    <c:v>1.5</c:v>
                  </c:pt>
                  <c:pt idx="16">
                    <c:v>470.8</c:v>
                  </c:pt>
                  <c:pt idx="17">
                    <c:v>0</c:v>
                  </c:pt>
                  <c:pt idx="18">
                    <c:v>1</c:v>
                  </c:pt>
                  <c:pt idx="19">
                    <c:v>2</c:v>
                  </c:pt>
                  <c:pt idx="20">
                    <c:v>1.6</c:v>
                  </c:pt>
                  <c:pt idx="21">
                    <c:v>1.2</c:v>
                  </c:pt>
                  <c:pt idx="22">
                    <c:v>1</c:v>
                  </c:pt>
                  <c:pt idx="23">
                    <c:v>1.5</c:v>
                  </c:pt>
                  <c:pt idx="24">
                    <c:v>1</c:v>
                  </c:pt>
                  <c:pt idx="25">
                    <c:v>1.8</c:v>
                  </c:pt>
                  <c:pt idx="26">
                    <c:v>1.5</c:v>
                  </c:pt>
                  <c:pt idx="27">
                    <c:v>2</c:v>
                  </c:pt>
                  <c:pt idx="28">
                    <c:v>1.3</c:v>
                  </c:pt>
                  <c:pt idx="29">
                    <c:v>3</c:v>
                  </c:pt>
                  <c:pt idx="30">
                    <c:v>2.5</c:v>
                  </c:pt>
                  <c:pt idx="31">
                    <c:v>2</c:v>
                  </c:pt>
                  <c:pt idx="32">
                    <c:v>1</c:v>
                  </c:pt>
                  <c:pt idx="33">
                    <c:v>1.5</c:v>
                  </c:pt>
                  <c:pt idx="34">
                    <c:v>1.4</c:v>
                  </c:pt>
                  <c:pt idx="35">
                    <c:v>3</c:v>
                  </c:pt>
                  <c:pt idx="36">
                    <c:v>1.2</c:v>
                  </c:pt>
                  <c:pt idx="37">
                    <c:v>1.6</c:v>
                  </c:pt>
                </c:lvl>
                <c:lvl>
                  <c:pt idx="0">
                    <c:v>audi</c:v>
                  </c:pt>
                  <c:pt idx="13">
                    <c:v>BMW</c:v>
                  </c:pt>
                  <c:pt idx="19">
                    <c:v>Ford</c:v>
                  </c:pt>
                  <c:pt idx="20">
                    <c:v>Hyundai</c:v>
                  </c:pt>
                  <c:pt idx="21">
                    <c:v>skoda</c:v>
                  </c:pt>
                  <c:pt idx="24">
                    <c:v>toyota</c:v>
                  </c:pt>
                  <c:pt idx="31">
                    <c:v>vw</c:v>
                  </c:pt>
                </c:lvl>
              </c:multiLvlStrCache>
            </c:multiLvlStrRef>
          </c:cat>
          <c:val>
            <c:numRef>
              <c:f>'EngineSize of Company(count)'!$B$10:$B$55</c:f>
              <c:numCache>
                <c:formatCode>#,##0_);\(#,##0\)</c:formatCode>
                <c:ptCount val="38"/>
                <c:pt idx="0">
                  <c:v>1054</c:v>
                </c:pt>
                <c:pt idx="1">
                  <c:v>391</c:v>
                </c:pt>
                <c:pt idx="2">
                  <c:v>220</c:v>
                </c:pt>
                <c:pt idx="3">
                  <c:v>166</c:v>
                </c:pt>
                <c:pt idx="4">
                  <c:v>157</c:v>
                </c:pt>
                <c:pt idx="5">
                  <c:v>127</c:v>
                </c:pt>
                <c:pt idx="6">
                  <c:v>28</c:v>
                </c:pt>
                <c:pt idx="7">
                  <c:v>24</c:v>
                </c:pt>
                <c:pt idx="8">
                  <c:v>8</c:v>
                </c:pt>
                <c:pt idx="9">
                  <c:v>7</c:v>
                </c:pt>
                <c:pt idx="10">
                  <c:v>6</c:v>
                </c:pt>
                <c:pt idx="11">
                  <c:v>3</c:v>
                </c:pt>
                <c:pt idx="12">
                  <c:v>1</c:v>
                </c:pt>
                <c:pt idx="13">
                  <c:v>25</c:v>
                </c:pt>
                <c:pt idx="14">
                  <c:v>7</c:v>
                </c:pt>
                <c:pt idx="15">
                  <c:v>4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4</c:v>
                </c:pt>
                <c:pt idx="22">
                  <c:v>3</c:v>
                </c:pt>
                <c:pt idx="23">
                  <c:v>2</c:v>
                </c:pt>
                <c:pt idx="24">
                  <c:v>59</c:v>
                </c:pt>
                <c:pt idx="25">
                  <c:v>27</c:v>
                </c:pt>
                <c:pt idx="26">
                  <c:v>8</c:v>
                </c:pt>
                <c:pt idx="27">
                  <c:v>7</c:v>
                </c:pt>
                <c:pt idx="28">
                  <c:v>2</c:v>
                </c:pt>
                <c:pt idx="29">
                  <c:v>1</c:v>
                </c:pt>
                <c:pt idx="30">
                  <c:v>1</c:v>
                </c:pt>
                <c:pt idx="31">
                  <c:v>35</c:v>
                </c:pt>
                <c:pt idx="32">
                  <c:v>19</c:v>
                </c:pt>
                <c:pt idx="33">
                  <c:v>13</c:v>
                </c:pt>
                <c:pt idx="34">
                  <c:v>11</c:v>
                </c:pt>
                <c:pt idx="35">
                  <c:v>4</c:v>
                </c:pt>
                <c:pt idx="36">
                  <c:v>4</c:v>
                </c:pt>
                <c:pt idx="3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E1-4C97-8978-6A691DA2A6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87953151"/>
        <c:axId val="287952319"/>
      </c:barChart>
      <c:catAx>
        <c:axId val="287953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952319"/>
        <c:crosses val="autoZero"/>
        <c:auto val="1"/>
        <c:lblAlgn val="ctr"/>
        <c:lblOffset val="100"/>
        <c:noMultiLvlLbl val="0"/>
      </c:catAx>
      <c:valAx>
        <c:axId val="28795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_);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baseline="0">
                <a:ln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7953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cap="none" spc="0" baseline="0">
              <a:ln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7000"/>
          </a:schemeClr>
        </a:gs>
        <a:gs pos="48000">
          <a:schemeClr val="dk1">
            <a:lumMod val="97000"/>
            <a:lumOff val="3000"/>
          </a:schemeClr>
        </a:gs>
        <a:gs pos="100000">
          <a:schemeClr val="dk1">
            <a:lumMod val="60000"/>
            <a:lumOff val="40000"/>
          </a:schemeClr>
        </a:gs>
      </a:gsLst>
      <a:lin ang="16200000" scaled="1"/>
      <a:tileRect/>
    </a:gradFill>
    <a:ln>
      <a:noFill/>
    </a:ln>
    <a:effectLst/>
  </c:spPr>
  <c:txPr>
    <a:bodyPr/>
    <a:lstStyle/>
    <a:p>
      <a:pPr>
        <a:defRPr b="1" cap="none" spc="0">
          <a:ln/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6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5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4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0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4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2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1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8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B7F6-35A3-4E1D-9180-6C3263DE28C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8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B7F6-35A3-4E1D-9180-6C3263DE28C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CD68-4230-4A76-84BD-2B57009C0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5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63900" y="520700"/>
            <a:ext cx="5029200" cy="7747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 Project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9750" y="1943100"/>
            <a:ext cx="9188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BASED ON CARS DISTRIBUTION ACROSS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SET, GOT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INSIGHTS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DATASETS CONSIST OF 11 COLUMNS &amp; 2501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THIS DATASET, THE FIELDS WHICH ARE USED AS FOLLOWS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MODEL, YEAR, PRICE, TRANSMISSION, MILEAGE, FUELTYPE, MPG, ENGINESIZE, COMPANY, COUNTRY, COLOR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5111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TYPE OF COLOR HAS HIGHER PRICE?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2375" y="74668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- $15,379,859.00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041608"/>
              </p:ext>
            </p:extLst>
          </p:nvPr>
        </p:nvGraphicFramePr>
        <p:xfrm>
          <a:off x="1222375" y="1293812"/>
          <a:ext cx="7693025" cy="522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655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4" y="123825"/>
            <a:ext cx="10515600" cy="638175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COMPANY AND FUEL TYPE GIVES THE MAXIMUM NUMBER OF CARS EITH RESPECT TO ENGINE TYPE?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8100" y="853559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 - 2 - 1,054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251129"/>
              </p:ext>
            </p:extLst>
          </p:nvPr>
        </p:nvGraphicFramePr>
        <p:xfrm>
          <a:off x="1308100" y="1416050"/>
          <a:ext cx="9804400" cy="521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25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4349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FUEL TYPE CARS HAS HIGHER PRICE AMOUNG THE ALL COMPANY?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6500" y="722074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DIESEL - $25,442,905.00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728447"/>
              </p:ext>
            </p:extLst>
          </p:nvPr>
        </p:nvGraphicFramePr>
        <p:xfrm>
          <a:off x="1308100" y="1408112"/>
          <a:ext cx="8242300" cy="4586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00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9400" y="101601"/>
            <a:ext cx="3251200" cy="95249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3800" y="1282700"/>
            <a:ext cx="9893300" cy="544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DATA SET, WE GOT CONCLUSION AS FOLLOWS,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SPAIN HAS HIGHEST PRICE DISTRIBUTION WITH HIGHEST CAR MODELS AND NORWAY HAS LOWEST PRICE DISTRIBUTION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MANUAL TRASMISSION HAS MAXIMUM NO OF CAR MODELS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DIESEL FUEL TYPE HAS MAXIMUM NO OF CAR MODELS AND HYBRID HAS MINIMUM NO OF CAR MODELS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 HAS HIGHEST NO OF CARS AND HYUNDAI HAS LOWEST NO OF CARS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2019 620 CARS HAS DITRIBUTED OVER THE WORLD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Q3 MODEL HAS HIGHEST TOTAL SUM OF PRICE WITH 303 CAR MODELS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SPAIN AUDI HAS HIGHEST SUM OF PRICE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 COLOR OF CARS HAS HIGHER TOTAL PRICE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 GIVS THE MAXIMUM NO OF CARS WITH ENGINE TYPE 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DIESEL FUEL TYPE CAR HAS HIGHER PRICE AMOUNG ALL THE COMAPNYS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4500" y="230188"/>
            <a:ext cx="325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8700" y="1358900"/>
            <a:ext cx="12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98700" y="3467100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PRESENTATION LINK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98700" y="19325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https://www.kaggle.com/aishwaryamuthukumar/cars-dataset-audi-bmw-ford-hyundai-skoda-vw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98700" y="4216400"/>
            <a:ext cx="628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https://drive.google.com/file/d/1Unlz0jBmXcThJVL57_5GMGH_hqgjYaU8/view?usp=sharing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1066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397125"/>
            <a:ext cx="71374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DASHBORAD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5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55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7800" y="2600325"/>
            <a:ext cx="41021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88058"/>
            <a:ext cx="10515600" cy="5715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BASED ON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12800" y="1059558"/>
            <a:ext cx="11226800" cy="598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COUNTRY HAS GOT THE HIGHEST OR LOWEST PRICE DISTRIBUTION WITH RESPECT TO MODEL?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TRANSMISSION HAS THE MAXIMUM NUMBER OF CARS?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FUEL TYPE HAS THE MAXIMUM NUMBER OF CARS?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COMPANY HAS THE HIGHES NUMBER OF CARS?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IS NUMBER OF MODELS DISTRIBUTION WITH RESPECT TO YEAR?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COMBINE SUM OF TOTAL PRICE OF THE MODEL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TYPE OF COMPANY HAS GOT THE HIGHEST NUMBER OF PRICE WITH RESPECT TO COUNTRY?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TYPE OF COLOR HAS HIGHER PRICE?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COMPANY AND FUEL TYPE GIVES THE MAXIMUM NUMBER OF CARS EITH RESPECT TO ENGINE TYPE?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FUEL TYPE CARS HAS HIGHER PRICE AMOUNG THE ALL COMPANY?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2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87" y="31750"/>
            <a:ext cx="10515600" cy="806450"/>
          </a:xfrm>
        </p:spPr>
        <p:txBody>
          <a:bodyPr>
            <a:normAutofit/>
          </a:bodyPr>
          <a:lstStyle/>
          <a:p>
            <a:pPr marL="342900" indent="-342900">
              <a:buSzPct val="130000"/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 HAS GOT THE HIGHEST OR LOWEST PRICE DISTRIBUTION WITH RESPECT TO MODEL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084390"/>
              </p:ext>
            </p:extLst>
          </p:nvPr>
        </p:nvGraphicFramePr>
        <p:xfrm>
          <a:off x="1273174" y="1784350"/>
          <a:ext cx="9826626" cy="443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73174" y="990600"/>
            <a:ext cx="4835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 - SPAIN – 430 -  $9,524,378.00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LOWEST – NORVAY – 146 -  $2,988,424.00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278"/>
            <a:ext cx="10515600" cy="42227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TRANSMISSION HAS THE MAXIMUM NUMBER OF CARS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0" y="840690"/>
            <a:ext cx="810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- MANUAL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MODEL - 1044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079519"/>
              </p:ext>
            </p:extLst>
          </p:nvPr>
        </p:nvGraphicFramePr>
        <p:xfrm>
          <a:off x="1270000" y="1825159"/>
          <a:ext cx="9194800" cy="4486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814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4730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FUEL TYPE HAS THE MAXIMUM NUMBER OF CARS?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659497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– DIESEL - 1141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– HYBRID - 3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462650"/>
              </p:ext>
            </p:extLst>
          </p:nvPr>
        </p:nvGraphicFramePr>
        <p:xfrm>
          <a:off x="1219200" y="1393825"/>
          <a:ext cx="8864599" cy="486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98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3841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COMPANY HAS THE HIGHES NUMBER OF CARS?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703947"/>
            <a:ext cx="715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– AUDI - 2192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LOWEST - HYUNDAI - 1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37757"/>
              </p:ext>
            </p:extLst>
          </p:nvPr>
        </p:nvGraphicFramePr>
        <p:xfrm>
          <a:off x="1219200" y="1546225"/>
          <a:ext cx="9004300" cy="456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32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857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IS NUMBER OF MODELS DISTRIBUTION WITH RESPECT TO YEAR?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6500" y="749300"/>
            <a:ext cx="613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- 2019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MODEL - 620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369085"/>
              </p:ext>
            </p:extLst>
          </p:nvPr>
        </p:nvGraphicFramePr>
        <p:xfrm>
          <a:off x="1206500" y="1754407"/>
          <a:ext cx="9207500" cy="4633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706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4767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COMBINE SUM OF TOTAL PRICE OF THE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711200"/>
            <a:ext cx="773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- Q3 - $6,349,222.00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LOWEST – IONIQ - $12,800.00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981864"/>
              </p:ext>
            </p:extLst>
          </p:nvPr>
        </p:nvGraphicFramePr>
        <p:xfrm>
          <a:off x="1219200" y="1598612"/>
          <a:ext cx="9474200" cy="4459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673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549275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TYPE OF COMPANY HAS GOT THE HIGHEST NUMBER OF PRICE WITH RESPECT TO COUNTRY?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6500" y="673100"/>
            <a:ext cx="551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 - SPAIN - $8,709,837.00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BMW - SPAIN - $97,714.00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FORD - POLAND - $15,975.00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HYUNDAI - SWIDEN - $12,800.00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SKODA - SPAIN - $37,740.00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TOYOTA - SPAIN - $390,089.00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VW - POLAND - $309,491.00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160767"/>
              </p:ext>
            </p:extLst>
          </p:nvPr>
        </p:nvGraphicFramePr>
        <p:xfrm>
          <a:off x="1323578" y="2806024"/>
          <a:ext cx="9544844" cy="3874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58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634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Excel Project</vt:lpstr>
      <vt:lpstr>QUESTIONS BASED ON DATASET</vt:lpstr>
      <vt:lpstr>WHICH COUNTRY HAS GOT THE HIGHEST OR LOWEST PRICE DISTRIBUTION WITH RESPECT TO MODEL?</vt:lpstr>
      <vt:lpstr>WHICH TRANSMISSION HAS THE MAXIMUM NUMBER OF CARS?</vt:lpstr>
      <vt:lpstr>WHICH FUEL TYPE HAS THE MAXIMUM NUMBER OF CARS?</vt:lpstr>
      <vt:lpstr>WHICH COMPANY HAS THE HIGHES NUMBER OF CARS?</vt:lpstr>
      <vt:lpstr>HOW MUCH IS NUMBER OF MODELS DISTRIBUTION WITH RESPECT TO YEAR?</vt:lpstr>
      <vt:lpstr>WHAT IS THE COMBINE SUM OF TOTAL PRICE OF THE MODEL</vt:lpstr>
      <vt:lpstr>WHICH TYPE OF COMPANY HAS GOT THE HIGHEST NUMBER OF PRICE WITH RESPECT TO COUNTRY?</vt:lpstr>
      <vt:lpstr>WHICH TYPE OF COLOR HAS HIGHER PRICE?</vt:lpstr>
      <vt:lpstr>WHICH COMPANY AND FUEL TYPE GIVES THE MAXIMUM NUMBER OF CARS EITH RESPECT TO ENGINE TYPE?</vt:lpstr>
      <vt:lpstr>WHICH FUEL TYPE CARS HAS HIGHER PRICE AMOUNG THE ALL COMPANY?</vt:lpstr>
      <vt:lpstr>CONCLUSION</vt:lpstr>
      <vt:lpstr> </vt:lpstr>
      <vt:lpstr>DYNAMIC DASHBORAD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Project</dc:title>
  <dc:creator>DW-1217</dc:creator>
  <cp:lastModifiedBy>DW-1217</cp:lastModifiedBy>
  <cp:revision>34</cp:revision>
  <dcterms:created xsi:type="dcterms:W3CDTF">2021-09-17T14:00:34Z</dcterms:created>
  <dcterms:modified xsi:type="dcterms:W3CDTF">2021-09-20T17:20:45Z</dcterms:modified>
</cp:coreProperties>
</file>