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3" roundtripDataSignature="AMtx7mgoepFiWVXUqpVxt4gzlqeHHuDs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7ceeeed09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57ceeeed0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753709749_1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5753709749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7ceeeed09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57ceeeed0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753709749_1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5753709749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753709749_1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575370974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753709749_1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5753709749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753709749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575370974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7ceeeed09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57ceeeed0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7" name="Google Shape;77;p36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8" name="Google Shape;78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7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5" name="Google Shape;85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9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8"/>
          <p:cNvSpPr txBox="1"/>
          <p:nvPr>
            <p:ph idx="1" type="subTitle"/>
          </p:nvPr>
        </p:nvSpPr>
        <p:spPr>
          <a:xfrm>
            <a:off x="3712404" y="2474387"/>
            <a:ext cx="43308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717425" y="597425"/>
            <a:ext cx="7709100" cy="55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2" type="title"/>
          </p:nvPr>
        </p:nvSpPr>
        <p:spPr>
          <a:xfrm>
            <a:off x="2019200" y="1661975"/>
            <a:ext cx="1910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" type="subTitle"/>
          </p:nvPr>
        </p:nvSpPr>
        <p:spPr>
          <a:xfrm>
            <a:off x="2019185" y="2326308"/>
            <a:ext cx="2322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3" type="title"/>
          </p:nvPr>
        </p:nvSpPr>
        <p:spPr>
          <a:xfrm>
            <a:off x="1115440" y="1993125"/>
            <a:ext cx="815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2" name="Google Shape;22;p25"/>
          <p:cNvSpPr txBox="1"/>
          <p:nvPr>
            <p:ph idx="4" type="title"/>
          </p:nvPr>
        </p:nvSpPr>
        <p:spPr>
          <a:xfrm>
            <a:off x="2019200" y="3395475"/>
            <a:ext cx="1910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5" type="subTitle"/>
          </p:nvPr>
        </p:nvSpPr>
        <p:spPr>
          <a:xfrm>
            <a:off x="2019185" y="4059858"/>
            <a:ext cx="2322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6" type="title"/>
          </p:nvPr>
        </p:nvSpPr>
        <p:spPr>
          <a:xfrm>
            <a:off x="1115440" y="3726675"/>
            <a:ext cx="815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5" name="Google Shape;25;p25"/>
          <p:cNvSpPr txBox="1"/>
          <p:nvPr>
            <p:ph idx="7" type="title"/>
          </p:nvPr>
        </p:nvSpPr>
        <p:spPr>
          <a:xfrm>
            <a:off x="5724425" y="1661975"/>
            <a:ext cx="1910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8" type="subTitle"/>
          </p:nvPr>
        </p:nvSpPr>
        <p:spPr>
          <a:xfrm>
            <a:off x="5724410" y="2326308"/>
            <a:ext cx="2322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9" type="title"/>
          </p:nvPr>
        </p:nvSpPr>
        <p:spPr>
          <a:xfrm>
            <a:off x="4820665" y="1993125"/>
            <a:ext cx="815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8" name="Google Shape;28;p25"/>
          <p:cNvSpPr txBox="1"/>
          <p:nvPr>
            <p:ph idx="13" type="title"/>
          </p:nvPr>
        </p:nvSpPr>
        <p:spPr>
          <a:xfrm>
            <a:off x="5724425" y="3395475"/>
            <a:ext cx="1910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4" type="subTitle"/>
          </p:nvPr>
        </p:nvSpPr>
        <p:spPr>
          <a:xfrm>
            <a:off x="5724410" y="4059858"/>
            <a:ext cx="2322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5" type="title"/>
          </p:nvPr>
        </p:nvSpPr>
        <p:spPr>
          <a:xfrm>
            <a:off x="4820665" y="3726675"/>
            <a:ext cx="815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26"/>
          <p:cNvSpPr txBox="1"/>
          <p:nvPr>
            <p:ph idx="1" type="subTitle"/>
          </p:nvPr>
        </p:nvSpPr>
        <p:spPr>
          <a:xfrm>
            <a:off x="3712404" y="2474387"/>
            <a:ext cx="43308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1119391" y="1639125"/>
            <a:ext cx="37431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9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subTitle"/>
          </p:nvPr>
        </p:nvSpPr>
        <p:spPr>
          <a:xfrm>
            <a:off x="1409766" y="3199450"/>
            <a:ext cx="37023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9" name="Google Shape;59;p33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1" name="Google Shape;61;p33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/>
          <p:nvPr/>
        </p:nvSpPr>
        <p:spPr>
          <a:xfrm>
            <a:off x="0" y="0"/>
            <a:ext cx="9141713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" id="114" name="Google Shape;114;p1"/>
          <p:cNvPicPr preferRelativeResize="0"/>
          <p:nvPr/>
        </p:nvPicPr>
        <p:blipFill rotWithShape="1">
          <a:blip r:embed="rId3">
            <a:alphaModFix/>
          </a:blip>
          <a:srcRect b="0" l="23371" r="0" t="0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/>
          <p:nvPr/>
        </p:nvSpPr>
        <p:spPr>
          <a:xfrm>
            <a:off x="0" y="1655701"/>
            <a:ext cx="9143999" cy="237161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4901"/>
                </a:srgbClr>
              </a:gs>
              <a:gs pos="50000">
                <a:srgbClr val="000000">
                  <a:alpha val="29803"/>
                </a:srgbClr>
              </a:gs>
              <a:gs pos="75000">
                <a:srgbClr val="000000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>
            <p:ph type="ctrTitle"/>
          </p:nvPr>
        </p:nvSpPr>
        <p:spPr>
          <a:xfrm>
            <a:off x="-137871" y="2977763"/>
            <a:ext cx="4656199" cy="59390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" sz="3900">
                <a:solidFill>
                  <a:srgbClr val="FFFFFF"/>
                </a:solidFill>
              </a:rPr>
              <a:t> </a:t>
            </a:r>
            <a:r>
              <a:rPr lang="en" sz="3900">
                <a:solidFill>
                  <a:srgbClr val="FFFFFF"/>
                </a:solidFill>
              </a:rPr>
              <a:t>Investment Advisor Bot</a:t>
            </a:r>
            <a:endParaRPr/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-137871" y="3861914"/>
            <a:ext cx="4081304" cy="45564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None/>
            </a:pPr>
            <a:r>
              <a:rPr lang="en">
                <a:solidFill>
                  <a:srgbClr val="FFFFFF"/>
                </a:solidFill>
              </a:rPr>
              <a:t>By: Michael, Pankaj, Blandine and Omar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ityscape at night" id="216" name="Google Shape;216;p6"/>
          <p:cNvPicPr preferRelativeResize="0"/>
          <p:nvPr/>
        </p:nvPicPr>
        <p:blipFill rotWithShape="1">
          <a:blip r:embed="rId3">
            <a:alphaModFix/>
          </a:blip>
          <a:srcRect b="1" l="2064" r="62672" t="0"/>
          <a:stretch/>
        </p:blipFill>
        <p:spPr>
          <a:xfrm>
            <a:off x="20" y="10"/>
            <a:ext cx="5257402" cy="5143490"/>
          </a:xfrm>
          <a:custGeom>
            <a:rect b="b" l="l" r="r" t="t"/>
            <a:pathLst>
              <a:path extrusionOk="0" h="6858000" w="7009896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7" name="Google Shape;217;p6"/>
          <p:cNvSpPr txBox="1"/>
          <p:nvPr/>
        </p:nvSpPr>
        <p:spPr>
          <a:xfrm>
            <a:off x="5101077" y="1047216"/>
            <a:ext cx="3614964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 Function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5101076" y="2153986"/>
            <a:ext cx="3614963" cy="238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Font typeface="Arial"/>
              <a:buChar char="•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AWS Lambda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an event-driven, serverless computing platform provided by Amazon as a part of Amazon Web Services.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lambda function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used to power the Amazon Lex bot.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650" y="160525"/>
            <a:ext cx="2352100" cy="251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ityscape at night" id="225" name="Google Shape;225;p7"/>
          <p:cNvPicPr preferRelativeResize="0"/>
          <p:nvPr/>
        </p:nvPicPr>
        <p:blipFill rotWithShape="1">
          <a:blip r:embed="rId3">
            <a:alphaModFix amt="40000"/>
          </a:blip>
          <a:srcRect b="1" l="0" r="38666" t="0"/>
          <a:stretch/>
        </p:blipFill>
        <p:spPr>
          <a:xfrm>
            <a:off x="20" y="10"/>
            <a:ext cx="9143979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7"/>
          <p:cNvSpPr txBox="1"/>
          <p:nvPr/>
        </p:nvSpPr>
        <p:spPr>
          <a:xfrm>
            <a:off x="630936" y="706374"/>
            <a:ext cx="7879842" cy="1543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b="1" lang="en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 Generation</a:t>
            </a:r>
            <a:endParaRPr b="0" i="0" sz="3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7"/>
          <p:cNvSpPr/>
          <p:nvPr/>
        </p:nvSpPr>
        <p:spPr>
          <a:xfrm rot="5400000">
            <a:off x="840105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630936" y="2430901"/>
            <a:ext cx="7879842" cy="137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7"/>
          <p:cNvSpPr txBox="1"/>
          <p:nvPr/>
        </p:nvSpPr>
        <p:spPr>
          <a:xfrm>
            <a:off x="630936" y="2626614"/>
            <a:ext cx="7879842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used the lambda functions to link the Sagemaker endpoints with the Lex Robo 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advisor</a:t>
            </a:r>
            <a:r>
              <a:rPr b="0" i="0" lang="e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4292F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created a function that analys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 the risk levels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performs a validation on them before it passes the parameters to Lex for 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response.</a:t>
            </a:r>
            <a:r>
              <a:rPr b="0" i="0" lang="en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24292F"/>
              </a:buClr>
              <a:buSzPts val="1500"/>
              <a:buChar char="•"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bot will fit the investor’s risk tolerance and optimize the portfolio based on the set of conditions.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7ceeeed09_0_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ityscape at night" id="235" name="Google Shape;235;g157ceeeed09_0_28"/>
          <p:cNvPicPr preferRelativeResize="0"/>
          <p:nvPr/>
        </p:nvPicPr>
        <p:blipFill rotWithShape="1">
          <a:blip r:embed="rId3">
            <a:alphaModFix amt="40000"/>
          </a:blip>
          <a:srcRect b="0" l="0" r="38665" t="0"/>
          <a:stretch/>
        </p:blipFill>
        <p:spPr>
          <a:xfrm>
            <a:off x="20" y="10"/>
            <a:ext cx="9143981" cy="51434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57ceeeed09_0_28"/>
          <p:cNvSpPr txBox="1"/>
          <p:nvPr/>
        </p:nvSpPr>
        <p:spPr>
          <a:xfrm>
            <a:off x="630936" y="706374"/>
            <a:ext cx="7879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b="1" lang="en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overview</a:t>
            </a:r>
            <a:endParaRPr b="0" i="0" sz="3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57ceeeed09_0_28"/>
          <p:cNvSpPr/>
          <p:nvPr/>
        </p:nvSpPr>
        <p:spPr>
          <a:xfrm rot="5400000">
            <a:off x="840102" y="260162"/>
            <a:ext cx="1098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57ceeeed09_0_28"/>
          <p:cNvSpPr/>
          <p:nvPr/>
        </p:nvSpPr>
        <p:spPr>
          <a:xfrm>
            <a:off x="630936" y="2430901"/>
            <a:ext cx="7879800" cy="1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57ceeeed09_0_28"/>
          <p:cNvSpPr txBox="1"/>
          <p:nvPr/>
        </p:nvSpPr>
        <p:spPr>
          <a:xfrm>
            <a:off x="630936" y="2626614"/>
            <a:ext cx="7879800" cy="2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24292F"/>
              </a:buClr>
              <a:buSzPts val="1500"/>
              <a:buChar char="•"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753709749_1_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ityscape at night" id="245" name="Google Shape;245;g15753709749_1_72"/>
          <p:cNvPicPr preferRelativeResize="0"/>
          <p:nvPr/>
        </p:nvPicPr>
        <p:blipFill rotWithShape="1">
          <a:blip r:embed="rId3">
            <a:alphaModFix amt="40000"/>
          </a:blip>
          <a:srcRect b="0" l="0" r="38665" t="0"/>
          <a:stretch/>
        </p:blipFill>
        <p:spPr>
          <a:xfrm>
            <a:off x="20" y="10"/>
            <a:ext cx="9143981" cy="514349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5753709749_1_72"/>
          <p:cNvSpPr txBox="1"/>
          <p:nvPr/>
        </p:nvSpPr>
        <p:spPr>
          <a:xfrm>
            <a:off x="630925" y="706374"/>
            <a:ext cx="7879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"/>
              <a:buFont typeface="Calibri"/>
              <a:buNone/>
            </a:pPr>
            <a:r>
              <a:rPr lang="en" sz="37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b="0" i="0" sz="4845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5753709749_1_72"/>
          <p:cNvSpPr/>
          <p:nvPr/>
        </p:nvSpPr>
        <p:spPr>
          <a:xfrm rot="5400000">
            <a:off x="840102" y="260162"/>
            <a:ext cx="1098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5753709749_1_72"/>
          <p:cNvSpPr/>
          <p:nvPr/>
        </p:nvSpPr>
        <p:spPr>
          <a:xfrm>
            <a:off x="632124" y="1116776"/>
            <a:ext cx="7879800" cy="1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5753709749_1_72"/>
          <p:cNvSpPr txBox="1"/>
          <p:nvPr/>
        </p:nvSpPr>
        <p:spPr>
          <a:xfrm>
            <a:off x="630936" y="2626614"/>
            <a:ext cx="7879800" cy="2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24292F"/>
              </a:buClr>
              <a:buSzPts val="1500"/>
              <a:buChar char="•"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5753709749_1_72"/>
          <p:cNvSpPr txBox="1"/>
          <p:nvPr/>
        </p:nvSpPr>
        <p:spPr>
          <a:xfrm>
            <a:off x="445650" y="1652600"/>
            <a:ext cx="83376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•"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a machine learning model using various stocks as predicting returns for each stock was time consuming. Hence we used US stock index which represents the best stocks.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4292F"/>
              </a:buClr>
              <a:buSzPts val="1500"/>
              <a:buChar char="•"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Invoking the endpoint from Lambda function and performing data manipulation in Lambda function.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4292F"/>
              </a:buClr>
              <a:buSzPts val="1500"/>
              <a:buChar char="•"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24292F"/>
              </a:buClr>
              <a:buSzPts val="1500"/>
              <a:buChar char="•"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Fetching live data and 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continuously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running the model to improve Machine learning.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7ceeeed09_0_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ityscape at night" id="256" name="Google Shape;256;g157ceeeed09_0_18"/>
          <p:cNvPicPr preferRelativeResize="0"/>
          <p:nvPr/>
        </p:nvPicPr>
        <p:blipFill rotWithShape="1">
          <a:blip r:embed="rId3">
            <a:alphaModFix amt="40000"/>
          </a:blip>
          <a:srcRect b="0" l="0" r="38665" t="0"/>
          <a:stretch/>
        </p:blipFill>
        <p:spPr>
          <a:xfrm>
            <a:off x="92870" y="10"/>
            <a:ext cx="9143981" cy="514349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57ceeeed09_0_18"/>
          <p:cNvSpPr txBox="1"/>
          <p:nvPr/>
        </p:nvSpPr>
        <p:spPr>
          <a:xfrm>
            <a:off x="630925" y="706374"/>
            <a:ext cx="7879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170"/>
              <a:buNone/>
            </a:pPr>
            <a:r>
              <a:rPr lang="en" sz="37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updates </a:t>
            </a:r>
            <a:endParaRPr b="0" i="0" sz="3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57ceeeed09_0_18"/>
          <p:cNvSpPr/>
          <p:nvPr/>
        </p:nvSpPr>
        <p:spPr>
          <a:xfrm rot="5400000">
            <a:off x="840102" y="260162"/>
            <a:ext cx="1098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57ceeeed09_0_18"/>
          <p:cNvSpPr/>
          <p:nvPr/>
        </p:nvSpPr>
        <p:spPr>
          <a:xfrm>
            <a:off x="632124" y="1116776"/>
            <a:ext cx="7879800" cy="1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157ceeeed09_0_18"/>
          <p:cNvSpPr txBox="1"/>
          <p:nvPr/>
        </p:nvSpPr>
        <p:spPr>
          <a:xfrm>
            <a:off x="630936" y="2626614"/>
            <a:ext cx="7879800" cy="2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24292F"/>
              </a:buClr>
              <a:buSzPts val="1500"/>
              <a:buChar char="•"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57ceeeed09_0_18"/>
          <p:cNvSpPr txBox="1"/>
          <p:nvPr/>
        </p:nvSpPr>
        <p:spPr>
          <a:xfrm>
            <a:off x="464225" y="1355500"/>
            <a:ext cx="80466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•"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more input features  to train the data for better Predictions.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the customer inputs data for Machine learning to customize customer experience.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4292F"/>
              </a:buClr>
              <a:buSzPts val="1500"/>
              <a:buChar char="•"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•"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Enabling bot to take more inputs from customers such as investment horizon and other investment goals.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response card and greetings message to further enhance customer experience.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 the bot to various channels such as facebook and instagram.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24292F"/>
              </a:buClr>
              <a:buSzPts val="15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753709749_1_8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ityscape at night" id="267" name="Google Shape;267;g15753709749_1_81"/>
          <p:cNvPicPr preferRelativeResize="0"/>
          <p:nvPr/>
        </p:nvPicPr>
        <p:blipFill rotWithShape="1">
          <a:blip r:embed="rId3">
            <a:alphaModFix amt="40000"/>
          </a:blip>
          <a:srcRect b="0" l="0" r="38665" t="0"/>
          <a:stretch/>
        </p:blipFill>
        <p:spPr>
          <a:xfrm>
            <a:off x="20" y="10"/>
            <a:ext cx="9143981" cy="514349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5753709749_1_81"/>
          <p:cNvSpPr txBox="1"/>
          <p:nvPr/>
        </p:nvSpPr>
        <p:spPr>
          <a:xfrm>
            <a:off x="630925" y="706374"/>
            <a:ext cx="7879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" sz="37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i="0" sz="3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5753709749_1_81"/>
          <p:cNvSpPr/>
          <p:nvPr/>
        </p:nvSpPr>
        <p:spPr>
          <a:xfrm rot="5400000">
            <a:off x="840102" y="260162"/>
            <a:ext cx="109800" cy="5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5753709749_1_81"/>
          <p:cNvSpPr/>
          <p:nvPr/>
        </p:nvSpPr>
        <p:spPr>
          <a:xfrm>
            <a:off x="632124" y="1116776"/>
            <a:ext cx="7879800" cy="1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5753709749_1_81"/>
          <p:cNvSpPr txBox="1"/>
          <p:nvPr/>
        </p:nvSpPr>
        <p:spPr>
          <a:xfrm>
            <a:off x="630936" y="2626614"/>
            <a:ext cx="7879800" cy="2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24292F"/>
              </a:buClr>
              <a:buSzPts val="1500"/>
              <a:buChar char="•"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5753709749_1_81"/>
          <p:cNvSpPr txBox="1"/>
          <p:nvPr/>
        </p:nvSpPr>
        <p:spPr>
          <a:xfrm>
            <a:off x="464225" y="1351800"/>
            <a:ext cx="80466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•"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investment advisor bot would help to reduce the human 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interaction</a:t>
            </a: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answer basic investment related queries.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machine learning bot can advise better based on data, keeping the emotions aside.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bot can serve many customers at the same time and provide customized recommendations.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4292F"/>
              </a:buClr>
              <a:buSzPts val="1500"/>
              <a:buChar char="•"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Char char="•"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24292F"/>
              </a:buClr>
              <a:buSzPts val="15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>
            <p:ph type="title"/>
          </p:nvPr>
        </p:nvSpPr>
        <p:spPr>
          <a:xfrm>
            <a:off x="1221280" y="1119300"/>
            <a:ext cx="4289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8" name="Google Shape;278;p22"/>
          <p:cNvSpPr txBox="1"/>
          <p:nvPr>
            <p:ph idx="1" type="subTitle"/>
          </p:nvPr>
        </p:nvSpPr>
        <p:spPr>
          <a:xfrm>
            <a:off x="3712404" y="2474387"/>
            <a:ext cx="4330800" cy="20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79" name="Google Shape;2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00" y="222825"/>
            <a:ext cx="8318725" cy="45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ityscape at night" id="122" name="Google Shape;1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00"/>
            <a:ext cx="9144000" cy="508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/>
          <p:nvPr/>
        </p:nvSpPr>
        <p:spPr>
          <a:xfrm>
            <a:off x="4786607" y="286184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3449289" y="3881702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1956333" y="1864046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>
            <p:ph type="title"/>
          </p:nvPr>
        </p:nvSpPr>
        <p:spPr>
          <a:xfrm>
            <a:off x="717450" y="610727"/>
            <a:ext cx="7709100" cy="55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"/>
          <p:cNvSpPr txBox="1"/>
          <p:nvPr>
            <p:ph idx="2" type="title"/>
          </p:nvPr>
        </p:nvSpPr>
        <p:spPr>
          <a:xfrm>
            <a:off x="2862041" y="1721609"/>
            <a:ext cx="23220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">
                <a:solidFill>
                  <a:schemeClr val="lt1"/>
                </a:solidFill>
              </a:rPr>
              <a:t>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"/>
          <p:cNvSpPr txBox="1"/>
          <p:nvPr>
            <p:ph idx="3" type="title"/>
          </p:nvPr>
        </p:nvSpPr>
        <p:spPr>
          <a:xfrm>
            <a:off x="1930456" y="1961324"/>
            <a:ext cx="815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2"/>
          <p:cNvSpPr txBox="1"/>
          <p:nvPr>
            <p:ph idx="4" type="title"/>
          </p:nvPr>
        </p:nvSpPr>
        <p:spPr>
          <a:xfrm>
            <a:off x="4200841" y="3904067"/>
            <a:ext cx="2180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">
                <a:solidFill>
                  <a:schemeClr val="lt1"/>
                </a:solidFill>
              </a:rPr>
              <a:t>Product </a:t>
            </a:r>
            <a:r>
              <a:rPr lang="en">
                <a:solidFill>
                  <a:schemeClr val="lt1"/>
                </a:solidFill>
              </a:rPr>
              <a:t>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"/>
          <p:cNvSpPr txBox="1"/>
          <p:nvPr>
            <p:ph idx="6" type="title"/>
          </p:nvPr>
        </p:nvSpPr>
        <p:spPr>
          <a:xfrm>
            <a:off x="3449289" y="4008700"/>
            <a:ext cx="815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"/>
          <p:cNvSpPr txBox="1"/>
          <p:nvPr>
            <p:ph idx="7" type="title"/>
          </p:nvPr>
        </p:nvSpPr>
        <p:spPr>
          <a:xfrm>
            <a:off x="5635775" y="1581375"/>
            <a:ext cx="27021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">
                <a:solidFill>
                  <a:schemeClr val="lt1"/>
                </a:solidFill>
              </a:rPr>
              <a:t>Investment P</a:t>
            </a:r>
            <a:r>
              <a:rPr lang="en">
                <a:solidFill>
                  <a:schemeClr val="lt1"/>
                </a:solidFill>
              </a:rPr>
              <a:t>ortfolio</a:t>
            </a:r>
            <a:r>
              <a:rPr lang="en">
                <a:solidFill>
                  <a:schemeClr val="lt1"/>
                </a:solidFill>
              </a:rPr>
              <a:t>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"/>
          <p:cNvSpPr txBox="1"/>
          <p:nvPr>
            <p:ph idx="9" type="title"/>
          </p:nvPr>
        </p:nvSpPr>
        <p:spPr>
          <a:xfrm>
            <a:off x="4820665" y="1993125"/>
            <a:ext cx="815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libri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3" name="Google Shape;133;p2"/>
          <p:cNvSpPr txBox="1"/>
          <p:nvPr>
            <p:ph idx="13" type="title"/>
          </p:nvPr>
        </p:nvSpPr>
        <p:spPr>
          <a:xfrm>
            <a:off x="5764917" y="2800995"/>
            <a:ext cx="20802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">
                <a:solidFill>
                  <a:schemeClr val="lt1"/>
                </a:solidFill>
              </a:rPr>
              <a:t>BOT Generation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2"/>
          <p:cNvSpPr txBox="1"/>
          <p:nvPr>
            <p:ph idx="15" type="title"/>
          </p:nvPr>
        </p:nvSpPr>
        <p:spPr>
          <a:xfrm>
            <a:off x="4796807" y="2971295"/>
            <a:ext cx="815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4810465" y="188392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b="0" i="0" lang="en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0" i="0" sz="3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1967267" y="2800995"/>
            <a:ext cx="850800" cy="6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2718819" y="2823360"/>
            <a:ext cx="2180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Lambda Function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1903719" y="2927993"/>
            <a:ext cx="815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b="0" i="0" lang="en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0" i="0" sz="3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16000">
              <a:srgbClr val="F5F7FC"/>
            </a:gs>
            <a:gs pos="53451">
              <a:srgbClr val="F1F4FA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ityscape at night" id="143" name="Google Shape;143;p3"/>
          <p:cNvPicPr preferRelativeResize="0"/>
          <p:nvPr/>
        </p:nvPicPr>
        <p:blipFill rotWithShape="1">
          <a:blip r:embed="rId3">
            <a:alphaModFix/>
          </a:blip>
          <a:srcRect b="9087" l="0" r="0" t="2697"/>
          <a:stretch/>
        </p:blipFill>
        <p:spPr>
          <a:xfrm>
            <a:off x="20" y="-3976"/>
            <a:ext cx="9143980" cy="2782949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4" name="Google Shape;144;p3"/>
          <p:cNvSpPr txBox="1"/>
          <p:nvPr/>
        </p:nvSpPr>
        <p:spPr>
          <a:xfrm>
            <a:off x="3907040" y="986923"/>
            <a:ext cx="2468166" cy="1839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n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Portfolio Advisor</a:t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353833" y="2814637"/>
            <a:ext cx="8428213" cy="183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set of Portfolios and analyzed the performance applying various machine learning prediction Model using Sagemaker Studio.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endpoints generated from Sagemaker, Created an API function to invoke the endpoint to get the Predicted values from the model.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lambda function to power the Investment Advisor bot.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and Optimized Portfolio depending on the customer inputs.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Advised Customers of the expected returns generated from Predictions from Machine Learning.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0" y="0"/>
            <a:ext cx="9141713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ityscape at night" id="151" name="Google Shape;151;p5"/>
          <p:cNvPicPr preferRelativeResize="0"/>
          <p:nvPr/>
        </p:nvPicPr>
        <p:blipFill rotWithShape="1">
          <a:blip r:embed="rId3">
            <a:alphaModFix/>
          </a:blip>
          <a:srcRect b="1" l="0" r="51356" t="0"/>
          <a:stretch/>
        </p:blipFill>
        <p:spPr>
          <a:xfrm>
            <a:off x="20" y="10"/>
            <a:ext cx="7252212" cy="514349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/>
          <p:nvPr/>
        </p:nvSpPr>
        <p:spPr>
          <a:xfrm flipH="1">
            <a:off x="3843764" y="0"/>
            <a:ext cx="5300233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4675367" y="273843"/>
            <a:ext cx="3839982" cy="14249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Extraction and Manipulation Tools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4675367" y="1825650"/>
            <a:ext cx="3839982" cy="280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Collection: Yahoo Finance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4292F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Libraries: Matplotlib, Pandas, Numpy, Hvplot, Plotly, SKlearn, StandardScaler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4292F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Libraries: yfinance, pandas_datareader.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24292F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Sagemaker, Sagemaker predictor, Lambda, Lex.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/>
          <p:nvPr/>
        </p:nvSpPr>
        <p:spPr>
          <a:xfrm>
            <a:off x="1200" y="0"/>
            <a:ext cx="9141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480060" y="244026"/>
            <a:ext cx="3276451" cy="14676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Investment Portfolio Modeling</a:t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-206725" y="2114926"/>
            <a:ext cx="4313700" cy="28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Gathered Data of Equities, Bitcoins, and Bonds using yahoo Finance and calculat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ed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the actual returns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Generated the Buy and Sell signals depending on the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Simple and Exponential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Moving averages.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Compare the Actual and strategy returns.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Trained the Data and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fit the model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agemaker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training and the testing data were saved in S3 buckets and the endpoint were generated.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data was trained using Sagemaker, Logistic regression and SVM Model.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ed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the Strategy returns and generat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ed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the predicted labels and returns.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ityscape at night" id="162" name="Google Shape;162;p4"/>
          <p:cNvPicPr preferRelativeResize="0"/>
          <p:nvPr/>
        </p:nvPicPr>
        <p:blipFill rotWithShape="1">
          <a:blip r:embed="rId3">
            <a:alphaModFix/>
          </a:blip>
          <a:srcRect b="1" l="2394" r="63001" t="0"/>
          <a:stretch/>
        </p:blipFill>
        <p:spPr>
          <a:xfrm>
            <a:off x="3983776" y="10"/>
            <a:ext cx="5159081" cy="51434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753709749_1_42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ityscape at night" id="168" name="Google Shape;168;g15753709749_1_42"/>
          <p:cNvPicPr preferRelativeResize="0"/>
          <p:nvPr/>
        </p:nvPicPr>
        <p:blipFill rotWithShape="1">
          <a:blip r:embed="rId3">
            <a:alphaModFix/>
          </a:blip>
          <a:srcRect b="0" l="0" r="51357" t="0"/>
          <a:stretch/>
        </p:blipFill>
        <p:spPr>
          <a:xfrm>
            <a:off x="29945" y="10"/>
            <a:ext cx="7252214" cy="5143491"/>
          </a:xfrm>
          <a:prstGeom prst="rect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g15753709749_1_42"/>
          <p:cNvSpPr/>
          <p:nvPr/>
        </p:nvSpPr>
        <p:spPr>
          <a:xfrm flipH="1">
            <a:off x="3903772" y="37425"/>
            <a:ext cx="53001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5753709749_1_42"/>
          <p:cNvSpPr txBox="1"/>
          <p:nvPr/>
        </p:nvSpPr>
        <p:spPr>
          <a:xfrm>
            <a:off x="3442150" y="367299"/>
            <a:ext cx="38400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Comparison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5753709749_1_42"/>
          <p:cNvSpPr txBox="1"/>
          <p:nvPr/>
        </p:nvSpPr>
        <p:spPr>
          <a:xfrm>
            <a:off x="315850" y="3376600"/>
            <a:ext cx="2154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SPY (S&amp;P 500)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Sagemaker Model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72" name="Google Shape;172;g15753709749_1_42"/>
          <p:cNvSpPr txBox="1"/>
          <p:nvPr/>
        </p:nvSpPr>
        <p:spPr>
          <a:xfrm>
            <a:off x="3137075" y="3376600"/>
            <a:ext cx="2154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SPY (S&amp;P 500)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Logistic Regression Model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73" name="Google Shape;173;g15753709749_1_42"/>
          <p:cNvSpPr txBox="1"/>
          <p:nvPr/>
        </p:nvSpPr>
        <p:spPr>
          <a:xfrm>
            <a:off x="5913875" y="3376600"/>
            <a:ext cx="2154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SPY (S&amp;P 500)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SVM Model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74" name="Google Shape;174;g15753709749_1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725" y="1849050"/>
            <a:ext cx="2725600" cy="1104725"/>
          </a:xfrm>
          <a:prstGeom prst="rect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g15753709749_1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8925" y="1869600"/>
            <a:ext cx="2725599" cy="1063650"/>
          </a:xfrm>
          <a:prstGeom prst="rect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g15753709749_1_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775" y="1850086"/>
            <a:ext cx="2615050" cy="1104726"/>
          </a:xfrm>
          <a:prstGeom prst="rect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753709749_1_53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ityscape at night" id="182" name="Google Shape;182;g15753709749_1_53"/>
          <p:cNvPicPr preferRelativeResize="0"/>
          <p:nvPr/>
        </p:nvPicPr>
        <p:blipFill rotWithShape="1">
          <a:blip r:embed="rId3">
            <a:alphaModFix/>
          </a:blip>
          <a:srcRect b="0" l="0" r="51357" t="0"/>
          <a:stretch/>
        </p:blipFill>
        <p:spPr>
          <a:xfrm>
            <a:off x="-211455" y="-18828"/>
            <a:ext cx="7252214" cy="5143491"/>
          </a:xfrm>
          <a:prstGeom prst="rect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3" name="Google Shape;183;g15753709749_1_53"/>
          <p:cNvSpPr/>
          <p:nvPr/>
        </p:nvSpPr>
        <p:spPr>
          <a:xfrm flipH="1">
            <a:off x="4341272" y="59975"/>
            <a:ext cx="53001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5753709749_1_53"/>
          <p:cNvSpPr txBox="1"/>
          <p:nvPr/>
        </p:nvSpPr>
        <p:spPr>
          <a:xfrm>
            <a:off x="2294525" y="348724"/>
            <a:ext cx="38400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Comparison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5753709749_1_53"/>
          <p:cNvSpPr txBox="1"/>
          <p:nvPr/>
        </p:nvSpPr>
        <p:spPr>
          <a:xfrm>
            <a:off x="249475" y="3249250"/>
            <a:ext cx="2154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340">
                <a:solidFill>
                  <a:schemeClr val="dk1"/>
                </a:solidFill>
              </a:rPr>
              <a:t>BTC (Bitcoin</a:t>
            </a:r>
            <a:r>
              <a:rPr b="1" lang="en" sz="1340">
                <a:solidFill>
                  <a:schemeClr val="dk1"/>
                </a:solidFill>
              </a:rPr>
              <a:t>)</a:t>
            </a:r>
            <a:endParaRPr b="1" sz="134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340">
                <a:solidFill>
                  <a:schemeClr val="dk1"/>
                </a:solidFill>
              </a:rPr>
              <a:t>Sagemaker Model</a:t>
            </a:r>
            <a:endParaRPr b="1" sz="1340">
              <a:solidFill>
                <a:schemeClr val="dk1"/>
              </a:solidFill>
            </a:endParaRPr>
          </a:p>
        </p:txBody>
      </p:sp>
      <p:sp>
        <p:nvSpPr>
          <p:cNvPr id="186" name="Google Shape;186;g15753709749_1_53"/>
          <p:cNvSpPr txBox="1"/>
          <p:nvPr/>
        </p:nvSpPr>
        <p:spPr>
          <a:xfrm>
            <a:off x="3264588" y="3210550"/>
            <a:ext cx="26148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260">
                <a:solidFill>
                  <a:schemeClr val="dk1"/>
                </a:solidFill>
              </a:rPr>
              <a:t>BTC (Bitcoin)</a:t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260">
                <a:solidFill>
                  <a:schemeClr val="dk1"/>
                </a:solidFill>
              </a:rPr>
              <a:t>Logistic Regression Model</a:t>
            </a:r>
            <a:endParaRPr b="1" sz="1260">
              <a:solidFill>
                <a:schemeClr val="dk1"/>
              </a:solidFill>
            </a:endParaRPr>
          </a:p>
        </p:txBody>
      </p:sp>
      <p:sp>
        <p:nvSpPr>
          <p:cNvPr id="187" name="Google Shape;187;g15753709749_1_53"/>
          <p:cNvSpPr txBox="1"/>
          <p:nvPr/>
        </p:nvSpPr>
        <p:spPr>
          <a:xfrm>
            <a:off x="6274675" y="3327075"/>
            <a:ext cx="2661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60">
                <a:solidFill>
                  <a:schemeClr val="dk1"/>
                </a:solidFill>
              </a:rPr>
              <a:t>BTC (Bitcoin)</a:t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6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60">
                <a:solidFill>
                  <a:schemeClr val="dk1"/>
                </a:solidFill>
              </a:rPr>
              <a:t>SVM Model</a:t>
            </a:r>
            <a:endParaRPr b="1" sz="1260">
              <a:solidFill>
                <a:schemeClr val="dk1"/>
              </a:solidFill>
            </a:endParaRPr>
          </a:p>
        </p:txBody>
      </p:sp>
      <p:pic>
        <p:nvPicPr>
          <p:cNvPr id="188" name="Google Shape;188;g15753709749_1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4000" y="1845500"/>
            <a:ext cx="2468225" cy="1253400"/>
          </a:xfrm>
          <a:prstGeom prst="rect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g15753709749_1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2425" y="1845500"/>
            <a:ext cx="2901825" cy="1253400"/>
          </a:xfrm>
          <a:prstGeom prst="rect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g15753709749_1_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866300"/>
            <a:ext cx="2752676" cy="1253400"/>
          </a:xfrm>
          <a:prstGeom prst="rect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753709749_1_27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ityscape at night" id="196" name="Google Shape;196;g15753709749_1_27"/>
          <p:cNvPicPr preferRelativeResize="0"/>
          <p:nvPr/>
        </p:nvPicPr>
        <p:blipFill rotWithShape="1">
          <a:blip r:embed="rId3">
            <a:alphaModFix/>
          </a:blip>
          <a:srcRect b="0" l="0" r="51357" t="0"/>
          <a:stretch/>
        </p:blipFill>
        <p:spPr>
          <a:xfrm>
            <a:off x="29945" y="10"/>
            <a:ext cx="7252214" cy="5143491"/>
          </a:xfrm>
          <a:prstGeom prst="rect">
            <a:avLst/>
          </a:prstGeom>
          <a:noFill/>
          <a:ln cap="flat" cmpd="sng" w="114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" name="Google Shape;197;g15753709749_1_27"/>
          <p:cNvSpPr/>
          <p:nvPr/>
        </p:nvSpPr>
        <p:spPr>
          <a:xfrm flipH="1">
            <a:off x="3755222" y="-203975"/>
            <a:ext cx="53001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5753709749_1_27"/>
          <p:cNvSpPr txBox="1"/>
          <p:nvPr/>
        </p:nvSpPr>
        <p:spPr>
          <a:xfrm>
            <a:off x="3442150" y="200174"/>
            <a:ext cx="3840000" cy="12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Comparison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5753709749_1_27"/>
          <p:cNvSpPr txBox="1"/>
          <p:nvPr/>
        </p:nvSpPr>
        <p:spPr>
          <a:xfrm>
            <a:off x="315850" y="3376600"/>
            <a:ext cx="22524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060">
                <a:solidFill>
                  <a:schemeClr val="dk1"/>
                </a:solidFill>
              </a:rPr>
              <a:t>AGG (Bloomberg Aggregate Bond Index)</a:t>
            </a:r>
            <a:endParaRPr b="1" sz="106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060">
                <a:solidFill>
                  <a:schemeClr val="dk1"/>
                </a:solidFill>
              </a:rPr>
              <a:t>Sagemaker Model</a:t>
            </a:r>
            <a:endParaRPr b="1" sz="1060">
              <a:solidFill>
                <a:schemeClr val="dk1"/>
              </a:solidFill>
            </a:endParaRPr>
          </a:p>
        </p:txBody>
      </p:sp>
      <p:sp>
        <p:nvSpPr>
          <p:cNvPr id="200" name="Google Shape;200;g15753709749_1_27"/>
          <p:cNvSpPr txBox="1"/>
          <p:nvPr/>
        </p:nvSpPr>
        <p:spPr>
          <a:xfrm>
            <a:off x="3137075" y="3376600"/>
            <a:ext cx="2154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060">
                <a:solidFill>
                  <a:schemeClr val="dk1"/>
                </a:solidFill>
              </a:rPr>
              <a:t>AGG (Bloomberg Aggregate Bond Index)</a:t>
            </a:r>
            <a:endParaRPr b="1" sz="106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060">
                <a:solidFill>
                  <a:schemeClr val="dk1"/>
                </a:solidFill>
              </a:rPr>
              <a:t>Logistic Regression Model</a:t>
            </a:r>
            <a:endParaRPr b="1" sz="1060">
              <a:solidFill>
                <a:schemeClr val="dk1"/>
              </a:solidFill>
            </a:endParaRPr>
          </a:p>
        </p:txBody>
      </p:sp>
      <p:sp>
        <p:nvSpPr>
          <p:cNvPr id="201" name="Google Shape;201;g15753709749_1_27"/>
          <p:cNvSpPr txBox="1"/>
          <p:nvPr/>
        </p:nvSpPr>
        <p:spPr>
          <a:xfrm>
            <a:off x="5908675" y="3447100"/>
            <a:ext cx="2844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060">
                <a:solidFill>
                  <a:schemeClr val="dk1"/>
                </a:solidFill>
              </a:rPr>
              <a:t>AGG (Bloomberg Aggregate Bond Index)</a:t>
            </a:r>
            <a:endParaRPr b="1" sz="106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060">
                <a:solidFill>
                  <a:schemeClr val="dk1"/>
                </a:solidFill>
              </a:rPr>
              <a:t>SVM Model</a:t>
            </a:r>
            <a:endParaRPr b="1" sz="1060">
              <a:solidFill>
                <a:schemeClr val="dk1"/>
              </a:solidFill>
            </a:endParaRPr>
          </a:p>
        </p:txBody>
      </p:sp>
      <p:pic>
        <p:nvPicPr>
          <p:cNvPr id="202" name="Google Shape;202;g15753709749_1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425" y="1882725"/>
            <a:ext cx="3220474" cy="1135225"/>
          </a:xfrm>
          <a:prstGeom prst="rect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3" name="Google Shape;203;g15753709749_1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1888" y="1882725"/>
            <a:ext cx="2525275" cy="1135225"/>
          </a:xfrm>
          <a:prstGeom prst="rect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4" name="Google Shape;204;g15753709749_1_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55" y="1882724"/>
            <a:ext cx="2692696" cy="1135225"/>
          </a:xfrm>
          <a:prstGeom prst="rect">
            <a:avLst/>
          </a:prstGeom>
          <a:noFill/>
          <a:ln cap="flat" cmpd="sng" w="3810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16000">
              <a:srgbClr val="F5F7FC"/>
            </a:gs>
            <a:gs pos="53450">
              <a:srgbClr val="F1F4FA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ityscape at night" id="209" name="Google Shape;209;g157ceeeed09_0_43"/>
          <p:cNvPicPr preferRelativeResize="0"/>
          <p:nvPr/>
        </p:nvPicPr>
        <p:blipFill rotWithShape="1">
          <a:blip r:embed="rId3">
            <a:alphaModFix/>
          </a:blip>
          <a:srcRect b="9086" l="0" r="0" t="2699"/>
          <a:stretch/>
        </p:blipFill>
        <p:spPr>
          <a:xfrm>
            <a:off x="-5" y="-121076"/>
            <a:ext cx="9144000" cy="2787529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0" name="Google Shape;210;g157ceeeed09_0_43"/>
          <p:cNvSpPr txBox="1"/>
          <p:nvPr/>
        </p:nvSpPr>
        <p:spPr>
          <a:xfrm>
            <a:off x="132565" y="-72277"/>
            <a:ext cx="24681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g157ceeeed09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925" y="1590800"/>
            <a:ext cx="7572375" cy="26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dude</dc:creator>
</cp:coreProperties>
</file>