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Overpass Mon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OverpassMon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verpass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3dcd1fd31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3dcd1fd31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13dd0be253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13dd0be253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3dcd1fd31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13dcd1fd31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13dcd1fd315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13dcd1fd315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3dcd1fd315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3dcd1fd315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3dcd1fd315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3dcd1fd315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3dcd1fd315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13dcd1fd315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13dcd1fd315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13dcd1fd315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13dcd1fd315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13dcd1fd315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103901f63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103901f63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13dcd1fd31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13dcd1fd3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13dd0be25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13dd0be25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102adc4f1d3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102adc4f1d3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3dd0be253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3dd0be253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103901f637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103901f637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13dd0be253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13dd0be25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13dd0be25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13dd0be25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3421" y="1293575"/>
            <a:ext cx="4255200" cy="24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63459" y="4177825"/>
            <a:ext cx="4111500" cy="2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1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290" name="Google Shape;290;p11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11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1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1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1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1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1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1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1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1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1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11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11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11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11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11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11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11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11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11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11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11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11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1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1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1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1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8" name="Google Shape;318;p11"/>
          <p:cNvSpPr txBox="1"/>
          <p:nvPr>
            <p:ph hasCustomPrompt="1" type="title"/>
          </p:nvPr>
        </p:nvSpPr>
        <p:spPr>
          <a:xfrm>
            <a:off x="1238074" y="3127715"/>
            <a:ext cx="35421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9" name="Google Shape;319;p11"/>
          <p:cNvSpPr txBox="1"/>
          <p:nvPr>
            <p:ph idx="1" type="subTitle"/>
          </p:nvPr>
        </p:nvSpPr>
        <p:spPr>
          <a:xfrm>
            <a:off x="4971725" y="3455825"/>
            <a:ext cx="32505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13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323" name="Google Shape;323;p1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1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1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1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1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1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1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1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1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1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1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1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1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1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1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1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1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1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1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1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1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1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1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1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1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1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1" name="Google Shape;351;p13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3"/>
          <p:cNvSpPr txBox="1"/>
          <p:nvPr>
            <p:ph idx="2" type="title"/>
          </p:nvPr>
        </p:nvSpPr>
        <p:spPr>
          <a:xfrm>
            <a:off x="2019200" y="16619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3" name="Google Shape;353;p13"/>
          <p:cNvSpPr txBox="1"/>
          <p:nvPr>
            <p:ph idx="1" type="subTitle"/>
          </p:nvPr>
        </p:nvSpPr>
        <p:spPr>
          <a:xfrm>
            <a:off x="2019185" y="2326308"/>
            <a:ext cx="2322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13"/>
          <p:cNvSpPr txBox="1"/>
          <p:nvPr>
            <p:ph hasCustomPrompt="1" idx="3" type="title"/>
          </p:nvPr>
        </p:nvSpPr>
        <p:spPr>
          <a:xfrm>
            <a:off x="1115440" y="199312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/>
          <p:nvPr>
            <p:ph idx="4" type="title"/>
          </p:nvPr>
        </p:nvSpPr>
        <p:spPr>
          <a:xfrm>
            <a:off x="2019200" y="33954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6" name="Google Shape;356;p13"/>
          <p:cNvSpPr txBox="1"/>
          <p:nvPr>
            <p:ph idx="5" type="subTitle"/>
          </p:nvPr>
        </p:nvSpPr>
        <p:spPr>
          <a:xfrm>
            <a:off x="2019185" y="4059858"/>
            <a:ext cx="2322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13"/>
          <p:cNvSpPr txBox="1"/>
          <p:nvPr>
            <p:ph hasCustomPrompt="1" idx="6" type="title"/>
          </p:nvPr>
        </p:nvSpPr>
        <p:spPr>
          <a:xfrm>
            <a:off x="1115440" y="372667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/>
          <p:nvPr>
            <p:ph idx="7" type="title"/>
          </p:nvPr>
        </p:nvSpPr>
        <p:spPr>
          <a:xfrm>
            <a:off x="5724425" y="16619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9" name="Google Shape;359;p13"/>
          <p:cNvSpPr txBox="1"/>
          <p:nvPr>
            <p:ph idx="8" type="subTitle"/>
          </p:nvPr>
        </p:nvSpPr>
        <p:spPr>
          <a:xfrm>
            <a:off x="5724410" y="2326308"/>
            <a:ext cx="2322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13"/>
          <p:cNvSpPr txBox="1"/>
          <p:nvPr>
            <p:ph hasCustomPrompt="1" idx="9" type="title"/>
          </p:nvPr>
        </p:nvSpPr>
        <p:spPr>
          <a:xfrm>
            <a:off x="4820665" y="199312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/>
          <p:nvPr>
            <p:ph idx="13" type="title"/>
          </p:nvPr>
        </p:nvSpPr>
        <p:spPr>
          <a:xfrm>
            <a:off x="5724425" y="33954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2" name="Google Shape;362;p13"/>
          <p:cNvSpPr txBox="1"/>
          <p:nvPr>
            <p:ph idx="14" type="subTitle"/>
          </p:nvPr>
        </p:nvSpPr>
        <p:spPr>
          <a:xfrm>
            <a:off x="5724410" y="4059858"/>
            <a:ext cx="2322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13"/>
          <p:cNvSpPr txBox="1"/>
          <p:nvPr>
            <p:ph hasCustomPrompt="1" idx="15" type="title"/>
          </p:nvPr>
        </p:nvSpPr>
        <p:spPr>
          <a:xfrm>
            <a:off x="4820665" y="372667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366" name="Google Shape;366;p1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1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1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1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1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1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1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1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1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1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1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1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1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1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1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1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1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1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1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1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1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1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1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1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1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1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1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1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4" name="Google Shape;394;p14"/>
          <p:cNvSpPr txBox="1"/>
          <p:nvPr>
            <p:ph type="title"/>
          </p:nvPr>
        </p:nvSpPr>
        <p:spPr>
          <a:xfrm>
            <a:off x="1119391" y="1639125"/>
            <a:ext cx="37431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5" name="Google Shape;395;p14"/>
          <p:cNvSpPr txBox="1"/>
          <p:nvPr>
            <p:ph idx="1" type="subTitle"/>
          </p:nvPr>
        </p:nvSpPr>
        <p:spPr>
          <a:xfrm>
            <a:off x="1409766" y="3199450"/>
            <a:ext cx="3702300" cy="8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4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 txBox="1"/>
          <p:nvPr>
            <p:ph type="title"/>
          </p:nvPr>
        </p:nvSpPr>
        <p:spPr>
          <a:xfrm>
            <a:off x="1136102" y="2597244"/>
            <a:ext cx="3324300" cy="11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8" name="Google Shape;398;p15"/>
          <p:cNvSpPr txBox="1"/>
          <p:nvPr>
            <p:ph idx="1" type="subTitle"/>
          </p:nvPr>
        </p:nvSpPr>
        <p:spPr>
          <a:xfrm>
            <a:off x="1753106" y="4221413"/>
            <a:ext cx="40461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5"/>
          <p:cNvSpPr txBox="1"/>
          <p:nvPr>
            <p:ph hasCustomPrompt="1" idx="2" type="title"/>
          </p:nvPr>
        </p:nvSpPr>
        <p:spPr>
          <a:xfrm>
            <a:off x="1868852" y="880125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00" name="Google Shape;400;p15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01" name="Google Shape;401;p1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1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1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1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1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1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1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1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1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1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1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1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1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1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1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1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1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1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1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1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1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1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1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4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6"/>
          <p:cNvSpPr txBox="1"/>
          <p:nvPr>
            <p:ph type="title"/>
          </p:nvPr>
        </p:nvSpPr>
        <p:spPr>
          <a:xfrm>
            <a:off x="4427784" y="2558375"/>
            <a:ext cx="3609900" cy="12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1" name="Google Shape;431;p16"/>
          <p:cNvSpPr txBox="1"/>
          <p:nvPr>
            <p:ph idx="1" type="subTitle"/>
          </p:nvPr>
        </p:nvSpPr>
        <p:spPr>
          <a:xfrm>
            <a:off x="3584933" y="4092975"/>
            <a:ext cx="3971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16"/>
          <p:cNvSpPr txBox="1"/>
          <p:nvPr>
            <p:ph hasCustomPrompt="1" idx="2" type="title"/>
          </p:nvPr>
        </p:nvSpPr>
        <p:spPr>
          <a:xfrm>
            <a:off x="5303334" y="1001620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33" name="Google Shape;433;p16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34" name="Google Shape;434;p16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6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6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6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6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6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6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6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6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16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16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16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16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16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16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6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6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6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6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6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6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16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16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16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16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16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16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16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4_1_1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7"/>
          <p:cNvSpPr txBox="1"/>
          <p:nvPr>
            <p:ph type="title"/>
          </p:nvPr>
        </p:nvSpPr>
        <p:spPr>
          <a:xfrm>
            <a:off x="1226712" y="3008714"/>
            <a:ext cx="2716800" cy="12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4" name="Google Shape;464;p17"/>
          <p:cNvSpPr txBox="1"/>
          <p:nvPr>
            <p:ph idx="1" type="subTitle"/>
          </p:nvPr>
        </p:nvSpPr>
        <p:spPr>
          <a:xfrm>
            <a:off x="4082486" y="3525589"/>
            <a:ext cx="4028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17"/>
          <p:cNvSpPr txBox="1"/>
          <p:nvPr>
            <p:ph hasCustomPrompt="1" idx="2" type="title"/>
          </p:nvPr>
        </p:nvSpPr>
        <p:spPr>
          <a:xfrm>
            <a:off x="2271639" y="1400797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66" name="Google Shape;466;p17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67" name="Google Shape;467;p17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17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17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7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17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17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17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17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17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17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17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17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17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17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7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7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7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7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7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7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7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7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7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7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7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7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7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7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2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97" name="Google Shape;497;p1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1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1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1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1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1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1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1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1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1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1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1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1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1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1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1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1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1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5" name="Google Shape;525;p18"/>
          <p:cNvSpPr txBox="1"/>
          <p:nvPr>
            <p:ph type="title"/>
          </p:nvPr>
        </p:nvSpPr>
        <p:spPr>
          <a:xfrm>
            <a:off x="4491304" y="965525"/>
            <a:ext cx="3549600" cy="19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6" name="Google Shape;526;p18"/>
          <p:cNvSpPr txBox="1"/>
          <p:nvPr>
            <p:ph idx="1" type="subTitle"/>
          </p:nvPr>
        </p:nvSpPr>
        <p:spPr>
          <a:xfrm>
            <a:off x="4120960" y="3324128"/>
            <a:ext cx="3080700" cy="10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2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1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529" name="Google Shape;529;p1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1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1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1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1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1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1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1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7" name="Google Shape;557;p19"/>
          <p:cNvSpPr txBox="1"/>
          <p:nvPr>
            <p:ph type="title"/>
          </p:nvPr>
        </p:nvSpPr>
        <p:spPr>
          <a:xfrm>
            <a:off x="1381450" y="1370025"/>
            <a:ext cx="6381300" cy="17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8" name="Google Shape;558;p19"/>
          <p:cNvSpPr txBox="1"/>
          <p:nvPr>
            <p:ph idx="1" type="subTitle"/>
          </p:nvPr>
        </p:nvSpPr>
        <p:spPr>
          <a:xfrm>
            <a:off x="3136031" y="3521180"/>
            <a:ext cx="28719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2_1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20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561" name="Google Shape;561;p20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20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20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20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20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20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20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20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20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20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20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20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20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20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20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20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20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20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20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20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20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20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20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20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20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20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20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20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9" name="Google Shape;589;p20"/>
          <p:cNvSpPr txBox="1"/>
          <p:nvPr>
            <p:ph type="title"/>
          </p:nvPr>
        </p:nvSpPr>
        <p:spPr>
          <a:xfrm>
            <a:off x="911557" y="953150"/>
            <a:ext cx="4556400" cy="15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0" name="Google Shape;590;p20"/>
          <p:cNvSpPr txBox="1"/>
          <p:nvPr>
            <p:ph idx="1" type="subTitle"/>
          </p:nvPr>
        </p:nvSpPr>
        <p:spPr>
          <a:xfrm>
            <a:off x="1092527" y="2936219"/>
            <a:ext cx="4698600" cy="14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title"/>
          </p:nvPr>
        </p:nvSpPr>
        <p:spPr>
          <a:xfrm>
            <a:off x="1648350" y="2902200"/>
            <a:ext cx="58473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3"/>
          <p:cNvSpPr txBox="1"/>
          <p:nvPr>
            <p:ph idx="1" type="subTitle"/>
          </p:nvPr>
        </p:nvSpPr>
        <p:spPr>
          <a:xfrm>
            <a:off x="2501525" y="4080204"/>
            <a:ext cx="41409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hasCustomPrompt="1" idx="2" type="title"/>
          </p:nvPr>
        </p:nvSpPr>
        <p:spPr>
          <a:xfrm>
            <a:off x="3642600" y="1377034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" name="Google Shape;44;p3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5" name="Google Shape;45;p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2_1_1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21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593" name="Google Shape;593;p21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21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21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21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21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21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21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21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21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21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21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21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21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21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21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21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21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21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21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21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21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21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21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21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21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21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21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21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1" name="Google Shape;621;p21"/>
          <p:cNvSpPr txBox="1"/>
          <p:nvPr>
            <p:ph type="title"/>
          </p:nvPr>
        </p:nvSpPr>
        <p:spPr>
          <a:xfrm>
            <a:off x="1161625" y="1568850"/>
            <a:ext cx="2304000" cy="8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2" name="Google Shape;622;p21"/>
          <p:cNvSpPr txBox="1"/>
          <p:nvPr>
            <p:ph idx="1" type="subTitle"/>
          </p:nvPr>
        </p:nvSpPr>
        <p:spPr>
          <a:xfrm>
            <a:off x="903175" y="3050125"/>
            <a:ext cx="38415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2_1_1_1_1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2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625" name="Google Shape;625;p22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22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22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22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22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22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22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22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22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22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22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22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22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22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22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22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22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22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22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22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22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22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22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22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22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22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22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22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3" name="Google Shape;653;p22"/>
          <p:cNvSpPr txBox="1"/>
          <p:nvPr>
            <p:ph type="title"/>
          </p:nvPr>
        </p:nvSpPr>
        <p:spPr>
          <a:xfrm flipH="1">
            <a:off x="5542609" y="1904025"/>
            <a:ext cx="28065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4" name="Google Shape;654;p22"/>
          <p:cNvSpPr txBox="1"/>
          <p:nvPr>
            <p:ph idx="1" type="subTitle"/>
          </p:nvPr>
        </p:nvSpPr>
        <p:spPr>
          <a:xfrm flipH="1">
            <a:off x="4341613" y="2973925"/>
            <a:ext cx="38547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_2_1_1_1_1_1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23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657" name="Google Shape;657;p2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2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2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2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2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2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2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2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2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2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2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2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2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2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2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2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2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2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2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2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2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2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2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2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2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2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2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2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5" name="Google Shape;685;p23"/>
          <p:cNvSpPr txBox="1"/>
          <p:nvPr>
            <p:ph type="title"/>
          </p:nvPr>
        </p:nvSpPr>
        <p:spPr>
          <a:xfrm>
            <a:off x="1179400" y="1904025"/>
            <a:ext cx="26847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6" name="Google Shape;686;p23"/>
          <p:cNvSpPr txBox="1"/>
          <p:nvPr>
            <p:ph idx="1" type="subTitle"/>
          </p:nvPr>
        </p:nvSpPr>
        <p:spPr>
          <a:xfrm>
            <a:off x="1284163" y="2973925"/>
            <a:ext cx="38547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p2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689" name="Google Shape;689;p2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2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2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2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2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2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2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2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2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2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2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2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2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2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2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2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2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2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2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2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2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2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2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2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2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2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2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2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7" name="Google Shape;717;p24"/>
          <p:cNvSpPr txBox="1"/>
          <p:nvPr>
            <p:ph type="title"/>
          </p:nvPr>
        </p:nvSpPr>
        <p:spPr>
          <a:xfrm>
            <a:off x="3265501" y="3717475"/>
            <a:ext cx="30147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8" name="Google Shape;718;p24"/>
          <p:cNvSpPr txBox="1"/>
          <p:nvPr>
            <p:ph idx="1" type="subTitle"/>
          </p:nvPr>
        </p:nvSpPr>
        <p:spPr>
          <a:xfrm>
            <a:off x="713226" y="1440492"/>
            <a:ext cx="56310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25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721" name="Google Shape;721;p2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2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2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2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2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2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2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2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2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2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2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2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2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2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2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2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2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2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2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2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2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2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2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2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2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2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2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2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9" name="Google Shape;749;p25"/>
          <p:cNvSpPr txBox="1"/>
          <p:nvPr>
            <p:ph hasCustomPrompt="1" type="title"/>
          </p:nvPr>
        </p:nvSpPr>
        <p:spPr>
          <a:xfrm>
            <a:off x="750758" y="2973521"/>
            <a:ext cx="2352600" cy="6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0" name="Google Shape;750;p25"/>
          <p:cNvSpPr txBox="1"/>
          <p:nvPr>
            <p:ph idx="1" type="subTitle"/>
          </p:nvPr>
        </p:nvSpPr>
        <p:spPr>
          <a:xfrm>
            <a:off x="895808" y="3688343"/>
            <a:ext cx="20625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25"/>
          <p:cNvSpPr txBox="1"/>
          <p:nvPr>
            <p:ph hasCustomPrompt="1" idx="2" type="title"/>
          </p:nvPr>
        </p:nvSpPr>
        <p:spPr>
          <a:xfrm>
            <a:off x="3395705" y="2424421"/>
            <a:ext cx="2352600" cy="6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2" name="Google Shape;752;p25"/>
          <p:cNvSpPr txBox="1"/>
          <p:nvPr>
            <p:ph idx="3" type="subTitle"/>
          </p:nvPr>
        </p:nvSpPr>
        <p:spPr>
          <a:xfrm>
            <a:off x="3540755" y="3139243"/>
            <a:ext cx="20625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25"/>
          <p:cNvSpPr txBox="1"/>
          <p:nvPr>
            <p:ph hasCustomPrompt="1" idx="4" type="title"/>
          </p:nvPr>
        </p:nvSpPr>
        <p:spPr>
          <a:xfrm>
            <a:off x="6040639" y="1875321"/>
            <a:ext cx="2352600" cy="6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4" name="Google Shape;754;p25"/>
          <p:cNvSpPr txBox="1"/>
          <p:nvPr>
            <p:ph idx="5" type="subTitle"/>
          </p:nvPr>
        </p:nvSpPr>
        <p:spPr>
          <a:xfrm>
            <a:off x="6185689" y="2590146"/>
            <a:ext cx="20625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25"/>
          <p:cNvSpPr txBox="1"/>
          <p:nvPr>
            <p:ph idx="6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5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6"/>
          <p:cNvSpPr txBox="1"/>
          <p:nvPr>
            <p:ph idx="1" type="subTitle"/>
          </p:nvPr>
        </p:nvSpPr>
        <p:spPr>
          <a:xfrm>
            <a:off x="4869769" y="2057075"/>
            <a:ext cx="34488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26"/>
          <p:cNvSpPr txBox="1"/>
          <p:nvPr>
            <p:ph type="title"/>
          </p:nvPr>
        </p:nvSpPr>
        <p:spPr>
          <a:xfrm>
            <a:off x="1544450" y="1934775"/>
            <a:ext cx="3191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9" name="Google Shape;759;p26"/>
          <p:cNvSpPr txBox="1"/>
          <p:nvPr>
            <p:ph idx="2" type="subTitle"/>
          </p:nvPr>
        </p:nvSpPr>
        <p:spPr>
          <a:xfrm>
            <a:off x="4869769" y="3711874"/>
            <a:ext cx="34488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26"/>
          <p:cNvSpPr txBox="1"/>
          <p:nvPr>
            <p:ph idx="3" type="title"/>
          </p:nvPr>
        </p:nvSpPr>
        <p:spPr>
          <a:xfrm>
            <a:off x="1544450" y="3602099"/>
            <a:ext cx="3191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61" name="Google Shape;761;p26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762" name="Google Shape;762;p26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26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26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26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26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26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26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26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26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26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26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26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26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26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26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26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26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26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26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26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26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26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26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26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p26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26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26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26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90" name="Google Shape;790;p26"/>
          <p:cNvSpPr txBox="1"/>
          <p:nvPr>
            <p:ph idx="4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_1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27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793" name="Google Shape;793;p27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27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27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27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27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27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27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27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27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27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27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27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27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27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27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27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27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27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7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7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7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7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7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7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7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7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7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7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1" name="Google Shape;821;p27"/>
          <p:cNvSpPr txBox="1"/>
          <p:nvPr>
            <p:ph idx="1" type="subTitle"/>
          </p:nvPr>
        </p:nvSpPr>
        <p:spPr>
          <a:xfrm>
            <a:off x="1011053" y="3589417"/>
            <a:ext cx="14415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27"/>
          <p:cNvSpPr txBox="1"/>
          <p:nvPr>
            <p:ph type="title"/>
          </p:nvPr>
        </p:nvSpPr>
        <p:spPr>
          <a:xfrm>
            <a:off x="839001" y="3192026"/>
            <a:ext cx="17856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3" name="Google Shape;823;p27"/>
          <p:cNvSpPr txBox="1"/>
          <p:nvPr>
            <p:ph hasCustomPrompt="1" idx="2" type="title"/>
          </p:nvPr>
        </p:nvSpPr>
        <p:spPr>
          <a:xfrm>
            <a:off x="728635" y="1940285"/>
            <a:ext cx="18546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4" name="Google Shape;824;p27"/>
          <p:cNvSpPr txBox="1"/>
          <p:nvPr>
            <p:ph idx="3" type="subTitle"/>
          </p:nvPr>
        </p:nvSpPr>
        <p:spPr>
          <a:xfrm>
            <a:off x="2933505" y="3589417"/>
            <a:ext cx="14415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27"/>
          <p:cNvSpPr txBox="1"/>
          <p:nvPr>
            <p:ph idx="4" type="title"/>
          </p:nvPr>
        </p:nvSpPr>
        <p:spPr>
          <a:xfrm>
            <a:off x="2761454" y="3192026"/>
            <a:ext cx="17856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6" name="Google Shape;826;p27"/>
          <p:cNvSpPr txBox="1"/>
          <p:nvPr>
            <p:ph hasCustomPrompt="1" idx="5" type="title"/>
          </p:nvPr>
        </p:nvSpPr>
        <p:spPr>
          <a:xfrm>
            <a:off x="2651078" y="1940285"/>
            <a:ext cx="18546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7" name="Google Shape;827;p27"/>
          <p:cNvSpPr txBox="1"/>
          <p:nvPr>
            <p:ph idx="6" type="subTitle"/>
          </p:nvPr>
        </p:nvSpPr>
        <p:spPr>
          <a:xfrm>
            <a:off x="4855942" y="3580067"/>
            <a:ext cx="14415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27"/>
          <p:cNvSpPr txBox="1"/>
          <p:nvPr>
            <p:ph idx="7" type="title"/>
          </p:nvPr>
        </p:nvSpPr>
        <p:spPr>
          <a:xfrm>
            <a:off x="4683891" y="3182689"/>
            <a:ext cx="17856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9" name="Google Shape;829;p27"/>
          <p:cNvSpPr txBox="1"/>
          <p:nvPr>
            <p:ph hasCustomPrompt="1" idx="8" type="title"/>
          </p:nvPr>
        </p:nvSpPr>
        <p:spPr>
          <a:xfrm>
            <a:off x="4573521" y="1930948"/>
            <a:ext cx="18546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30" name="Google Shape;830;p27"/>
          <p:cNvSpPr txBox="1"/>
          <p:nvPr>
            <p:ph idx="9" type="subTitle"/>
          </p:nvPr>
        </p:nvSpPr>
        <p:spPr>
          <a:xfrm>
            <a:off x="6778385" y="3580067"/>
            <a:ext cx="14415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1" name="Google Shape;831;p27"/>
          <p:cNvSpPr txBox="1"/>
          <p:nvPr>
            <p:ph idx="13" type="title"/>
          </p:nvPr>
        </p:nvSpPr>
        <p:spPr>
          <a:xfrm>
            <a:off x="6606334" y="3182689"/>
            <a:ext cx="17856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2" name="Google Shape;832;p27"/>
          <p:cNvSpPr txBox="1"/>
          <p:nvPr>
            <p:ph hasCustomPrompt="1" idx="14" type="title"/>
          </p:nvPr>
        </p:nvSpPr>
        <p:spPr>
          <a:xfrm>
            <a:off x="6495964" y="1930948"/>
            <a:ext cx="18546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33" name="Google Shape;833;p27"/>
          <p:cNvSpPr txBox="1"/>
          <p:nvPr>
            <p:ph idx="15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2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836" name="Google Shape;836;p2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2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2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2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2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Google Shape;841;p2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p2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2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2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2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2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2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2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2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2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2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2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2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2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2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4" name="Google Shape;864;p28"/>
          <p:cNvSpPr txBox="1"/>
          <p:nvPr>
            <p:ph idx="1" type="subTitle"/>
          </p:nvPr>
        </p:nvSpPr>
        <p:spPr>
          <a:xfrm>
            <a:off x="859163" y="3151375"/>
            <a:ext cx="2257800" cy="7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28"/>
          <p:cNvSpPr txBox="1"/>
          <p:nvPr>
            <p:ph type="title"/>
          </p:nvPr>
        </p:nvSpPr>
        <p:spPr>
          <a:xfrm>
            <a:off x="859163" y="2739377"/>
            <a:ext cx="22578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6" name="Google Shape;866;p28"/>
          <p:cNvSpPr txBox="1"/>
          <p:nvPr>
            <p:ph idx="2" type="subTitle"/>
          </p:nvPr>
        </p:nvSpPr>
        <p:spPr>
          <a:xfrm>
            <a:off x="3443100" y="3151375"/>
            <a:ext cx="2257800" cy="7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p28"/>
          <p:cNvSpPr txBox="1"/>
          <p:nvPr>
            <p:ph idx="3" type="title"/>
          </p:nvPr>
        </p:nvSpPr>
        <p:spPr>
          <a:xfrm>
            <a:off x="3443100" y="2739377"/>
            <a:ext cx="22578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8" name="Google Shape;868;p28"/>
          <p:cNvSpPr txBox="1"/>
          <p:nvPr>
            <p:ph idx="4" type="subTitle"/>
          </p:nvPr>
        </p:nvSpPr>
        <p:spPr>
          <a:xfrm>
            <a:off x="6027037" y="3151375"/>
            <a:ext cx="2257800" cy="7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9" name="Google Shape;869;p28"/>
          <p:cNvSpPr txBox="1"/>
          <p:nvPr>
            <p:ph idx="5" type="title"/>
          </p:nvPr>
        </p:nvSpPr>
        <p:spPr>
          <a:xfrm>
            <a:off x="6027037" y="2739377"/>
            <a:ext cx="22578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0" name="Google Shape;870;p28"/>
          <p:cNvSpPr txBox="1"/>
          <p:nvPr>
            <p:ph idx="6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3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873" name="Google Shape;873;p2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2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2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2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2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2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2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2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2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2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2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2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2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2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1" name="Google Shape;891;p2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2" name="Google Shape;892;p2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2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4" name="Google Shape;894;p2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1" name="Google Shape;901;p29"/>
          <p:cNvSpPr txBox="1"/>
          <p:nvPr>
            <p:ph idx="1" type="subTitle"/>
          </p:nvPr>
        </p:nvSpPr>
        <p:spPr>
          <a:xfrm>
            <a:off x="1110672" y="3953201"/>
            <a:ext cx="18912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2" name="Google Shape;902;p29"/>
          <p:cNvSpPr txBox="1"/>
          <p:nvPr>
            <p:ph type="title"/>
          </p:nvPr>
        </p:nvSpPr>
        <p:spPr>
          <a:xfrm>
            <a:off x="1293972" y="3139662"/>
            <a:ext cx="1524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3" name="Google Shape;903;p29"/>
          <p:cNvSpPr txBox="1"/>
          <p:nvPr>
            <p:ph idx="2" type="subTitle"/>
          </p:nvPr>
        </p:nvSpPr>
        <p:spPr>
          <a:xfrm>
            <a:off x="3570533" y="3953201"/>
            <a:ext cx="18825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4" name="Google Shape;904;p29"/>
          <p:cNvSpPr txBox="1"/>
          <p:nvPr>
            <p:ph idx="3" type="title"/>
          </p:nvPr>
        </p:nvSpPr>
        <p:spPr>
          <a:xfrm>
            <a:off x="3749483" y="3139662"/>
            <a:ext cx="1524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5" name="Google Shape;905;p29"/>
          <p:cNvSpPr txBox="1"/>
          <p:nvPr>
            <p:ph idx="4" type="subTitle"/>
          </p:nvPr>
        </p:nvSpPr>
        <p:spPr>
          <a:xfrm>
            <a:off x="6027298" y="3953201"/>
            <a:ext cx="18825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29"/>
          <p:cNvSpPr txBox="1"/>
          <p:nvPr>
            <p:ph idx="5" type="title"/>
          </p:nvPr>
        </p:nvSpPr>
        <p:spPr>
          <a:xfrm>
            <a:off x="6206248" y="3139662"/>
            <a:ext cx="1524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7" name="Google Shape;907;p29"/>
          <p:cNvSpPr txBox="1"/>
          <p:nvPr>
            <p:ph idx="6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"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30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910" name="Google Shape;910;p30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30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30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30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30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30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30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30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30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30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30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30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2" name="Google Shape;922;p30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3" name="Google Shape;923;p30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4" name="Google Shape;924;p30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5" name="Google Shape;925;p30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Google Shape;926;p30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7" name="Google Shape;927;p30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8" name="Google Shape;928;p30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9" name="Google Shape;929;p30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30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30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30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30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30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30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30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30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38" name="Google Shape;938;p30"/>
          <p:cNvSpPr txBox="1"/>
          <p:nvPr>
            <p:ph idx="1" type="subTitle"/>
          </p:nvPr>
        </p:nvSpPr>
        <p:spPr>
          <a:xfrm>
            <a:off x="1890383" y="2233804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9" name="Google Shape;939;p30"/>
          <p:cNvSpPr txBox="1"/>
          <p:nvPr>
            <p:ph type="title"/>
          </p:nvPr>
        </p:nvSpPr>
        <p:spPr>
          <a:xfrm>
            <a:off x="1951733" y="1834972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0" name="Google Shape;940;p30"/>
          <p:cNvSpPr txBox="1"/>
          <p:nvPr>
            <p:ph idx="2" type="subTitle"/>
          </p:nvPr>
        </p:nvSpPr>
        <p:spPr>
          <a:xfrm>
            <a:off x="5605713" y="2233804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1" name="Google Shape;941;p30"/>
          <p:cNvSpPr txBox="1"/>
          <p:nvPr>
            <p:ph idx="3" type="title"/>
          </p:nvPr>
        </p:nvSpPr>
        <p:spPr>
          <a:xfrm>
            <a:off x="5667063" y="1834972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2" name="Google Shape;942;p30"/>
          <p:cNvSpPr txBox="1"/>
          <p:nvPr>
            <p:ph idx="4" type="subTitle"/>
          </p:nvPr>
        </p:nvSpPr>
        <p:spPr>
          <a:xfrm>
            <a:off x="1890383" y="3980222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3" name="Google Shape;943;p30"/>
          <p:cNvSpPr txBox="1"/>
          <p:nvPr>
            <p:ph idx="5" type="title"/>
          </p:nvPr>
        </p:nvSpPr>
        <p:spPr>
          <a:xfrm>
            <a:off x="1951733" y="3574247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4" name="Google Shape;944;p30"/>
          <p:cNvSpPr txBox="1"/>
          <p:nvPr>
            <p:ph idx="6" type="subTitle"/>
          </p:nvPr>
        </p:nvSpPr>
        <p:spPr>
          <a:xfrm>
            <a:off x="5605713" y="3980222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5" name="Google Shape;945;p30"/>
          <p:cNvSpPr txBox="1"/>
          <p:nvPr>
            <p:ph idx="7" type="title"/>
          </p:nvPr>
        </p:nvSpPr>
        <p:spPr>
          <a:xfrm>
            <a:off x="5667063" y="3574247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6" name="Google Shape;946;p30"/>
          <p:cNvSpPr txBox="1"/>
          <p:nvPr>
            <p:ph idx="8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idx="1" type="body"/>
          </p:nvPr>
        </p:nvSpPr>
        <p:spPr>
          <a:xfrm>
            <a:off x="717425" y="1152475"/>
            <a:ext cx="7709100" cy="344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75" name="Google Shape;75;p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76" name="Google Shape;76;p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" name="Google Shape;104;p4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_1_2"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31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949" name="Google Shape;949;p31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31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31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31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31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31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31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31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31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31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31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31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31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31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31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31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31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31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31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31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31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31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31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31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31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31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31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31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7" name="Google Shape;977;p31"/>
          <p:cNvSpPr txBox="1"/>
          <p:nvPr>
            <p:ph idx="1" type="subTitle"/>
          </p:nvPr>
        </p:nvSpPr>
        <p:spPr>
          <a:xfrm>
            <a:off x="1642462" y="2359387"/>
            <a:ext cx="20292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8" name="Google Shape;978;p31"/>
          <p:cNvSpPr txBox="1"/>
          <p:nvPr>
            <p:ph type="title"/>
          </p:nvPr>
        </p:nvSpPr>
        <p:spPr>
          <a:xfrm>
            <a:off x="1589512" y="1953409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9" name="Google Shape;979;p31"/>
          <p:cNvSpPr txBox="1"/>
          <p:nvPr>
            <p:ph idx="2" type="subTitle"/>
          </p:nvPr>
        </p:nvSpPr>
        <p:spPr>
          <a:xfrm>
            <a:off x="4890554" y="2359387"/>
            <a:ext cx="20292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0" name="Google Shape;980;p31"/>
          <p:cNvSpPr txBox="1"/>
          <p:nvPr>
            <p:ph idx="3" type="title"/>
          </p:nvPr>
        </p:nvSpPr>
        <p:spPr>
          <a:xfrm>
            <a:off x="4837604" y="1953409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1" name="Google Shape;981;p31"/>
          <p:cNvSpPr txBox="1"/>
          <p:nvPr>
            <p:ph idx="4" type="subTitle"/>
          </p:nvPr>
        </p:nvSpPr>
        <p:spPr>
          <a:xfrm>
            <a:off x="1642462" y="3908162"/>
            <a:ext cx="20292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31"/>
          <p:cNvSpPr txBox="1"/>
          <p:nvPr>
            <p:ph idx="5" type="title"/>
          </p:nvPr>
        </p:nvSpPr>
        <p:spPr>
          <a:xfrm>
            <a:off x="1589512" y="3502184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3" name="Google Shape;983;p31"/>
          <p:cNvSpPr txBox="1"/>
          <p:nvPr>
            <p:ph idx="6" type="subTitle"/>
          </p:nvPr>
        </p:nvSpPr>
        <p:spPr>
          <a:xfrm>
            <a:off x="4890554" y="3908162"/>
            <a:ext cx="20292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4" name="Google Shape;984;p31"/>
          <p:cNvSpPr txBox="1"/>
          <p:nvPr>
            <p:ph idx="7" type="title"/>
          </p:nvPr>
        </p:nvSpPr>
        <p:spPr>
          <a:xfrm>
            <a:off x="4837604" y="3502184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5" name="Google Shape;985;p31"/>
          <p:cNvSpPr txBox="1"/>
          <p:nvPr>
            <p:ph idx="8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_2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" name="Google Shape;987;p32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988" name="Google Shape;988;p32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9" name="Google Shape;989;p32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0" name="Google Shape;990;p32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1" name="Google Shape;991;p32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2" name="Google Shape;992;p32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32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32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32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32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32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32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32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32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32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32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32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32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32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32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32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32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32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32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32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32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32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32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32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16" name="Google Shape;1016;p32"/>
          <p:cNvSpPr txBox="1"/>
          <p:nvPr>
            <p:ph idx="1" type="subTitle"/>
          </p:nvPr>
        </p:nvSpPr>
        <p:spPr>
          <a:xfrm>
            <a:off x="814731" y="22497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p32"/>
          <p:cNvSpPr txBox="1"/>
          <p:nvPr>
            <p:ph type="title"/>
          </p:nvPr>
        </p:nvSpPr>
        <p:spPr>
          <a:xfrm>
            <a:off x="724881" y="18627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8" name="Google Shape;1018;p32"/>
          <p:cNvSpPr txBox="1"/>
          <p:nvPr>
            <p:ph idx="2" type="subTitle"/>
          </p:nvPr>
        </p:nvSpPr>
        <p:spPr>
          <a:xfrm>
            <a:off x="3443100" y="22497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9" name="Google Shape;1019;p32"/>
          <p:cNvSpPr txBox="1"/>
          <p:nvPr>
            <p:ph idx="3" type="title"/>
          </p:nvPr>
        </p:nvSpPr>
        <p:spPr>
          <a:xfrm>
            <a:off x="3353250" y="18627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0" name="Google Shape;1020;p32"/>
          <p:cNvSpPr txBox="1"/>
          <p:nvPr>
            <p:ph idx="4" type="subTitle"/>
          </p:nvPr>
        </p:nvSpPr>
        <p:spPr>
          <a:xfrm>
            <a:off x="6071469" y="22497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1" name="Google Shape;1021;p32"/>
          <p:cNvSpPr txBox="1"/>
          <p:nvPr>
            <p:ph idx="5" type="title"/>
          </p:nvPr>
        </p:nvSpPr>
        <p:spPr>
          <a:xfrm>
            <a:off x="5981619" y="18627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2" name="Google Shape;1022;p32"/>
          <p:cNvSpPr txBox="1"/>
          <p:nvPr>
            <p:ph idx="6" type="subTitle"/>
          </p:nvPr>
        </p:nvSpPr>
        <p:spPr>
          <a:xfrm>
            <a:off x="814731" y="38492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3" name="Google Shape;1023;p32"/>
          <p:cNvSpPr txBox="1"/>
          <p:nvPr>
            <p:ph idx="7" type="title"/>
          </p:nvPr>
        </p:nvSpPr>
        <p:spPr>
          <a:xfrm>
            <a:off x="724881" y="34622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4" name="Google Shape;1024;p32"/>
          <p:cNvSpPr txBox="1"/>
          <p:nvPr>
            <p:ph idx="8" type="subTitle"/>
          </p:nvPr>
        </p:nvSpPr>
        <p:spPr>
          <a:xfrm>
            <a:off x="3443100" y="38492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5" name="Google Shape;1025;p32"/>
          <p:cNvSpPr txBox="1"/>
          <p:nvPr>
            <p:ph idx="9" type="title"/>
          </p:nvPr>
        </p:nvSpPr>
        <p:spPr>
          <a:xfrm>
            <a:off x="3353250" y="34622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6" name="Google Shape;1026;p32"/>
          <p:cNvSpPr txBox="1"/>
          <p:nvPr>
            <p:ph idx="13" type="subTitle"/>
          </p:nvPr>
        </p:nvSpPr>
        <p:spPr>
          <a:xfrm>
            <a:off x="6071469" y="38492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p32"/>
          <p:cNvSpPr txBox="1"/>
          <p:nvPr>
            <p:ph idx="14" type="title"/>
          </p:nvPr>
        </p:nvSpPr>
        <p:spPr>
          <a:xfrm>
            <a:off x="5981619" y="34622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8" name="Google Shape;1028;p32"/>
          <p:cNvSpPr txBox="1"/>
          <p:nvPr>
            <p:ph idx="15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oogle Shape;1030;p33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031" name="Google Shape;1031;p3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2" name="Google Shape;1032;p3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3" name="Google Shape;1033;p3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4" name="Google Shape;1034;p3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5" name="Google Shape;1035;p3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6" name="Google Shape;1036;p3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7" name="Google Shape;1037;p3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8" name="Google Shape;1038;p3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9" name="Google Shape;1039;p3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3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3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3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3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3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3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3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3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3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3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3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3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3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3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3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3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3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3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3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9" name="Google Shape;1059;p33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3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062" name="Google Shape;1062;p3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3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3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3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3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3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3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3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3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3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3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3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3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3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6" name="Google Shape;1076;p3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" name="Google Shape;1077;p3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" name="Google Shape;1078;p3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3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3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3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3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3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3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3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3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3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3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3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90" name="Google Shape;1090;p34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_1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35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093" name="Google Shape;1093;p3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3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3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3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3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3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3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3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3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3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3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3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3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3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3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3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3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3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3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3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3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3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3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3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3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Google Shape;1118;p3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9" name="Google Shape;1119;p3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0" name="Google Shape;1120;p3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21" name="Google Shape;1121;p35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6_1_1_1"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3" name="Google Shape;1123;p36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124" name="Google Shape;1124;p36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36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6" name="Google Shape;1126;p36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7" name="Google Shape;1127;p36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8" name="Google Shape;1128;p36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9" name="Google Shape;1129;p36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0" name="Google Shape;1130;p36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1" name="Google Shape;1131;p36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2" name="Google Shape;1132;p36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3" name="Google Shape;1133;p36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4" name="Google Shape;1134;p36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5" name="Google Shape;1135;p36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6" name="Google Shape;1136;p36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7" name="Google Shape;1137;p36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8" name="Google Shape;1138;p36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9" name="Google Shape;1139;p36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0" name="Google Shape;1140;p36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1" name="Google Shape;1141;p36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2" name="Google Shape;1142;p36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3" name="Google Shape;1143;p36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4" name="Google Shape;1144;p36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36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36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36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36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36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36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36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52" name="Google Shape;1152;p36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6_1_1_1_1"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37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155" name="Google Shape;1155;p37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37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37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37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37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37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37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37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37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37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37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37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37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37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37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37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37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37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37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37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37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37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37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37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37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37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37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37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3" name="Google Shape;1183;p37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2_1_1_1_1_1_1"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5" name="Google Shape;1185;p3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186" name="Google Shape;1186;p3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7" name="Google Shape;1187;p3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8" name="Google Shape;1188;p3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3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0" name="Google Shape;1190;p3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3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3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3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3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5" name="Google Shape;1195;p3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6" name="Google Shape;1196;p3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7" name="Google Shape;1197;p3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8" name="Google Shape;1198;p3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9" name="Google Shape;1199;p3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0" name="Google Shape;1200;p3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1" name="Google Shape;1201;p3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Google Shape;1202;p3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3" name="Google Shape;1203;p3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4" name="Google Shape;1204;p3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3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3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3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3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3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3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3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3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3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14" name="Google Shape;1214;p38"/>
          <p:cNvGrpSpPr/>
          <p:nvPr/>
        </p:nvGrpSpPr>
        <p:grpSpPr>
          <a:xfrm>
            <a:off x="4597100" y="3143900"/>
            <a:ext cx="3829551" cy="1421618"/>
            <a:chOff x="717098" y="770484"/>
            <a:chExt cx="3682261" cy="1366940"/>
          </a:xfrm>
        </p:grpSpPr>
        <p:sp>
          <p:nvSpPr>
            <p:cNvPr id="1215" name="Google Shape;1215;p38"/>
            <p:cNvSpPr/>
            <p:nvPr/>
          </p:nvSpPr>
          <p:spPr>
            <a:xfrm>
              <a:off x="717459" y="1000724"/>
              <a:ext cx="3681900" cy="1136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717098" y="770484"/>
              <a:ext cx="36819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7" name="Google Shape;1217;p38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218" name="Google Shape;1218;p3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219" name="Google Shape;1219;p3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20" name="Google Shape;1220;p3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21" name="Google Shape;1221;p3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22" name="Google Shape;1222;p3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25" name="Google Shape;1225;p3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26" name="Google Shape;1226;p38"/>
          <p:cNvSpPr txBox="1"/>
          <p:nvPr>
            <p:ph type="title"/>
          </p:nvPr>
        </p:nvSpPr>
        <p:spPr>
          <a:xfrm>
            <a:off x="873125" y="885100"/>
            <a:ext cx="3755400" cy="13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7" name="Google Shape;1227;p38"/>
          <p:cNvSpPr txBox="1"/>
          <p:nvPr>
            <p:ph idx="1" type="subTitle"/>
          </p:nvPr>
        </p:nvSpPr>
        <p:spPr>
          <a:xfrm>
            <a:off x="982237" y="2452125"/>
            <a:ext cx="2870400" cy="1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38"/>
          <p:cNvSpPr txBox="1"/>
          <p:nvPr/>
        </p:nvSpPr>
        <p:spPr>
          <a:xfrm>
            <a:off x="4656900" y="3470650"/>
            <a:ext cx="367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" name="Google Shape;1230;p3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231" name="Google Shape;1231;p3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3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3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3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3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3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3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3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3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3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3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3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3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Google Shape;1244;p3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3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6" name="Google Shape;1246;p3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3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3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3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0" name="Google Shape;1250;p3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1" name="Google Shape;1251;p3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2" name="Google Shape;1252;p3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3" name="Google Shape;1253;p3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4" name="Google Shape;1254;p3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5" name="Google Shape;1255;p3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6" name="Google Shape;1256;p3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7" name="Google Shape;1257;p3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8" name="Google Shape;1258;p3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idx="1" type="subTitle"/>
          </p:nvPr>
        </p:nvSpPr>
        <p:spPr>
          <a:xfrm>
            <a:off x="1210262" y="3120293"/>
            <a:ext cx="2824200" cy="8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"/>
          <p:cNvSpPr txBox="1"/>
          <p:nvPr>
            <p:ph type="title"/>
          </p:nvPr>
        </p:nvSpPr>
        <p:spPr>
          <a:xfrm>
            <a:off x="883112" y="2671266"/>
            <a:ext cx="3478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2" type="subTitle"/>
          </p:nvPr>
        </p:nvSpPr>
        <p:spPr>
          <a:xfrm>
            <a:off x="5109538" y="3120293"/>
            <a:ext cx="2824200" cy="8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"/>
          <p:cNvSpPr txBox="1"/>
          <p:nvPr>
            <p:ph idx="3" type="title"/>
          </p:nvPr>
        </p:nvSpPr>
        <p:spPr>
          <a:xfrm>
            <a:off x="4782388" y="2671266"/>
            <a:ext cx="3478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0" name="Google Shape;110;p5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11" name="Google Shape;111;p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9" name="Google Shape;139;p5"/>
          <p:cNvSpPr txBox="1"/>
          <p:nvPr>
            <p:ph idx="4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6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42" name="Google Shape;142;p6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6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6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6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6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6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6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6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6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6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6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6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6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6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6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6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6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6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6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6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6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6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6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6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6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6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6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6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0" name="Google Shape;170;p6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7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73" name="Google Shape;173;p7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7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7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7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7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7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7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7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7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7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7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7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7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7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7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7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7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7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7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7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7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7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7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7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7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7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7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7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" name="Google Shape;201;p7"/>
          <p:cNvSpPr txBox="1"/>
          <p:nvPr>
            <p:ph idx="1" type="body"/>
          </p:nvPr>
        </p:nvSpPr>
        <p:spPr>
          <a:xfrm>
            <a:off x="986685" y="1714200"/>
            <a:ext cx="4419600" cy="25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3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202" name="Google Shape;202;p7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type="title"/>
          </p:nvPr>
        </p:nvSpPr>
        <p:spPr>
          <a:xfrm>
            <a:off x="1340406" y="1244475"/>
            <a:ext cx="5157900" cy="29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05" name="Google Shape;205;p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206" name="Google Shape;206;p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236" name="Google Shape;236;p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4" name="Google Shape;264;p9"/>
          <p:cNvSpPr txBox="1"/>
          <p:nvPr>
            <p:ph type="title"/>
          </p:nvPr>
        </p:nvSpPr>
        <p:spPr>
          <a:xfrm>
            <a:off x="1221280" y="1119300"/>
            <a:ext cx="4289700" cy="80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9"/>
          <p:cNvSpPr txBox="1"/>
          <p:nvPr>
            <p:ph idx="1" type="subTitle"/>
          </p:nvPr>
        </p:nvSpPr>
        <p:spPr>
          <a:xfrm>
            <a:off x="3712404" y="2474387"/>
            <a:ext cx="4330800" cy="20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 txBox="1"/>
          <p:nvPr>
            <p:ph idx="1" type="body"/>
          </p:nvPr>
        </p:nvSpPr>
        <p:spPr>
          <a:xfrm>
            <a:off x="932194" y="1604794"/>
            <a:ext cx="3324300" cy="22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700">
                <a:latin typeface="Overpass Mono"/>
                <a:ea typeface="Overpass Mono"/>
                <a:cs typeface="Overpass Mono"/>
                <a:sym typeface="Overpass Mono"/>
              </a:defRPr>
            </a:lvl1pPr>
          </a:lstStyle>
          <a:p/>
        </p:txBody>
      </p:sp>
      <p:grpSp>
        <p:nvGrpSpPr>
          <p:cNvPr id="268" name="Google Shape;268;p10"/>
          <p:cNvGrpSpPr/>
          <p:nvPr/>
        </p:nvGrpSpPr>
        <p:grpSpPr>
          <a:xfrm>
            <a:off x="-685941" y="-6843"/>
            <a:ext cx="5525713" cy="5150400"/>
            <a:chOff x="-685941" y="-6843"/>
            <a:chExt cx="5525713" cy="5150400"/>
          </a:xfrm>
        </p:grpSpPr>
        <p:cxnSp>
          <p:nvCxnSpPr>
            <p:cNvPr id="269" name="Google Shape;269;p10"/>
            <p:cNvCxnSpPr/>
            <p:nvPr/>
          </p:nvCxnSpPr>
          <p:spPr>
            <a:xfrm rot="10800000">
              <a:off x="-128" y="180250"/>
              <a:ext cx="483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0" name="Google Shape;270;p10"/>
            <p:cNvGrpSpPr/>
            <p:nvPr/>
          </p:nvGrpSpPr>
          <p:grpSpPr>
            <a:xfrm>
              <a:off x="-685941" y="-6843"/>
              <a:ext cx="5449513" cy="5150400"/>
              <a:chOff x="-685941" y="-6843"/>
              <a:chExt cx="5449513" cy="5150400"/>
            </a:xfrm>
          </p:grpSpPr>
          <p:cxnSp>
            <p:nvCxnSpPr>
              <p:cNvPr id="271" name="Google Shape;271;p10"/>
              <p:cNvCxnSpPr/>
              <p:nvPr/>
            </p:nvCxnSpPr>
            <p:spPr>
              <a:xfrm>
                <a:off x="285325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10"/>
              <p:cNvCxnSpPr/>
              <p:nvPr/>
            </p:nvCxnSpPr>
            <p:spPr>
              <a:xfrm>
                <a:off x="790471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10"/>
              <p:cNvCxnSpPr/>
              <p:nvPr/>
            </p:nvCxnSpPr>
            <p:spPr>
              <a:xfrm>
                <a:off x="1295616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10"/>
              <p:cNvCxnSpPr/>
              <p:nvPr/>
            </p:nvCxnSpPr>
            <p:spPr>
              <a:xfrm>
                <a:off x="1800762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10"/>
              <p:cNvCxnSpPr/>
              <p:nvPr/>
            </p:nvCxnSpPr>
            <p:spPr>
              <a:xfrm>
                <a:off x="2305907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10"/>
              <p:cNvCxnSpPr/>
              <p:nvPr/>
            </p:nvCxnSpPr>
            <p:spPr>
              <a:xfrm>
                <a:off x="2811053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10"/>
              <p:cNvCxnSpPr/>
              <p:nvPr/>
            </p:nvCxnSpPr>
            <p:spPr>
              <a:xfrm>
                <a:off x="3316199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10"/>
              <p:cNvCxnSpPr/>
              <p:nvPr/>
            </p:nvCxnSpPr>
            <p:spPr>
              <a:xfrm>
                <a:off x="3821344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10"/>
              <p:cNvCxnSpPr/>
              <p:nvPr/>
            </p:nvCxnSpPr>
            <p:spPr>
              <a:xfrm rot="10800000">
                <a:off x="-76328" y="691669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10"/>
              <p:cNvCxnSpPr/>
              <p:nvPr/>
            </p:nvCxnSpPr>
            <p:spPr>
              <a:xfrm rot="10800000">
                <a:off x="-152528" y="1203089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10"/>
              <p:cNvCxnSpPr/>
              <p:nvPr/>
            </p:nvCxnSpPr>
            <p:spPr>
              <a:xfrm rot="10800000">
                <a:off x="-228728" y="1714508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10"/>
              <p:cNvCxnSpPr/>
              <p:nvPr/>
            </p:nvCxnSpPr>
            <p:spPr>
              <a:xfrm rot="10800000">
                <a:off x="-304928" y="2225928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10"/>
              <p:cNvCxnSpPr/>
              <p:nvPr/>
            </p:nvCxnSpPr>
            <p:spPr>
              <a:xfrm rot="10800000">
                <a:off x="-381128" y="2737347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10"/>
              <p:cNvCxnSpPr/>
              <p:nvPr/>
            </p:nvCxnSpPr>
            <p:spPr>
              <a:xfrm rot="10800000">
                <a:off x="-457347" y="3248767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10"/>
              <p:cNvCxnSpPr/>
              <p:nvPr/>
            </p:nvCxnSpPr>
            <p:spPr>
              <a:xfrm rot="10800000">
                <a:off x="-533547" y="3760186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10"/>
              <p:cNvCxnSpPr/>
              <p:nvPr/>
            </p:nvCxnSpPr>
            <p:spPr>
              <a:xfrm rot="10800000">
                <a:off x="-609701" y="4271606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10"/>
              <p:cNvCxnSpPr/>
              <p:nvPr/>
            </p:nvCxnSpPr>
            <p:spPr>
              <a:xfrm rot="10800000">
                <a:off x="-685941" y="4783025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461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3" name="Google Shape;1263;p40"/>
          <p:cNvGrpSpPr/>
          <p:nvPr/>
        </p:nvGrpSpPr>
        <p:grpSpPr>
          <a:xfrm>
            <a:off x="820258" y="757413"/>
            <a:ext cx="5128475" cy="3356250"/>
            <a:chOff x="717125" y="770497"/>
            <a:chExt cx="5128475" cy="3356250"/>
          </a:xfrm>
        </p:grpSpPr>
        <p:sp>
          <p:nvSpPr>
            <p:cNvPr id="1264" name="Google Shape;1264;p40"/>
            <p:cNvSpPr/>
            <p:nvPr/>
          </p:nvSpPr>
          <p:spPr>
            <a:xfrm>
              <a:off x="717700" y="1000747"/>
              <a:ext cx="5127900" cy="31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717125" y="770497"/>
              <a:ext cx="51276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6" name="Google Shape;1266;p40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267" name="Google Shape;1267;p4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268" name="Google Shape;1268;p4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69" name="Google Shape;1269;p4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0" name="Google Shape;1270;p4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71" name="Google Shape;1271;p4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4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74" name="Google Shape;1274;p4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75" name="Google Shape;1275;p40"/>
          <p:cNvGrpSpPr/>
          <p:nvPr/>
        </p:nvGrpSpPr>
        <p:grpSpPr>
          <a:xfrm>
            <a:off x="1033421" y="3845600"/>
            <a:ext cx="4423800" cy="692875"/>
            <a:chOff x="949425" y="3693200"/>
            <a:chExt cx="4423800" cy="692875"/>
          </a:xfrm>
        </p:grpSpPr>
        <p:grpSp>
          <p:nvGrpSpPr>
            <p:cNvPr id="1276" name="Google Shape;1276;p40"/>
            <p:cNvGrpSpPr/>
            <p:nvPr/>
          </p:nvGrpSpPr>
          <p:grpSpPr>
            <a:xfrm>
              <a:off x="949425" y="3693200"/>
              <a:ext cx="4423800" cy="228900"/>
              <a:chOff x="717138" y="770523"/>
              <a:chExt cx="4423800" cy="228900"/>
            </a:xfrm>
          </p:grpSpPr>
          <p:sp>
            <p:nvSpPr>
              <p:cNvPr id="1277" name="Google Shape;1277;p40"/>
              <p:cNvSpPr/>
              <p:nvPr/>
            </p:nvSpPr>
            <p:spPr>
              <a:xfrm>
                <a:off x="717138" y="770523"/>
                <a:ext cx="4423800" cy="2289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78" name="Google Shape;1278;p40"/>
              <p:cNvGrpSpPr/>
              <p:nvPr/>
            </p:nvGrpSpPr>
            <p:grpSpPr>
              <a:xfrm>
                <a:off x="788325" y="835591"/>
                <a:ext cx="374100" cy="101100"/>
                <a:chOff x="965750" y="594475"/>
                <a:chExt cx="374100" cy="101100"/>
              </a:xfrm>
            </p:grpSpPr>
            <p:grpSp>
              <p:nvGrpSpPr>
                <p:cNvPr id="1279" name="Google Shape;1279;p40"/>
                <p:cNvGrpSpPr/>
                <p:nvPr/>
              </p:nvGrpSpPr>
              <p:grpSpPr>
                <a:xfrm>
                  <a:off x="965750" y="594475"/>
                  <a:ext cx="101100" cy="101100"/>
                  <a:chOff x="965750" y="594475"/>
                  <a:chExt cx="101100" cy="101100"/>
                </a:xfrm>
              </p:grpSpPr>
              <p:sp>
                <p:nvSpPr>
                  <p:cNvPr id="1280" name="Google Shape;1280;p40"/>
                  <p:cNvSpPr/>
                  <p:nvPr/>
                </p:nvSpPr>
                <p:spPr>
                  <a:xfrm>
                    <a:off x="965750" y="594475"/>
                    <a:ext cx="101100" cy="1011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1155CC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281" name="Google Shape;1281;p40"/>
                  <p:cNvCxnSpPr/>
                  <p:nvPr/>
                </p:nvCxnSpPr>
                <p:spPr>
                  <a:xfrm>
                    <a:off x="968975" y="599325"/>
                    <a:ext cx="95400" cy="95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1155CC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2" name="Google Shape;1282;p40"/>
                  <p:cNvCxnSpPr/>
                  <p:nvPr/>
                </p:nvCxnSpPr>
                <p:spPr>
                  <a:xfrm flipH="1">
                    <a:off x="969777" y="599325"/>
                    <a:ext cx="95400" cy="95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1155CC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1283" name="Google Shape;1283;p40"/>
                <p:cNvSpPr/>
                <p:nvPr/>
              </p:nvSpPr>
              <p:spPr>
                <a:xfrm>
                  <a:off x="11022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4" name="Google Shape;1284;p40"/>
                <p:cNvSpPr/>
                <p:nvPr/>
              </p:nvSpPr>
              <p:spPr>
                <a:xfrm>
                  <a:off x="1238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85" name="Google Shape;1285;p40"/>
                <p:cNvCxnSpPr/>
                <p:nvPr/>
              </p:nvCxnSpPr>
              <p:spPr>
                <a:xfrm>
                  <a:off x="1256750" y="677400"/>
                  <a:ext cx="6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1286" name="Google Shape;1286;p40"/>
            <p:cNvSpPr/>
            <p:nvPr/>
          </p:nvSpPr>
          <p:spPr>
            <a:xfrm>
              <a:off x="949425" y="3925275"/>
              <a:ext cx="4423800" cy="460800"/>
            </a:xfrm>
            <a:prstGeom prst="rect">
              <a:avLst/>
            </a:prstGeom>
            <a:solidFill>
              <a:srgbClr val="1155CC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40"/>
          <p:cNvSpPr txBox="1"/>
          <p:nvPr>
            <p:ph type="ctrTitle"/>
          </p:nvPr>
        </p:nvSpPr>
        <p:spPr>
          <a:xfrm>
            <a:off x="1033425" y="1293575"/>
            <a:ext cx="4589400" cy="24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Analyzer</a:t>
            </a:r>
            <a:endParaRPr/>
          </a:p>
        </p:txBody>
      </p:sp>
      <p:sp>
        <p:nvSpPr>
          <p:cNvPr id="1288" name="Google Shape;1288;p40"/>
          <p:cNvSpPr txBox="1"/>
          <p:nvPr>
            <p:ph idx="1" type="subTitle"/>
          </p:nvPr>
        </p:nvSpPr>
        <p:spPr>
          <a:xfrm>
            <a:off x="1163459" y="4177825"/>
            <a:ext cx="4111500" cy="2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Michael, Pankaj, Blandine and Omar</a:t>
            </a:r>
            <a:endParaRPr/>
          </a:p>
        </p:txBody>
      </p:sp>
      <p:grpSp>
        <p:nvGrpSpPr>
          <p:cNvPr id="1289" name="Google Shape;1289;p40"/>
          <p:cNvGrpSpPr/>
          <p:nvPr/>
        </p:nvGrpSpPr>
        <p:grpSpPr>
          <a:xfrm>
            <a:off x="5547483" y="1642138"/>
            <a:ext cx="3035134" cy="2896325"/>
            <a:chOff x="717125" y="770510"/>
            <a:chExt cx="3035134" cy="2896325"/>
          </a:xfrm>
        </p:grpSpPr>
        <p:sp>
          <p:nvSpPr>
            <p:cNvPr id="1290" name="Google Shape;1290;p40"/>
            <p:cNvSpPr/>
            <p:nvPr/>
          </p:nvSpPr>
          <p:spPr>
            <a:xfrm>
              <a:off x="717459" y="1000735"/>
              <a:ext cx="30348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717125" y="770510"/>
              <a:ext cx="3035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2" name="Google Shape;1292;p40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293" name="Google Shape;1293;p4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294" name="Google Shape;1294;p4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95" name="Google Shape;1295;p4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6" name="Google Shape;1296;p4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97" name="Google Shape;1297;p4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4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4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0" name="Google Shape;1300;p4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01" name="Google Shape;1301;p40"/>
          <p:cNvGrpSpPr/>
          <p:nvPr/>
        </p:nvGrpSpPr>
        <p:grpSpPr>
          <a:xfrm>
            <a:off x="5547479" y="1780256"/>
            <a:ext cx="2517393" cy="2257187"/>
            <a:chOff x="6801850" y="3605680"/>
            <a:chExt cx="2654358" cy="2379994"/>
          </a:xfrm>
        </p:grpSpPr>
        <p:sp>
          <p:nvSpPr>
            <p:cNvPr id="1302" name="Google Shape;1302;p40"/>
            <p:cNvSpPr/>
            <p:nvPr/>
          </p:nvSpPr>
          <p:spPr>
            <a:xfrm>
              <a:off x="6989655" y="3605680"/>
              <a:ext cx="2466553" cy="2372581"/>
            </a:xfrm>
            <a:custGeom>
              <a:rect b="b" l="l" r="r" t="t"/>
              <a:pathLst>
                <a:path extrusionOk="0" h="54308" w="56459">
                  <a:moveTo>
                    <a:pt x="29295" y="0"/>
                  </a:moveTo>
                  <a:cubicBezTo>
                    <a:pt x="18300" y="0"/>
                    <a:pt x="8408" y="6620"/>
                    <a:pt x="4186" y="16778"/>
                  </a:cubicBezTo>
                  <a:cubicBezTo>
                    <a:pt x="1" y="26898"/>
                    <a:pt x="2321" y="38577"/>
                    <a:pt x="10082" y="46338"/>
                  </a:cubicBezTo>
                  <a:cubicBezTo>
                    <a:pt x="15278" y="51533"/>
                    <a:pt x="22229" y="54308"/>
                    <a:pt x="29304" y="54308"/>
                  </a:cubicBezTo>
                  <a:cubicBezTo>
                    <a:pt x="32798" y="54308"/>
                    <a:pt x="36323" y="53631"/>
                    <a:pt x="39681" y="52235"/>
                  </a:cubicBezTo>
                  <a:cubicBezTo>
                    <a:pt x="49839" y="48012"/>
                    <a:pt x="56458" y="38121"/>
                    <a:pt x="56458" y="27164"/>
                  </a:cubicBezTo>
                  <a:cubicBezTo>
                    <a:pt x="56458" y="12137"/>
                    <a:pt x="44284" y="0"/>
                    <a:pt x="2929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7252250" y="4944426"/>
              <a:ext cx="653259" cy="504460"/>
            </a:xfrm>
            <a:custGeom>
              <a:rect b="b" l="l" r="r" t="t"/>
              <a:pathLst>
                <a:path extrusionOk="0" h="11547" w="14953">
                  <a:moveTo>
                    <a:pt x="5807" y="0"/>
                  </a:moveTo>
                  <a:cubicBezTo>
                    <a:pt x="5717" y="0"/>
                    <a:pt x="5631" y="19"/>
                    <a:pt x="5555" y="57"/>
                  </a:cubicBezTo>
                  <a:cubicBezTo>
                    <a:pt x="5498" y="38"/>
                    <a:pt x="5431" y="29"/>
                    <a:pt x="5365" y="29"/>
                  </a:cubicBezTo>
                  <a:cubicBezTo>
                    <a:pt x="5298" y="29"/>
                    <a:pt x="5232" y="38"/>
                    <a:pt x="5175" y="57"/>
                  </a:cubicBezTo>
                  <a:lnTo>
                    <a:pt x="952" y="1313"/>
                  </a:lnTo>
                  <a:cubicBezTo>
                    <a:pt x="343" y="1503"/>
                    <a:pt x="1" y="2150"/>
                    <a:pt x="191" y="2720"/>
                  </a:cubicBezTo>
                  <a:lnTo>
                    <a:pt x="229" y="2834"/>
                  </a:lnTo>
                  <a:lnTo>
                    <a:pt x="2588" y="11546"/>
                  </a:lnTo>
                  <a:lnTo>
                    <a:pt x="8713" y="10938"/>
                  </a:lnTo>
                  <a:lnTo>
                    <a:pt x="7648" y="5003"/>
                  </a:lnTo>
                  <a:lnTo>
                    <a:pt x="7648" y="5003"/>
                  </a:lnTo>
                  <a:cubicBezTo>
                    <a:pt x="8142" y="5459"/>
                    <a:pt x="8523" y="5764"/>
                    <a:pt x="8523" y="5764"/>
                  </a:cubicBezTo>
                  <a:lnTo>
                    <a:pt x="14800" y="6715"/>
                  </a:lnTo>
                  <a:lnTo>
                    <a:pt x="14952" y="5459"/>
                  </a:lnTo>
                  <a:lnTo>
                    <a:pt x="9968" y="3595"/>
                  </a:lnTo>
                  <a:cubicBezTo>
                    <a:pt x="9968" y="3595"/>
                    <a:pt x="7419" y="628"/>
                    <a:pt x="6088" y="57"/>
                  </a:cubicBezTo>
                  <a:cubicBezTo>
                    <a:pt x="5993" y="19"/>
                    <a:pt x="5898" y="0"/>
                    <a:pt x="580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7330360" y="4909478"/>
              <a:ext cx="88161" cy="90957"/>
            </a:xfrm>
            <a:custGeom>
              <a:rect b="b" l="l" r="r" t="t"/>
              <a:pathLst>
                <a:path extrusionOk="0" h="2082" w="2018">
                  <a:moveTo>
                    <a:pt x="1223" y="1"/>
                  </a:moveTo>
                  <a:cubicBezTo>
                    <a:pt x="1184" y="1"/>
                    <a:pt x="1144" y="7"/>
                    <a:pt x="1104" y="20"/>
                  </a:cubicBezTo>
                  <a:lnTo>
                    <a:pt x="343" y="248"/>
                  </a:lnTo>
                  <a:cubicBezTo>
                    <a:pt x="115" y="324"/>
                    <a:pt x="1" y="591"/>
                    <a:pt x="77" y="819"/>
                  </a:cubicBezTo>
                  <a:lnTo>
                    <a:pt x="343" y="1732"/>
                  </a:lnTo>
                  <a:cubicBezTo>
                    <a:pt x="410" y="1965"/>
                    <a:pt x="593" y="2082"/>
                    <a:pt x="816" y="2082"/>
                  </a:cubicBezTo>
                  <a:cubicBezTo>
                    <a:pt x="848" y="2082"/>
                    <a:pt x="881" y="2079"/>
                    <a:pt x="914" y="2075"/>
                  </a:cubicBezTo>
                  <a:lnTo>
                    <a:pt x="1637" y="1846"/>
                  </a:lnTo>
                  <a:cubicBezTo>
                    <a:pt x="1865" y="1770"/>
                    <a:pt x="2017" y="1504"/>
                    <a:pt x="1903" y="1276"/>
                  </a:cubicBezTo>
                  <a:lnTo>
                    <a:pt x="1637" y="363"/>
                  </a:lnTo>
                  <a:cubicBezTo>
                    <a:pt x="1574" y="143"/>
                    <a:pt x="1407" y="1"/>
                    <a:pt x="12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7237309" y="4770732"/>
              <a:ext cx="201137" cy="172915"/>
            </a:xfrm>
            <a:custGeom>
              <a:rect b="b" l="l" r="r" t="t"/>
              <a:pathLst>
                <a:path extrusionOk="0" h="3958" w="4604">
                  <a:moveTo>
                    <a:pt x="2663" y="0"/>
                  </a:moveTo>
                  <a:cubicBezTo>
                    <a:pt x="0" y="0"/>
                    <a:pt x="0" y="3957"/>
                    <a:pt x="2663" y="3957"/>
                  </a:cubicBezTo>
                  <a:cubicBezTo>
                    <a:pt x="3729" y="3957"/>
                    <a:pt x="4604" y="3843"/>
                    <a:pt x="4604" y="2778"/>
                  </a:cubicBezTo>
                  <a:cubicBezTo>
                    <a:pt x="4604" y="1674"/>
                    <a:pt x="3729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7235824" y="4755180"/>
              <a:ext cx="287376" cy="185235"/>
            </a:xfrm>
            <a:custGeom>
              <a:rect b="b" l="l" r="r" t="t"/>
              <a:pathLst>
                <a:path extrusionOk="0" h="4240" w="6578">
                  <a:moveTo>
                    <a:pt x="2074" y="0"/>
                  </a:moveTo>
                  <a:cubicBezTo>
                    <a:pt x="1913" y="0"/>
                    <a:pt x="1799" y="5"/>
                    <a:pt x="1746" y="14"/>
                  </a:cubicBezTo>
                  <a:cubicBezTo>
                    <a:pt x="1328" y="90"/>
                    <a:pt x="339" y="1155"/>
                    <a:pt x="186" y="1916"/>
                  </a:cubicBezTo>
                  <a:cubicBezTo>
                    <a:pt x="1" y="2660"/>
                    <a:pt x="723" y="4239"/>
                    <a:pt x="1466" y="4239"/>
                  </a:cubicBezTo>
                  <a:cubicBezTo>
                    <a:pt x="1484" y="4239"/>
                    <a:pt x="1501" y="4239"/>
                    <a:pt x="1518" y="4237"/>
                  </a:cubicBezTo>
                  <a:cubicBezTo>
                    <a:pt x="2262" y="4125"/>
                    <a:pt x="2242" y="3323"/>
                    <a:pt x="1956" y="3323"/>
                  </a:cubicBezTo>
                  <a:cubicBezTo>
                    <a:pt x="1950" y="3323"/>
                    <a:pt x="1943" y="3323"/>
                    <a:pt x="1936" y="3324"/>
                  </a:cubicBezTo>
                  <a:cubicBezTo>
                    <a:pt x="1594" y="3324"/>
                    <a:pt x="1252" y="3096"/>
                    <a:pt x="1404" y="2715"/>
                  </a:cubicBezTo>
                  <a:cubicBezTo>
                    <a:pt x="1518" y="2449"/>
                    <a:pt x="1746" y="2297"/>
                    <a:pt x="2013" y="2297"/>
                  </a:cubicBezTo>
                  <a:cubicBezTo>
                    <a:pt x="2127" y="2259"/>
                    <a:pt x="1936" y="1612"/>
                    <a:pt x="1936" y="1612"/>
                  </a:cubicBezTo>
                  <a:lnTo>
                    <a:pt x="6578" y="204"/>
                  </a:lnTo>
                  <a:cubicBezTo>
                    <a:pt x="6578" y="204"/>
                    <a:pt x="3199" y="0"/>
                    <a:pt x="207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7357227" y="4876451"/>
              <a:ext cx="144387" cy="143382"/>
            </a:xfrm>
            <a:custGeom>
              <a:rect b="b" l="l" r="r" t="t"/>
              <a:pathLst>
                <a:path extrusionOk="0" h="3282" w="3305">
                  <a:moveTo>
                    <a:pt x="1022" y="319"/>
                  </a:moveTo>
                  <a:cubicBezTo>
                    <a:pt x="1232" y="319"/>
                    <a:pt x="1438" y="449"/>
                    <a:pt x="1554" y="624"/>
                  </a:cubicBezTo>
                  <a:lnTo>
                    <a:pt x="413" y="966"/>
                  </a:lnTo>
                  <a:cubicBezTo>
                    <a:pt x="375" y="700"/>
                    <a:pt x="565" y="434"/>
                    <a:pt x="831" y="358"/>
                  </a:cubicBezTo>
                  <a:cubicBezTo>
                    <a:pt x="894" y="331"/>
                    <a:pt x="958" y="319"/>
                    <a:pt x="1022" y="319"/>
                  </a:cubicBezTo>
                  <a:close/>
                  <a:moveTo>
                    <a:pt x="1037" y="0"/>
                  </a:moveTo>
                  <a:cubicBezTo>
                    <a:pt x="520" y="0"/>
                    <a:pt x="0" y="425"/>
                    <a:pt x="71" y="1080"/>
                  </a:cubicBezTo>
                  <a:cubicBezTo>
                    <a:pt x="71" y="1080"/>
                    <a:pt x="322" y="3281"/>
                    <a:pt x="1454" y="3281"/>
                  </a:cubicBezTo>
                  <a:cubicBezTo>
                    <a:pt x="1567" y="3281"/>
                    <a:pt x="1689" y="3259"/>
                    <a:pt x="1821" y="3211"/>
                  </a:cubicBezTo>
                  <a:cubicBezTo>
                    <a:pt x="3304" y="2678"/>
                    <a:pt x="1859" y="548"/>
                    <a:pt x="1859" y="548"/>
                  </a:cubicBezTo>
                  <a:cubicBezTo>
                    <a:pt x="1683" y="167"/>
                    <a:pt x="1360" y="0"/>
                    <a:pt x="103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7267234" y="5422216"/>
              <a:ext cx="370645" cy="523595"/>
            </a:xfrm>
            <a:custGeom>
              <a:rect b="b" l="l" r="r" t="t"/>
              <a:pathLst>
                <a:path extrusionOk="0" h="11985" w="8484">
                  <a:moveTo>
                    <a:pt x="8370" y="1"/>
                  </a:moveTo>
                  <a:cubicBezTo>
                    <a:pt x="8370" y="1"/>
                    <a:pt x="2245" y="457"/>
                    <a:pt x="2245" y="609"/>
                  </a:cubicBezTo>
                  <a:cubicBezTo>
                    <a:pt x="2245" y="1484"/>
                    <a:pt x="3120" y="6012"/>
                    <a:pt x="3120" y="6012"/>
                  </a:cubicBezTo>
                  <a:lnTo>
                    <a:pt x="0" y="10044"/>
                  </a:lnTo>
                  <a:lnTo>
                    <a:pt x="647" y="11110"/>
                  </a:lnTo>
                  <a:lnTo>
                    <a:pt x="5364" y="7001"/>
                  </a:lnTo>
                  <a:lnTo>
                    <a:pt x="5288" y="1827"/>
                  </a:lnTo>
                  <a:lnTo>
                    <a:pt x="6125" y="1827"/>
                  </a:lnTo>
                  <a:cubicBezTo>
                    <a:pt x="6430" y="5441"/>
                    <a:pt x="7305" y="11985"/>
                    <a:pt x="7305" y="11985"/>
                  </a:cubicBezTo>
                  <a:lnTo>
                    <a:pt x="8484" y="11985"/>
                  </a:lnTo>
                  <a:lnTo>
                    <a:pt x="837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7586315" y="5944084"/>
              <a:ext cx="114723" cy="39930"/>
            </a:xfrm>
            <a:custGeom>
              <a:rect b="b" l="l" r="r" t="t"/>
              <a:pathLst>
                <a:path extrusionOk="0" h="914" w="2626">
                  <a:moveTo>
                    <a:pt x="1" y="1"/>
                  </a:moveTo>
                  <a:lnTo>
                    <a:pt x="1" y="914"/>
                  </a:lnTo>
                  <a:lnTo>
                    <a:pt x="2397" y="914"/>
                  </a:lnTo>
                  <a:cubicBezTo>
                    <a:pt x="2550" y="914"/>
                    <a:pt x="2626" y="571"/>
                    <a:pt x="2473" y="495"/>
                  </a:cubicBezTo>
                  <a:lnTo>
                    <a:pt x="118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7233989" y="5860994"/>
              <a:ext cx="76497" cy="111709"/>
            </a:xfrm>
            <a:custGeom>
              <a:rect b="b" l="l" r="r" t="t"/>
              <a:pathLst>
                <a:path extrusionOk="0" h="2557" w="1751">
                  <a:moveTo>
                    <a:pt x="761" y="0"/>
                  </a:moveTo>
                  <a:lnTo>
                    <a:pt x="0" y="495"/>
                  </a:lnTo>
                  <a:lnTo>
                    <a:pt x="1332" y="2511"/>
                  </a:lnTo>
                  <a:cubicBezTo>
                    <a:pt x="1353" y="2543"/>
                    <a:pt x="1394" y="2557"/>
                    <a:pt x="1442" y="2557"/>
                  </a:cubicBezTo>
                  <a:cubicBezTo>
                    <a:pt x="1570" y="2557"/>
                    <a:pt x="1750" y="2459"/>
                    <a:pt x="1750" y="2321"/>
                  </a:cubicBezTo>
                  <a:lnTo>
                    <a:pt x="1408" y="990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7558050" y="5074871"/>
              <a:ext cx="51595" cy="139669"/>
            </a:xfrm>
            <a:custGeom>
              <a:rect b="b" l="l" r="r" t="t"/>
              <a:pathLst>
                <a:path extrusionOk="0" h="3197" w="1181">
                  <a:moveTo>
                    <a:pt x="77" y="1"/>
                  </a:moveTo>
                  <a:lnTo>
                    <a:pt x="1" y="39"/>
                  </a:lnTo>
                  <a:lnTo>
                    <a:pt x="1066" y="3196"/>
                  </a:lnTo>
                  <a:lnTo>
                    <a:pt x="1180" y="315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8696544" y="4680172"/>
              <a:ext cx="59852" cy="72303"/>
            </a:xfrm>
            <a:custGeom>
              <a:rect b="b" l="l" r="r" t="t"/>
              <a:pathLst>
                <a:path extrusionOk="0" h="1655" w="1370">
                  <a:moveTo>
                    <a:pt x="856" y="1"/>
                  </a:moveTo>
                  <a:cubicBezTo>
                    <a:pt x="626" y="1"/>
                    <a:pt x="341" y="210"/>
                    <a:pt x="190" y="285"/>
                  </a:cubicBezTo>
                  <a:cubicBezTo>
                    <a:pt x="0" y="399"/>
                    <a:pt x="76" y="1084"/>
                    <a:pt x="228" y="1351"/>
                  </a:cubicBezTo>
                  <a:lnTo>
                    <a:pt x="419" y="1655"/>
                  </a:lnTo>
                  <a:lnTo>
                    <a:pt x="1370" y="1122"/>
                  </a:lnTo>
                  <a:lnTo>
                    <a:pt x="1141" y="209"/>
                  </a:lnTo>
                  <a:cubicBezTo>
                    <a:pt x="1077" y="55"/>
                    <a:pt x="974" y="1"/>
                    <a:pt x="8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8914230" y="5370710"/>
              <a:ext cx="270994" cy="575102"/>
            </a:xfrm>
            <a:custGeom>
              <a:rect b="b" l="l" r="r" t="t"/>
              <a:pathLst>
                <a:path extrusionOk="0" h="13164" w="6203">
                  <a:moveTo>
                    <a:pt x="1" y="0"/>
                  </a:moveTo>
                  <a:lnTo>
                    <a:pt x="191" y="13164"/>
                  </a:lnTo>
                  <a:lnTo>
                    <a:pt x="1370" y="13164"/>
                  </a:lnTo>
                  <a:cubicBezTo>
                    <a:pt x="1370" y="13164"/>
                    <a:pt x="2245" y="6544"/>
                    <a:pt x="2588" y="2892"/>
                  </a:cubicBezTo>
                  <a:lnTo>
                    <a:pt x="3387" y="2892"/>
                  </a:lnTo>
                  <a:lnTo>
                    <a:pt x="3653" y="13164"/>
                  </a:lnTo>
                  <a:lnTo>
                    <a:pt x="4832" y="13164"/>
                  </a:lnTo>
                  <a:cubicBezTo>
                    <a:pt x="4832" y="13164"/>
                    <a:pt x="6202" y="2854"/>
                    <a:pt x="6164" y="837"/>
                  </a:cubicBezTo>
                  <a:cubicBezTo>
                    <a:pt x="6202" y="571"/>
                    <a:pt x="6202" y="267"/>
                    <a:pt x="620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8879325" y="4958537"/>
              <a:ext cx="344126" cy="412235"/>
            </a:xfrm>
            <a:custGeom>
              <a:rect b="b" l="l" r="r" t="t"/>
              <a:pathLst>
                <a:path extrusionOk="0" h="9436" w="7877">
                  <a:moveTo>
                    <a:pt x="1485" y="0"/>
                  </a:moveTo>
                  <a:cubicBezTo>
                    <a:pt x="648" y="0"/>
                    <a:pt x="1" y="571"/>
                    <a:pt x="39" y="1218"/>
                  </a:cubicBezTo>
                  <a:lnTo>
                    <a:pt x="800" y="9435"/>
                  </a:lnTo>
                  <a:lnTo>
                    <a:pt x="7001" y="9435"/>
                  </a:lnTo>
                  <a:lnTo>
                    <a:pt x="7800" y="1218"/>
                  </a:lnTo>
                  <a:cubicBezTo>
                    <a:pt x="7876" y="571"/>
                    <a:pt x="7229" y="0"/>
                    <a:pt x="639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9266599" y="4616566"/>
              <a:ext cx="54871" cy="66143"/>
            </a:xfrm>
            <a:custGeom>
              <a:rect b="b" l="l" r="r" t="t"/>
              <a:pathLst>
                <a:path extrusionOk="0" h="1514" w="1256">
                  <a:moveTo>
                    <a:pt x="385" y="1"/>
                  </a:moveTo>
                  <a:cubicBezTo>
                    <a:pt x="190" y="1"/>
                    <a:pt x="19" y="67"/>
                    <a:pt x="0" y="296"/>
                  </a:cubicBezTo>
                  <a:lnTo>
                    <a:pt x="0" y="1247"/>
                  </a:lnTo>
                  <a:lnTo>
                    <a:pt x="1065" y="1513"/>
                  </a:lnTo>
                  <a:lnTo>
                    <a:pt x="1180" y="1133"/>
                  </a:lnTo>
                  <a:cubicBezTo>
                    <a:pt x="1256" y="828"/>
                    <a:pt x="1142" y="182"/>
                    <a:pt x="913" y="105"/>
                  </a:cubicBezTo>
                  <a:cubicBezTo>
                    <a:pt x="799" y="67"/>
                    <a:pt x="580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8857745" y="5945744"/>
              <a:ext cx="116384" cy="39930"/>
            </a:xfrm>
            <a:custGeom>
              <a:rect b="b" l="l" r="r" t="t"/>
              <a:pathLst>
                <a:path extrusionOk="0" h="914" w="2664">
                  <a:moveTo>
                    <a:pt x="1446" y="1"/>
                  </a:moveTo>
                  <a:lnTo>
                    <a:pt x="153" y="495"/>
                  </a:lnTo>
                  <a:cubicBezTo>
                    <a:pt x="0" y="571"/>
                    <a:pt x="76" y="914"/>
                    <a:pt x="229" y="914"/>
                  </a:cubicBezTo>
                  <a:lnTo>
                    <a:pt x="2663" y="914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9012305" y="5945744"/>
              <a:ext cx="114723" cy="39930"/>
            </a:xfrm>
            <a:custGeom>
              <a:rect b="b" l="l" r="r" t="t"/>
              <a:pathLst>
                <a:path extrusionOk="0" h="914" w="2626">
                  <a:moveTo>
                    <a:pt x="1446" y="1"/>
                  </a:moveTo>
                  <a:lnTo>
                    <a:pt x="115" y="495"/>
                  </a:lnTo>
                  <a:cubicBezTo>
                    <a:pt x="0" y="571"/>
                    <a:pt x="39" y="914"/>
                    <a:pt x="191" y="914"/>
                  </a:cubicBezTo>
                  <a:lnTo>
                    <a:pt x="2626" y="91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8708864" y="4668115"/>
              <a:ext cx="652516" cy="702670"/>
            </a:xfrm>
            <a:custGeom>
              <a:rect b="b" l="l" r="r" t="t"/>
              <a:pathLst>
                <a:path extrusionOk="0" h="16084" w="14936">
                  <a:moveTo>
                    <a:pt x="12887" y="1"/>
                  </a:moveTo>
                  <a:cubicBezTo>
                    <a:pt x="12785" y="1"/>
                    <a:pt x="12720" y="10"/>
                    <a:pt x="12729" y="29"/>
                  </a:cubicBezTo>
                  <a:lnTo>
                    <a:pt x="12425" y="4061"/>
                  </a:lnTo>
                  <a:cubicBezTo>
                    <a:pt x="12425" y="4061"/>
                    <a:pt x="10523" y="6534"/>
                    <a:pt x="10294" y="6648"/>
                  </a:cubicBezTo>
                  <a:lnTo>
                    <a:pt x="5349" y="6648"/>
                  </a:lnTo>
                  <a:cubicBezTo>
                    <a:pt x="5196" y="6648"/>
                    <a:pt x="5044" y="6648"/>
                    <a:pt x="4892" y="6686"/>
                  </a:cubicBezTo>
                  <a:cubicBezTo>
                    <a:pt x="3941" y="6192"/>
                    <a:pt x="2419" y="5317"/>
                    <a:pt x="2419" y="5317"/>
                  </a:cubicBezTo>
                  <a:lnTo>
                    <a:pt x="1126" y="1360"/>
                  </a:lnTo>
                  <a:cubicBezTo>
                    <a:pt x="1126" y="1348"/>
                    <a:pt x="1112" y="1342"/>
                    <a:pt x="1089" y="1342"/>
                  </a:cubicBezTo>
                  <a:cubicBezTo>
                    <a:pt x="894" y="1342"/>
                    <a:pt x="1" y="1727"/>
                    <a:pt x="137" y="1931"/>
                  </a:cubicBezTo>
                  <a:cubicBezTo>
                    <a:pt x="365" y="2349"/>
                    <a:pt x="137" y="5811"/>
                    <a:pt x="1354" y="7143"/>
                  </a:cubicBezTo>
                  <a:cubicBezTo>
                    <a:pt x="1811" y="7600"/>
                    <a:pt x="3180" y="8817"/>
                    <a:pt x="4093" y="9540"/>
                  </a:cubicBezTo>
                  <a:lnTo>
                    <a:pt x="4702" y="16083"/>
                  </a:lnTo>
                  <a:lnTo>
                    <a:pt x="10865" y="16083"/>
                  </a:lnTo>
                  <a:lnTo>
                    <a:pt x="11550" y="9083"/>
                  </a:lnTo>
                  <a:cubicBezTo>
                    <a:pt x="12463" y="8018"/>
                    <a:pt x="13338" y="6839"/>
                    <a:pt x="14099" y="5621"/>
                  </a:cubicBezTo>
                  <a:cubicBezTo>
                    <a:pt x="14936" y="4023"/>
                    <a:pt x="13718" y="752"/>
                    <a:pt x="13832" y="295"/>
                  </a:cubicBezTo>
                  <a:cubicBezTo>
                    <a:pt x="13890" y="93"/>
                    <a:pt x="13206" y="1"/>
                    <a:pt x="1288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9004004" y="4891960"/>
              <a:ext cx="91438" cy="103190"/>
            </a:xfrm>
            <a:custGeom>
              <a:rect b="b" l="l" r="r" t="t"/>
              <a:pathLst>
                <a:path extrusionOk="0" h="2362" w="2093">
                  <a:moveTo>
                    <a:pt x="1620" y="1"/>
                  </a:moveTo>
                  <a:cubicBezTo>
                    <a:pt x="1557" y="1"/>
                    <a:pt x="1497" y="3"/>
                    <a:pt x="1446" y="3"/>
                  </a:cubicBezTo>
                  <a:lnTo>
                    <a:pt x="647" y="3"/>
                  </a:lnTo>
                  <a:cubicBezTo>
                    <a:pt x="419" y="3"/>
                    <a:pt x="0" y="231"/>
                    <a:pt x="0" y="459"/>
                  </a:cubicBezTo>
                  <a:lnTo>
                    <a:pt x="0" y="1410"/>
                  </a:lnTo>
                  <a:cubicBezTo>
                    <a:pt x="0" y="1943"/>
                    <a:pt x="419" y="2361"/>
                    <a:pt x="951" y="2361"/>
                  </a:cubicBezTo>
                  <a:lnTo>
                    <a:pt x="989" y="2361"/>
                  </a:lnTo>
                  <a:cubicBezTo>
                    <a:pt x="2093" y="2361"/>
                    <a:pt x="2093" y="1639"/>
                    <a:pt x="2093" y="1448"/>
                  </a:cubicBezTo>
                  <a:lnTo>
                    <a:pt x="2093" y="231"/>
                  </a:lnTo>
                  <a:cubicBezTo>
                    <a:pt x="2093" y="24"/>
                    <a:pt x="1840" y="1"/>
                    <a:pt x="16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8960799" y="4744783"/>
              <a:ext cx="215991" cy="182657"/>
            </a:xfrm>
            <a:custGeom>
              <a:rect b="b" l="l" r="r" t="t"/>
              <a:pathLst>
                <a:path extrusionOk="0" h="4181" w="4944">
                  <a:moveTo>
                    <a:pt x="2103" y="1"/>
                  </a:moveTo>
                  <a:cubicBezTo>
                    <a:pt x="1896" y="1"/>
                    <a:pt x="1677" y="32"/>
                    <a:pt x="1446" y="100"/>
                  </a:cubicBezTo>
                  <a:cubicBezTo>
                    <a:pt x="381" y="404"/>
                    <a:pt x="0" y="2306"/>
                    <a:pt x="343" y="3372"/>
                  </a:cubicBezTo>
                  <a:cubicBezTo>
                    <a:pt x="517" y="3983"/>
                    <a:pt x="880" y="4181"/>
                    <a:pt x="1359" y="4181"/>
                  </a:cubicBezTo>
                  <a:cubicBezTo>
                    <a:pt x="1714" y="4181"/>
                    <a:pt x="2133" y="4072"/>
                    <a:pt x="2587" y="3942"/>
                  </a:cubicBezTo>
                  <a:cubicBezTo>
                    <a:pt x="4943" y="3249"/>
                    <a:pt x="4207" y="1"/>
                    <a:pt x="210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8914230" y="4722459"/>
              <a:ext cx="252688" cy="175449"/>
            </a:xfrm>
            <a:custGeom>
              <a:rect b="b" l="l" r="r" t="t"/>
              <a:pathLst>
                <a:path extrusionOk="0" h="4016" w="5784">
                  <a:moveTo>
                    <a:pt x="3347" y="1"/>
                  </a:moveTo>
                  <a:cubicBezTo>
                    <a:pt x="3334" y="1"/>
                    <a:pt x="3322" y="1"/>
                    <a:pt x="3311" y="2"/>
                  </a:cubicBezTo>
                  <a:cubicBezTo>
                    <a:pt x="2892" y="40"/>
                    <a:pt x="1" y="1600"/>
                    <a:pt x="1" y="1600"/>
                  </a:cubicBezTo>
                  <a:lnTo>
                    <a:pt x="3615" y="1600"/>
                  </a:lnTo>
                  <a:cubicBezTo>
                    <a:pt x="3615" y="1600"/>
                    <a:pt x="3615" y="2285"/>
                    <a:pt x="3729" y="2285"/>
                  </a:cubicBezTo>
                  <a:cubicBezTo>
                    <a:pt x="3788" y="2265"/>
                    <a:pt x="3852" y="2256"/>
                    <a:pt x="3918" y="2256"/>
                  </a:cubicBezTo>
                  <a:cubicBezTo>
                    <a:pt x="4107" y="2256"/>
                    <a:pt x="4311" y="2334"/>
                    <a:pt x="4452" y="2475"/>
                  </a:cubicBezTo>
                  <a:cubicBezTo>
                    <a:pt x="4718" y="2817"/>
                    <a:pt x="4414" y="3160"/>
                    <a:pt x="4110" y="3236"/>
                  </a:cubicBezTo>
                  <a:cubicBezTo>
                    <a:pt x="3796" y="3306"/>
                    <a:pt x="3962" y="4015"/>
                    <a:pt x="4578" y="4015"/>
                  </a:cubicBezTo>
                  <a:cubicBezTo>
                    <a:pt x="4634" y="4015"/>
                    <a:pt x="4693" y="4009"/>
                    <a:pt x="4756" y="3997"/>
                  </a:cubicBezTo>
                  <a:cubicBezTo>
                    <a:pt x="5517" y="3845"/>
                    <a:pt x="5784" y="2057"/>
                    <a:pt x="5403" y="1372"/>
                  </a:cubicBezTo>
                  <a:cubicBezTo>
                    <a:pt x="5032" y="704"/>
                    <a:pt x="3830" y="1"/>
                    <a:pt x="33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6801850" y="3763560"/>
              <a:ext cx="2647725" cy="2154056"/>
            </a:xfrm>
            <a:custGeom>
              <a:rect b="b" l="l" r="r" t="t"/>
              <a:pathLst>
                <a:path extrusionOk="0" h="49306" w="60606">
                  <a:moveTo>
                    <a:pt x="60605" y="1"/>
                  </a:moveTo>
                  <a:lnTo>
                    <a:pt x="40518" y="5707"/>
                  </a:lnTo>
                  <a:lnTo>
                    <a:pt x="46795" y="11528"/>
                  </a:lnTo>
                  <a:lnTo>
                    <a:pt x="24729" y="34393"/>
                  </a:lnTo>
                  <a:lnTo>
                    <a:pt x="17463" y="27050"/>
                  </a:lnTo>
                  <a:lnTo>
                    <a:pt x="1" y="45844"/>
                  </a:lnTo>
                  <a:lnTo>
                    <a:pt x="3805" y="49306"/>
                  </a:lnTo>
                  <a:lnTo>
                    <a:pt x="17577" y="34278"/>
                  </a:lnTo>
                  <a:lnTo>
                    <a:pt x="21343" y="37931"/>
                  </a:lnTo>
                  <a:lnTo>
                    <a:pt x="21305" y="37969"/>
                  </a:lnTo>
                  <a:lnTo>
                    <a:pt x="24882" y="41431"/>
                  </a:lnTo>
                  <a:lnTo>
                    <a:pt x="50409" y="14876"/>
                  </a:lnTo>
                  <a:lnTo>
                    <a:pt x="56763" y="20773"/>
                  </a:lnTo>
                  <a:lnTo>
                    <a:pt x="6060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7246876" y="5013965"/>
              <a:ext cx="455442" cy="283095"/>
            </a:xfrm>
            <a:custGeom>
              <a:rect b="b" l="l" r="r" t="t"/>
              <a:pathLst>
                <a:path extrusionOk="0" h="6480" w="10425">
                  <a:moveTo>
                    <a:pt x="844" y="0"/>
                  </a:moveTo>
                  <a:cubicBezTo>
                    <a:pt x="815" y="0"/>
                    <a:pt x="787" y="4"/>
                    <a:pt x="761" y="12"/>
                  </a:cubicBezTo>
                  <a:cubicBezTo>
                    <a:pt x="0" y="240"/>
                    <a:pt x="228" y="1305"/>
                    <a:pt x="609" y="2561"/>
                  </a:cubicBezTo>
                  <a:cubicBezTo>
                    <a:pt x="989" y="3816"/>
                    <a:pt x="3386" y="6479"/>
                    <a:pt x="3386" y="6479"/>
                  </a:cubicBezTo>
                  <a:lnTo>
                    <a:pt x="10272" y="6061"/>
                  </a:lnTo>
                  <a:lnTo>
                    <a:pt x="10424" y="4805"/>
                  </a:lnTo>
                  <a:lnTo>
                    <a:pt x="4794" y="4121"/>
                  </a:lnTo>
                  <a:cubicBezTo>
                    <a:pt x="4794" y="4121"/>
                    <a:pt x="1820" y="0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7685612" y="5222022"/>
              <a:ext cx="74837" cy="58192"/>
            </a:xfrm>
            <a:custGeom>
              <a:rect b="b" l="l" r="r" t="t"/>
              <a:pathLst>
                <a:path extrusionOk="0" h="1332" w="1713">
                  <a:moveTo>
                    <a:pt x="191" y="0"/>
                  </a:moveTo>
                  <a:lnTo>
                    <a:pt x="1" y="1332"/>
                  </a:lnTo>
                  <a:cubicBezTo>
                    <a:pt x="1" y="1332"/>
                    <a:pt x="1485" y="1104"/>
                    <a:pt x="1637" y="761"/>
                  </a:cubicBezTo>
                  <a:cubicBezTo>
                    <a:pt x="1713" y="609"/>
                    <a:pt x="1675" y="381"/>
                    <a:pt x="1523" y="305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7898755" y="5182906"/>
              <a:ext cx="74837" cy="54871"/>
            </a:xfrm>
            <a:custGeom>
              <a:rect b="b" l="l" r="r" t="t"/>
              <a:pathLst>
                <a:path extrusionOk="0" h="1256" w="1713">
                  <a:moveTo>
                    <a:pt x="115" y="0"/>
                  </a:moveTo>
                  <a:lnTo>
                    <a:pt x="1" y="1256"/>
                  </a:lnTo>
                  <a:cubicBezTo>
                    <a:pt x="1" y="1256"/>
                    <a:pt x="1447" y="1218"/>
                    <a:pt x="1637" y="875"/>
                  </a:cubicBezTo>
                  <a:cubicBezTo>
                    <a:pt x="1713" y="647"/>
                    <a:pt x="1637" y="419"/>
                    <a:pt x="1485" y="267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7356965" y="4350258"/>
              <a:ext cx="187856" cy="162911"/>
            </a:xfrm>
            <a:custGeom>
              <a:rect b="b" l="l" r="r" t="t"/>
              <a:pathLst>
                <a:path extrusionOk="0" h="3729" w="4300">
                  <a:moveTo>
                    <a:pt x="0" y="0"/>
                  </a:moveTo>
                  <a:lnTo>
                    <a:pt x="0" y="3729"/>
                  </a:lnTo>
                  <a:lnTo>
                    <a:pt x="4299" y="3729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7543110" y="4222259"/>
              <a:ext cx="187856" cy="290915"/>
            </a:xfrm>
            <a:custGeom>
              <a:rect b="b" l="l" r="r" t="t"/>
              <a:pathLst>
                <a:path extrusionOk="0" h="6659" w="4300">
                  <a:moveTo>
                    <a:pt x="0" y="1"/>
                  </a:moveTo>
                  <a:lnTo>
                    <a:pt x="0" y="6659"/>
                  </a:lnTo>
                  <a:lnTo>
                    <a:pt x="4299" y="6659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7729255" y="4089324"/>
              <a:ext cx="187856" cy="423856"/>
            </a:xfrm>
            <a:custGeom>
              <a:rect b="b" l="l" r="r" t="t"/>
              <a:pathLst>
                <a:path extrusionOk="0" h="9702" w="4300">
                  <a:moveTo>
                    <a:pt x="0" y="0"/>
                  </a:moveTo>
                  <a:lnTo>
                    <a:pt x="0" y="9702"/>
                  </a:lnTo>
                  <a:lnTo>
                    <a:pt x="4299" y="9702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7915400" y="3958005"/>
              <a:ext cx="186196" cy="555181"/>
            </a:xfrm>
            <a:custGeom>
              <a:rect b="b" l="l" r="r" t="t"/>
              <a:pathLst>
                <a:path extrusionOk="0" h="12708" w="4262">
                  <a:moveTo>
                    <a:pt x="0" y="1"/>
                  </a:moveTo>
                  <a:lnTo>
                    <a:pt x="0" y="12708"/>
                  </a:lnTo>
                  <a:lnTo>
                    <a:pt x="4261" y="12708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8101544" y="3826729"/>
              <a:ext cx="186196" cy="686462"/>
            </a:xfrm>
            <a:custGeom>
              <a:rect b="b" l="l" r="r" t="t"/>
              <a:pathLst>
                <a:path extrusionOk="0" h="15713" w="4262">
                  <a:moveTo>
                    <a:pt x="0" y="0"/>
                  </a:moveTo>
                  <a:lnTo>
                    <a:pt x="0" y="15713"/>
                  </a:lnTo>
                  <a:lnTo>
                    <a:pt x="4261" y="15713"/>
                  </a:lnTo>
                  <a:lnTo>
                    <a:pt x="426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49"/>
          <p:cNvSpPr/>
          <p:nvPr/>
        </p:nvSpPr>
        <p:spPr>
          <a:xfrm>
            <a:off x="93000" y="5182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49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Part1: Create a Portfolio of Stocks and analyze the performance </a:t>
            </a:r>
            <a:endParaRPr/>
          </a:p>
        </p:txBody>
      </p:sp>
      <p:sp>
        <p:nvSpPr>
          <p:cNvPr id="1488" name="Google Shape;1488;p49"/>
          <p:cNvSpPr txBox="1"/>
          <p:nvPr/>
        </p:nvSpPr>
        <p:spPr>
          <a:xfrm>
            <a:off x="1949225" y="616050"/>
            <a:ext cx="488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Recommendations - part 1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49"/>
          <p:cNvSpPr txBox="1"/>
          <p:nvPr/>
        </p:nvSpPr>
        <p:spPr>
          <a:xfrm>
            <a:off x="894200" y="1330575"/>
            <a:ext cx="7117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Standard deviation shows Portfolio 2 is least risky and less riskier than than the overall market (S&amp;P Index)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Based on the beta plot, Portfolio 1 beta was much higher than the other 2 portfolios and the market.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Sharpe ratios shows that Portfolio 1 has highest Sharpe ratio of 1.54 and it can 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generate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maximum return given the risk of Portfolio.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MC Simulation 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analysis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shows that the optimal 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portfolio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with max sharpe ratio would give a return of 165% over 5 years.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50"/>
          <p:cNvSpPr/>
          <p:nvPr/>
        </p:nvSpPr>
        <p:spPr>
          <a:xfrm>
            <a:off x="93000" y="5182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50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Part2: Monte Carlo simulations to model the probability</a:t>
            </a:r>
            <a:endParaRPr/>
          </a:p>
        </p:txBody>
      </p:sp>
      <p:sp>
        <p:nvSpPr>
          <p:cNvPr id="1496" name="Google Shape;1496;p50"/>
          <p:cNvSpPr txBox="1"/>
          <p:nvPr/>
        </p:nvSpPr>
        <p:spPr>
          <a:xfrm>
            <a:off x="2561000" y="637313"/>
            <a:ext cx="584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Monte Carlo Simulation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7" name="Google Shape;149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50" y="1401000"/>
            <a:ext cx="4288124" cy="1958575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8" name="Google Shape;149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318" y="1314475"/>
            <a:ext cx="3331057" cy="20451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1"/>
          <p:cNvSpPr/>
          <p:nvPr/>
        </p:nvSpPr>
        <p:spPr>
          <a:xfrm>
            <a:off x="93000" y="5182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51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Part2: Monte Carlo simulations to model the probability</a:t>
            </a:r>
            <a:endParaRPr/>
          </a:p>
        </p:txBody>
      </p:sp>
      <p:sp>
        <p:nvSpPr>
          <p:cNvPr id="1505" name="Google Shape;1505;p51"/>
          <p:cNvSpPr txBox="1"/>
          <p:nvPr/>
        </p:nvSpPr>
        <p:spPr>
          <a:xfrm>
            <a:off x="2561000" y="637313"/>
            <a:ext cx="584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Monte Carlo Simulation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6" name="Google Shape;150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25" y="1743438"/>
            <a:ext cx="3626975" cy="1656625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7" name="Google Shape;150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025" y="1563163"/>
            <a:ext cx="3247400" cy="20172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8" name="Google Shape;1508;p51"/>
          <p:cNvSpPr txBox="1"/>
          <p:nvPr/>
        </p:nvSpPr>
        <p:spPr>
          <a:xfrm>
            <a:off x="1269200" y="3951825"/>
            <a:ext cx="67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52"/>
          <p:cNvSpPr txBox="1"/>
          <p:nvPr>
            <p:ph type="title"/>
          </p:nvPr>
        </p:nvSpPr>
        <p:spPr>
          <a:xfrm>
            <a:off x="1221280" y="1119300"/>
            <a:ext cx="42897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52"/>
          <p:cNvSpPr txBox="1"/>
          <p:nvPr>
            <p:ph idx="1" type="subTitle"/>
          </p:nvPr>
        </p:nvSpPr>
        <p:spPr>
          <a:xfrm>
            <a:off x="3712404" y="2474387"/>
            <a:ext cx="4330800" cy="20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52"/>
          <p:cNvSpPr/>
          <p:nvPr/>
        </p:nvSpPr>
        <p:spPr>
          <a:xfrm>
            <a:off x="93000" y="5182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52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Part2: Monte Carlo simulations to model the probability</a:t>
            </a:r>
            <a:endParaRPr/>
          </a:p>
        </p:txBody>
      </p:sp>
      <p:sp>
        <p:nvSpPr>
          <p:cNvPr id="1517" name="Google Shape;1517;p52"/>
          <p:cNvSpPr txBox="1"/>
          <p:nvPr/>
        </p:nvSpPr>
        <p:spPr>
          <a:xfrm>
            <a:off x="1949225" y="616050"/>
            <a:ext cx="488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Recommendations - part 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8" name="Google Shape;1518;p52"/>
          <p:cNvSpPr txBox="1"/>
          <p:nvPr/>
        </p:nvSpPr>
        <p:spPr>
          <a:xfrm>
            <a:off x="894200" y="1330575"/>
            <a:ext cx="71178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Retirement analysis by investing in Portfolio 1: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Monte Carlo Simulation shows that the Portfolio 1 can generate at least $216k and maximum $1.13 M over the next 10 years for clients.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Retirement analysis by investing 25% in Portfolio 1, 25% in SPY and 50% in Bonds: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new Monte Carlo Simulation shows that the less riskier portfolio can generate at least $100k and maximum $212k over the next 10 years for clients which seems a reasonable returns for a conservative investor.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53"/>
          <p:cNvSpPr/>
          <p:nvPr/>
        </p:nvSpPr>
        <p:spPr>
          <a:xfrm>
            <a:off x="93300" y="17163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53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Part3: Creating a Portfolio dashboard for clients to view the returns from various portfolios over time</a:t>
            </a:r>
            <a:endParaRPr/>
          </a:p>
        </p:txBody>
      </p:sp>
      <p:sp>
        <p:nvSpPr>
          <p:cNvPr id="1525" name="Google Shape;1525;p53"/>
          <p:cNvSpPr txBox="1"/>
          <p:nvPr/>
        </p:nvSpPr>
        <p:spPr>
          <a:xfrm>
            <a:off x="2066375" y="645103"/>
            <a:ext cx="41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Creating a Portfolio dashboard 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6" name="Google Shape;1526;p53"/>
          <p:cNvSpPr txBox="1"/>
          <p:nvPr/>
        </p:nvSpPr>
        <p:spPr>
          <a:xfrm>
            <a:off x="1269200" y="3951825"/>
            <a:ext cx="67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7" name="Google Shape;152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75" y="1464746"/>
            <a:ext cx="4300056" cy="18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8" name="Google Shape;152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200" y="1577712"/>
            <a:ext cx="3771775" cy="161305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54"/>
          <p:cNvSpPr/>
          <p:nvPr/>
        </p:nvSpPr>
        <p:spPr>
          <a:xfrm>
            <a:off x="93300" y="17163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54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Part3: Creating a Portfolio dashboard for clients to view the returns from various portfolios over time</a:t>
            </a:r>
            <a:endParaRPr/>
          </a:p>
        </p:txBody>
      </p:sp>
      <p:sp>
        <p:nvSpPr>
          <p:cNvPr id="1535" name="Google Shape;1535;p54"/>
          <p:cNvSpPr txBox="1"/>
          <p:nvPr/>
        </p:nvSpPr>
        <p:spPr>
          <a:xfrm>
            <a:off x="2066375" y="645103"/>
            <a:ext cx="41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Creating a Portfolio dashboard 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6" name="Google Shape;1536;p54"/>
          <p:cNvSpPr txBox="1"/>
          <p:nvPr/>
        </p:nvSpPr>
        <p:spPr>
          <a:xfrm>
            <a:off x="1269200" y="3951825"/>
            <a:ext cx="67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7" name="Google Shape;15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826" y="1348726"/>
            <a:ext cx="4934326" cy="2110225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55"/>
          <p:cNvSpPr/>
          <p:nvPr/>
        </p:nvSpPr>
        <p:spPr>
          <a:xfrm>
            <a:off x="93300" y="17163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55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Part3: Creating a Portfolio dashboard for clients to view the returns from various portfolios over time</a:t>
            </a:r>
            <a:endParaRPr/>
          </a:p>
        </p:txBody>
      </p:sp>
      <p:sp>
        <p:nvSpPr>
          <p:cNvPr id="1544" name="Google Shape;1544;p55"/>
          <p:cNvSpPr txBox="1"/>
          <p:nvPr/>
        </p:nvSpPr>
        <p:spPr>
          <a:xfrm>
            <a:off x="2066375" y="645103"/>
            <a:ext cx="41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Creating a Portfolio dashboard 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5" name="Google Shape;1545;p55"/>
          <p:cNvSpPr txBox="1"/>
          <p:nvPr/>
        </p:nvSpPr>
        <p:spPr>
          <a:xfrm>
            <a:off x="1269200" y="3951825"/>
            <a:ext cx="67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6" name="Google Shape;154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499" y="1438174"/>
            <a:ext cx="3722100" cy="15918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7" name="Google Shape;154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9225" y="1438179"/>
            <a:ext cx="3722100" cy="1591796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56"/>
          <p:cNvSpPr txBox="1"/>
          <p:nvPr>
            <p:ph type="title"/>
          </p:nvPr>
        </p:nvSpPr>
        <p:spPr>
          <a:xfrm>
            <a:off x="1221280" y="1119300"/>
            <a:ext cx="42897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56"/>
          <p:cNvSpPr txBox="1"/>
          <p:nvPr>
            <p:ph idx="1" type="subTitle"/>
          </p:nvPr>
        </p:nvSpPr>
        <p:spPr>
          <a:xfrm>
            <a:off x="3712404" y="2474387"/>
            <a:ext cx="4330800" cy="20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56"/>
          <p:cNvSpPr txBox="1"/>
          <p:nvPr>
            <p:ph type="title"/>
          </p:nvPr>
        </p:nvSpPr>
        <p:spPr>
          <a:xfrm>
            <a:off x="1221280" y="1119300"/>
            <a:ext cx="42897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56"/>
          <p:cNvSpPr txBox="1"/>
          <p:nvPr>
            <p:ph idx="1" type="subTitle"/>
          </p:nvPr>
        </p:nvSpPr>
        <p:spPr>
          <a:xfrm>
            <a:off x="3712404" y="2474387"/>
            <a:ext cx="4330800" cy="20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56"/>
          <p:cNvSpPr/>
          <p:nvPr/>
        </p:nvSpPr>
        <p:spPr>
          <a:xfrm>
            <a:off x="93000" y="5182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557" name="Google Shape;1557;p56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Part3: Creating a Portfolio dashboard for clients to view the returns from various portfolios over time</a:t>
            </a:r>
            <a:endParaRPr/>
          </a:p>
        </p:txBody>
      </p:sp>
      <p:sp>
        <p:nvSpPr>
          <p:cNvPr id="1558" name="Google Shape;1558;p56"/>
          <p:cNvSpPr txBox="1"/>
          <p:nvPr/>
        </p:nvSpPr>
        <p:spPr>
          <a:xfrm>
            <a:off x="1949225" y="616050"/>
            <a:ext cx="488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Recommendations - part 3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9" name="Google Shape;1559;p56"/>
          <p:cNvSpPr txBox="1"/>
          <p:nvPr/>
        </p:nvSpPr>
        <p:spPr>
          <a:xfrm>
            <a:off x="894200" y="1330575"/>
            <a:ext cx="71178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HvPlot shows that Technology Sector returns were much larger than the other 2 sectors and overall market.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5 different HvPlots would help a investor to determine the stocks to choose based on risk appetite and returns associated with them.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A younger investor would like to create a portfolio of stocks weighing more in technology, whereas a conservative investor might go with the SPY index funds or Combination of equity and Bonds.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7"/>
          <p:cNvSpPr txBox="1"/>
          <p:nvPr>
            <p:ph type="title"/>
          </p:nvPr>
        </p:nvSpPr>
        <p:spPr>
          <a:xfrm>
            <a:off x="282305" y="2571750"/>
            <a:ext cx="42897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5" name="Google Shape;156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00" y="129975"/>
            <a:ext cx="8537774" cy="48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" name="Google Shape;1335;p41"/>
          <p:cNvGrpSpPr/>
          <p:nvPr/>
        </p:nvGrpSpPr>
        <p:grpSpPr>
          <a:xfrm>
            <a:off x="5410240" y="1313900"/>
            <a:ext cx="2616814" cy="1586850"/>
            <a:chOff x="717108" y="770499"/>
            <a:chExt cx="2614200" cy="1586850"/>
          </a:xfrm>
        </p:grpSpPr>
        <p:sp>
          <p:nvSpPr>
            <p:cNvPr id="1336" name="Google Shape;1336;p41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8" name="Google Shape;1338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339" name="Google Shape;1339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40" name="Google Shape;1340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41" name="Google Shape;1341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42" name="Google Shape;1342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43" name="Google Shape;1343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46" name="Google Shape;1346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47" name="Google Shape;1347;p41"/>
          <p:cNvGrpSpPr/>
          <p:nvPr/>
        </p:nvGrpSpPr>
        <p:grpSpPr>
          <a:xfrm>
            <a:off x="5410240" y="3033375"/>
            <a:ext cx="2616814" cy="1586850"/>
            <a:chOff x="717108" y="770499"/>
            <a:chExt cx="2614200" cy="1586850"/>
          </a:xfrm>
        </p:grpSpPr>
        <p:sp>
          <p:nvSpPr>
            <p:cNvPr id="1348" name="Google Shape;1348;p41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0" name="Google Shape;1350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351" name="Google Shape;1351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52" name="Google Shape;1352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53" name="Google Shape;1353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4" name="Google Shape;1354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55" name="Google Shape;1355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8" name="Google Shape;1358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59" name="Google Shape;1359;p41"/>
          <p:cNvSpPr/>
          <p:nvPr/>
        </p:nvSpPr>
        <p:spPr>
          <a:xfrm>
            <a:off x="4810465" y="3617225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360" name="Google Shape;1360;p41"/>
          <p:cNvGrpSpPr/>
          <p:nvPr/>
        </p:nvGrpSpPr>
        <p:grpSpPr>
          <a:xfrm>
            <a:off x="1715215" y="3033375"/>
            <a:ext cx="2616814" cy="1586850"/>
            <a:chOff x="717108" y="770499"/>
            <a:chExt cx="2614200" cy="1586850"/>
          </a:xfrm>
        </p:grpSpPr>
        <p:sp>
          <p:nvSpPr>
            <p:cNvPr id="1361" name="Google Shape;1361;p41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1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3" name="Google Shape;1363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364" name="Google Shape;1364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65" name="Google Shape;1365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66" name="Google Shape;1366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7" name="Google Shape;1367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68" name="Google Shape;1368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71" name="Google Shape;1371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72" name="Google Shape;1372;p41"/>
          <p:cNvSpPr/>
          <p:nvPr/>
        </p:nvSpPr>
        <p:spPr>
          <a:xfrm>
            <a:off x="1115440" y="3617225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373" name="Google Shape;1373;p41"/>
          <p:cNvGrpSpPr/>
          <p:nvPr/>
        </p:nvGrpSpPr>
        <p:grpSpPr>
          <a:xfrm>
            <a:off x="1697365" y="1300075"/>
            <a:ext cx="2616814" cy="1586850"/>
            <a:chOff x="717108" y="770499"/>
            <a:chExt cx="2614200" cy="1586850"/>
          </a:xfrm>
        </p:grpSpPr>
        <p:sp>
          <p:nvSpPr>
            <p:cNvPr id="1374" name="Google Shape;1374;p41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6" name="Google Shape;1376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377" name="Google Shape;1377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78" name="Google Shape;1378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79" name="Google Shape;1379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0" name="Google Shape;1380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81" name="Google Shape;1381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84" name="Google Shape;1384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85" name="Google Shape;1385;p41"/>
          <p:cNvSpPr/>
          <p:nvPr/>
        </p:nvSpPr>
        <p:spPr>
          <a:xfrm>
            <a:off x="1097590" y="1883925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86" name="Google Shape;1386;p41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87" name="Google Shape;1387;p41"/>
          <p:cNvSpPr txBox="1"/>
          <p:nvPr>
            <p:ph idx="2" type="title"/>
          </p:nvPr>
        </p:nvSpPr>
        <p:spPr>
          <a:xfrm>
            <a:off x="2019200" y="1661975"/>
            <a:ext cx="2322000" cy="9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88" name="Google Shape;1388;p41"/>
          <p:cNvSpPr txBox="1"/>
          <p:nvPr>
            <p:ph idx="3" type="title"/>
          </p:nvPr>
        </p:nvSpPr>
        <p:spPr>
          <a:xfrm>
            <a:off x="1115440" y="199312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89" name="Google Shape;1389;p41"/>
          <p:cNvSpPr txBox="1"/>
          <p:nvPr>
            <p:ph idx="4" type="title"/>
          </p:nvPr>
        </p:nvSpPr>
        <p:spPr>
          <a:xfrm>
            <a:off x="2019200" y="3495625"/>
            <a:ext cx="2180100" cy="8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Simulation</a:t>
            </a:r>
            <a:endParaRPr/>
          </a:p>
        </p:txBody>
      </p:sp>
      <p:sp>
        <p:nvSpPr>
          <p:cNvPr id="1390" name="Google Shape;1390;p41"/>
          <p:cNvSpPr txBox="1"/>
          <p:nvPr>
            <p:ph idx="6" type="title"/>
          </p:nvPr>
        </p:nvSpPr>
        <p:spPr>
          <a:xfrm>
            <a:off x="1115440" y="372667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91" name="Google Shape;1391;p41"/>
          <p:cNvSpPr txBox="1"/>
          <p:nvPr>
            <p:ph idx="15" type="title"/>
          </p:nvPr>
        </p:nvSpPr>
        <p:spPr>
          <a:xfrm>
            <a:off x="4820665" y="372667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392" name="Google Shape;1392;p41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393" name="Google Shape;1393;p41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4" name="Google Shape;1394;p41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395" name="Google Shape;1395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96" name="Google Shape;1396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97" name="Google Shape;1397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98" name="Google Shape;1398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99" name="Google Shape;1399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2" name="Google Shape;1402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03" name="Google Shape;1403;p41"/>
          <p:cNvSpPr/>
          <p:nvPr/>
        </p:nvSpPr>
        <p:spPr>
          <a:xfrm>
            <a:off x="4810465" y="1883925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4" name="Google Shape;1404;p41"/>
          <p:cNvSpPr txBox="1"/>
          <p:nvPr>
            <p:ph idx="7" type="title"/>
          </p:nvPr>
        </p:nvSpPr>
        <p:spPr>
          <a:xfrm>
            <a:off x="5635775" y="1581375"/>
            <a:ext cx="27021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Performance and Optimization</a:t>
            </a:r>
            <a:endParaRPr/>
          </a:p>
        </p:txBody>
      </p:sp>
      <p:sp>
        <p:nvSpPr>
          <p:cNvPr id="1405" name="Google Shape;1405;p41"/>
          <p:cNvSpPr txBox="1"/>
          <p:nvPr>
            <p:ph idx="9" type="title"/>
          </p:nvPr>
        </p:nvSpPr>
        <p:spPr>
          <a:xfrm>
            <a:off x="4820665" y="199312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06" name="Google Shape;1406;p41"/>
          <p:cNvSpPr txBox="1"/>
          <p:nvPr>
            <p:ph idx="13" type="title"/>
          </p:nvPr>
        </p:nvSpPr>
        <p:spPr>
          <a:xfrm>
            <a:off x="5788775" y="3556375"/>
            <a:ext cx="2080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Portfolio dashboard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42"/>
          <p:cNvSpPr/>
          <p:nvPr/>
        </p:nvSpPr>
        <p:spPr>
          <a:xfrm>
            <a:off x="93000" y="5182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42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3" name="Google Shape;1413;p42"/>
          <p:cNvGrpSpPr/>
          <p:nvPr/>
        </p:nvGrpSpPr>
        <p:grpSpPr>
          <a:xfrm>
            <a:off x="1239055" y="269650"/>
            <a:ext cx="975017" cy="152226"/>
            <a:chOff x="965750" y="594475"/>
            <a:chExt cx="374100" cy="101100"/>
          </a:xfrm>
        </p:grpSpPr>
        <p:grpSp>
          <p:nvGrpSpPr>
            <p:cNvPr id="1414" name="Google Shape;1414;p42"/>
            <p:cNvGrpSpPr/>
            <p:nvPr/>
          </p:nvGrpSpPr>
          <p:grpSpPr>
            <a:xfrm>
              <a:off x="965750" y="594475"/>
              <a:ext cx="101100" cy="101100"/>
              <a:chOff x="965750" y="594475"/>
              <a:chExt cx="101100" cy="101100"/>
            </a:xfrm>
          </p:grpSpPr>
          <p:sp>
            <p:nvSpPr>
              <p:cNvPr id="1415" name="Google Shape;1415;p42"/>
              <p:cNvSpPr/>
              <p:nvPr/>
            </p:nvSpPr>
            <p:spPr>
              <a:xfrm>
                <a:off x="965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6" name="Google Shape;1416;p42"/>
              <p:cNvCxnSpPr/>
              <p:nvPr/>
            </p:nvCxnSpPr>
            <p:spPr>
              <a:xfrm>
                <a:off x="968975" y="599325"/>
                <a:ext cx="95400" cy="95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7" name="Google Shape;1417;p42"/>
              <p:cNvCxnSpPr/>
              <p:nvPr/>
            </p:nvCxnSpPr>
            <p:spPr>
              <a:xfrm flipH="1">
                <a:off x="969777" y="599325"/>
                <a:ext cx="95400" cy="95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18" name="Google Shape;1418;p42"/>
            <p:cNvSpPr/>
            <p:nvPr/>
          </p:nvSpPr>
          <p:spPr>
            <a:xfrm>
              <a:off x="1102250" y="594475"/>
              <a:ext cx="101100" cy="101100"/>
            </a:xfrm>
            <a:prstGeom prst="rect">
              <a:avLst/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2"/>
            <p:cNvSpPr/>
            <p:nvPr/>
          </p:nvSpPr>
          <p:spPr>
            <a:xfrm>
              <a:off x="1126100" y="618325"/>
              <a:ext cx="53400" cy="53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2"/>
            <p:cNvSpPr/>
            <p:nvPr/>
          </p:nvSpPr>
          <p:spPr>
            <a:xfrm>
              <a:off x="1238750" y="594475"/>
              <a:ext cx="101100" cy="101100"/>
            </a:xfrm>
            <a:prstGeom prst="rect">
              <a:avLst/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1" name="Google Shape;1421;p42"/>
            <p:cNvCxnSpPr/>
            <p:nvPr/>
          </p:nvCxnSpPr>
          <p:spPr>
            <a:xfrm>
              <a:off x="1256750" y="677400"/>
              <a:ext cx="65100" cy="0"/>
            </a:xfrm>
            <a:prstGeom prst="straightConnector1">
              <a:avLst/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2" name="Google Shape;1422;p42"/>
          <p:cNvSpPr txBox="1"/>
          <p:nvPr/>
        </p:nvSpPr>
        <p:spPr>
          <a:xfrm>
            <a:off x="1949225" y="616050"/>
            <a:ext cx="669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Overview of Portfolio Analyzer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3" name="Google Shape;1423;p42"/>
          <p:cNvSpPr txBox="1"/>
          <p:nvPr/>
        </p:nvSpPr>
        <p:spPr>
          <a:xfrm>
            <a:off x="894200" y="1330575"/>
            <a:ext cx="71460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Portfolio Analyzer analyzes the 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performance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of stocks over a time period. Below are the 3 parts to our projects: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500"/>
              <a:buAutoNum type="arabicPeriod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Create a Portfolio of Stocks and analyze the performance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of various Portfolios by Sectors.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AutoNum type="arabicPeriod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Optimization of most favourable portfolio.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AutoNum type="arabicPeriod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Creating a dashboard with 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interactive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visualization to view the 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performance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of portfolios.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43"/>
          <p:cNvSpPr/>
          <p:nvPr/>
        </p:nvSpPr>
        <p:spPr>
          <a:xfrm>
            <a:off x="93000" y="5182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9" name="Google Shape;1429;p43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0" name="Google Shape;1430;p43"/>
          <p:cNvGrpSpPr/>
          <p:nvPr/>
        </p:nvGrpSpPr>
        <p:grpSpPr>
          <a:xfrm>
            <a:off x="1239055" y="269650"/>
            <a:ext cx="975017" cy="152226"/>
            <a:chOff x="965750" y="594475"/>
            <a:chExt cx="374100" cy="101100"/>
          </a:xfrm>
        </p:grpSpPr>
        <p:grpSp>
          <p:nvGrpSpPr>
            <p:cNvPr id="1431" name="Google Shape;1431;p43"/>
            <p:cNvGrpSpPr/>
            <p:nvPr/>
          </p:nvGrpSpPr>
          <p:grpSpPr>
            <a:xfrm>
              <a:off x="965750" y="594475"/>
              <a:ext cx="101100" cy="101100"/>
              <a:chOff x="965750" y="594475"/>
              <a:chExt cx="101100" cy="101100"/>
            </a:xfrm>
          </p:grpSpPr>
          <p:sp>
            <p:nvSpPr>
              <p:cNvPr id="1432" name="Google Shape;1432;p43"/>
              <p:cNvSpPr/>
              <p:nvPr/>
            </p:nvSpPr>
            <p:spPr>
              <a:xfrm>
                <a:off x="965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33" name="Google Shape;1433;p43"/>
              <p:cNvCxnSpPr/>
              <p:nvPr/>
            </p:nvCxnSpPr>
            <p:spPr>
              <a:xfrm>
                <a:off x="968975" y="599325"/>
                <a:ext cx="95400" cy="95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4" name="Google Shape;1434;p43"/>
              <p:cNvCxnSpPr/>
              <p:nvPr/>
            </p:nvCxnSpPr>
            <p:spPr>
              <a:xfrm flipH="1">
                <a:off x="969777" y="599325"/>
                <a:ext cx="95400" cy="95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35" name="Google Shape;1435;p43"/>
            <p:cNvSpPr/>
            <p:nvPr/>
          </p:nvSpPr>
          <p:spPr>
            <a:xfrm>
              <a:off x="1102250" y="594475"/>
              <a:ext cx="101100" cy="101100"/>
            </a:xfrm>
            <a:prstGeom prst="rect">
              <a:avLst/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1126100" y="618325"/>
              <a:ext cx="53400" cy="53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1238750" y="594475"/>
              <a:ext cx="101100" cy="101100"/>
            </a:xfrm>
            <a:prstGeom prst="rect">
              <a:avLst/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8" name="Google Shape;1438;p43"/>
            <p:cNvCxnSpPr/>
            <p:nvPr/>
          </p:nvCxnSpPr>
          <p:spPr>
            <a:xfrm>
              <a:off x="1256750" y="677400"/>
              <a:ext cx="65100" cy="0"/>
            </a:xfrm>
            <a:prstGeom prst="straightConnector1">
              <a:avLst/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9" name="Google Shape;1439;p43"/>
          <p:cNvSpPr txBox="1"/>
          <p:nvPr/>
        </p:nvSpPr>
        <p:spPr>
          <a:xfrm>
            <a:off x="1239050" y="623525"/>
            <a:ext cx="746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Data Extraction and Manipulation Tools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0" name="Google Shape;1440;p43"/>
          <p:cNvSpPr txBox="1"/>
          <p:nvPr/>
        </p:nvSpPr>
        <p:spPr>
          <a:xfrm>
            <a:off x="931625" y="1832200"/>
            <a:ext cx="71178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AutoNum type="arabicPeriod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Data Collection: Yahoo Finance, ALPACA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AutoNum type="arabicPeriod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Python Library Existing Libraries: Matplotlib, Pandas, Numpy, Hvplot, Plotly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, Alpaca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AutoNum type="arabicPeriod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New Libraries: yfinance, pandas_datareader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44"/>
          <p:cNvSpPr/>
          <p:nvPr/>
        </p:nvSpPr>
        <p:spPr>
          <a:xfrm>
            <a:off x="93300" y="51633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44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Part1: Create a Portfolio of Stocks and analyze the performance</a:t>
            </a:r>
            <a:r>
              <a:rPr b="1" lang="en" sz="24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b="1" sz="24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447" name="Google Shape;1447;p44"/>
          <p:cNvSpPr txBox="1"/>
          <p:nvPr/>
        </p:nvSpPr>
        <p:spPr>
          <a:xfrm>
            <a:off x="2570850" y="569950"/>
            <a:ext cx="478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Comparison of Cumulative Returns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8" name="Google Shape;14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000" y="1023775"/>
            <a:ext cx="4849026" cy="3176375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45"/>
          <p:cNvSpPr/>
          <p:nvPr/>
        </p:nvSpPr>
        <p:spPr>
          <a:xfrm>
            <a:off x="178450" y="5779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5"/>
          <p:cNvSpPr/>
          <p:nvPr/>
        </p:nvSpPr>
        <p:spPr>
          <a:xfrm>
            <a:off x="178451" y="23327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Part1: </a:t>
            </a: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Create a Portfolio of Stocks and analyze the performance</a:t>
            </a: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pic>
        <p:nvPicPr>
          <p:cNvPr id="1455" name="Google Shape;14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376" y="1195699"/>
            <a:ext cx="6877251" cy="347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6" name="Google Shape;1456;p45"/>
          <p:cNvSpPr txBox="1"/>
          <p:nvPr/>
        </p:nvSpPr>
        <p:spPr>
          <a:xfrm>
            <a:off x="1864250" y="725600"/>
            <a:ext cx="558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Comparison of Standard Deviation - Box Plot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46"/>
          <p:cNvSpPr/>
          <p:nvPr/>
        </p:nvSpPr>
        <p:spPr>
          <a:xfrm>
            <a:off x="93000" y="5182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6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Part1: Create a Portfolio of Stocks and analyze the performance </a:t>
            </a:r>
            <a:endParaRPr/>
          </a:p>
        </p:txBody>
      </p:sp>
      <p:sp>
        <p:nvSpPr>
          <p:cNvPr id="1463" name="Google Shape;1463;p46"/>
          <p:cNvSpPr txBox="1"/>
          <p:nvPr/>
        </p:nvSpPr>
        <p:spPr>
          <a:xfrm>
            <a:off x="2561000" y="637313"/>
            <a:ext cx="584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Comparison of Rolling Betas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4" name="Google Shape;14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50" y="1194175"/>
            <a:ext cx="6984899" cy="32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47"/>
          <p:cNvSpPr/>
          <p:nvPr/>
        </p:nvSpPr>
        <p:spPr>
          <a:xfrm>
            <a:off x="93000" y="5182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47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Part1: Create a Portfolio of Stocks and analyze the performance </a:t>
            </a:r>
            <a:endParaRPr/>
          </a:p>
        </p:txBody>
      </p:sp>
      <p:sp>
        <p:nvSpPr>
          <p:cNvPr id="1471" name="Google Shape;1471;p47"/>
          <p:cNvSpPr txBox="1"/>
          <p:nvPr/>
        </p:nvSpPr>
        <p:spPr>
          <a:xfrm>
            <a:off x="2561000" y="637313"/>
            <a:ext cx="5844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Comparison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 of Sharpe Ratios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2" name="Google Shape;14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1119188"/>
            <a:ext cx="3543300" cy="2905125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48"/>
          <p:cNvSpPr/>
          <p:nvPr/>
        </p:nvSpPr>
        <p:spPr>
          <a:xfrm>
            <a:off x="93000" y="5182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48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Part1: Create a Portfolio of Stocks and analyze the performance </a:t>
            </a:r>
            <a:endParaRPr/>
          </a:p>
        </p:txBody>
      </p:sp>
      <p:sp>
        <p:nvSpPr>
          <p:cNvPr id="1479" name="Google Shape;1479;p48"/>
          <p:cNvSpPr txBox="1"/>
          <p:nvPr/>
        </p:nvSpPr>
        <p:spPr>
          <a:xfrm>
            <a:off x="2561000" y="637313"/>
            <a:ext cx="584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Correlation Matrix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0" name="Google Shape;14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50" y="1235325"/>
            <a:ext cx="3467100" cy="24003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1" name="Google Shape;148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150" y="1273425"/>
            <a:ext cx="36004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s Planning Process by Slidesgo">
  <a:themeElements>
    <a:clrScheme name="Simple Light">
      <a:dk1>
        <a:srgbClr val="1155CC"/>
      </a:dk1>
      <a:lt1>
        <a:srgbClr val="EEDCCE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55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