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1575-1145-1A4E-A2D7-4B654024CEFA}" type="datetimeFigureOut">
              <a:rPr lang="en-US" smtClean="0"/>
              <a:t>14/3/20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738E-6472-104E-9084-681CBCA8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platform.cloud.ibm.com/analytics/notebooks/v2/4ead17c3-f1b0-4030-a167-338a342e8b75/view?access_token=b7666b9afa623224beef42d754490834cd60c48bfc5721d9bd9642672116da5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56" y="294262"/>
            <a:ext cx="7772400" cy="1470025"/>
          </a:xfrm>
        </p:spPr>
        <p:txBody>
          <a:bodyPr/>
          <a:lstStyle/>
          <a:p>
            <a:r>
              <a:rPr lang="en-AU" u="sng" dirty="0"/>
              <a:t>Capstone Data Science Project 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112" y="2140388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AU" b="1" dirty="0">
                <a:solidFill>
                  <a:schemeClr val="tx1"/>
                </a:solidFill>
              </a:rPr>
              <a:t>Project Name:</a:t>
            </a:r>
            <a:r>
              <a:rPr lang="en-AU" dirty="0">
                <a:solidFill>
                  <a:schemeClr val="tx1"/>
                </a:solidFill>
              </a:rPr>
              <a:t> The Battle of Neighbourhoods</a:t>
            </a: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Author:</a:t>
            </a:r>
            <a:r>
              <a:rPr lang="en-AU" dirty="0">
                <a:solidFill>
                  <a:schemeClr val="tx1"/>
                </a:solidFill>
              </a:rPr>
              <a:t> Pankaj Kumar</a:t>
            </a: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Date:</a:t>
            </a:r>
            <a:r>
              <a:rPr lang="en-AU" dirty="0">
                <a:solidFill>
                  <a:schemeClr val="tx1"/>
                </a:solidFill>
              </a:rPr>
              <a:t> 14</a:t>
            </a:r>
            <a:r>
              <a:rPr lang="en-AU" baseline="30000" dirty="0">
                <a:solidFill>
                  <a:schemeClr val="tx1"/>
                </a:solidFill>
              </a:rPr>
              <a:t>th</a:t>
            </a:r>
            <a:r>
              <a:rPr lang="en-AU" dirty="0">
                <a:solidFill>
                  <a:schemeClr val="tx1"/>
                </a:solidFill>
              </a:rPr>
              <a:t> March 2020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Location:</a:t>
            </a:r>
            <a:r>
              <a:rPr lang="en-US" dirty="0">
                <a:solidFill>
                  <a:schemeClr val="tx1"/>
                </a:solidFill>
              </a:rPr>
              <a:t> Sydney, Australia</a:t>
            </a:r>
            <a:endParaRPr lang="en-AU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Introduction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Indian food </a:t>
            </a:r>
            <a:r>
              <a:rPr lang="mr-IN" sz="2800" dirty="0" smtClean="0"/>
              <a:t>–</a:t>
            </a:r>
            <a:r>
              <a:rPr lang="en-US" sz="2800" dirty="0" smtClean="0"/>
              <a:t> unique taste, loved by Indians</a:t>
            </a:r>
          </a:p>
          <a:p>
            <a:r>
              <a:rPr lang="en-US" sz="2800" dirty="0" smtClean="0"/>
              <a:t>New York, known for ethnic &amp; cultural diversity</a:t>
            </a:r>
          </a:p>
          <a:p>
            <a:r>
              <a:rPr lang="en-US" sz="2800" dirty="0" smtClean="0"/>
              <a:t>Objective : Utilize Data Science skills to answer :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AU" sz="2800" b="1" dirty="0"/>
              <a:t>Which areas in NY have Indian restaurants?</a:t>
            </a:r>
            <a:endParaRPr lang="en-AU" sz="2800" dirty="0"/>
          </a:p>
          <a:p>
            <a:pPr lvl="0"/>
            <a:r>
              <a:rPr lang="en-AU" sz="2800" b="1" dirty="0"/>
              <a:t>Which is the best location to look for Indian restaurants in NY?</a:t>
            </a:r>
            <a:endParaRPr lang="en-AU" sz="2800" dirty="0"/>
          </a:p>
          <a:p>
            <a:pPr lvl="0"/>
            <a:r>
              <a:rPr lang="en-AU" sz="2800" b="1" dirty="0"/>
              <a:t>Where should I stay to have multiple options of Indian restaurants around?</a:t>
            </a:r>
            <a:endParaRPr lang="en-A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67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35"/>
            <a:ext cx="8229600" cy="1143000"/>
          </a:xfrm>
        </p:spPr>
        <p:txBody>
          <a:bodyPr/>
          <a:lstStyle/>
          <a:p>
            <a:r>
              <a:rPr lang="en-AU" b="1" dirty="0"/>
              <a:t>Data Analysis: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394"/>
            <a:ext cx="8229600" cy="496496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AU" sz="2800" dirty="0" smtClean="0"/>
              <a:t>New </a:t>
            </a:r>
            <a:r>
              <a:rPr lang="en-AU" sz="2800" dirty="0"/>
              <a:t>York City data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/>
              <a:t>Data source: https://</a:t>
            </a:r>
            <a:r>
              <a:rPr lang="en-AU" sz="2800" dirty="0" err="1"/>
              <a:t>cocl.us</a:t>
            </a:r>
            <a:r>
              <a:rPr lang="en-AU" sz="2800" dirty="0"/>
              <a:t>/</a:t>
            </a:r>
            <a:r>
              <a:rPr lang="en-AU" sz="2800" dirty="0" err="1"/>
              <a:t>new_york_dataset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endParaRPr lang="en-AU" sz="2800" dirty="0" smtClean="0"/>
          </a:p>
          <a:p>
            <a:pPr marL="0" indent="0">
              <a:buNone/>
            </a:pPr>
            <a:r>
              <a:rPr lang="en-AU" sz="2800" dirty="0" smtClean="0"/>
              <a:t>2. Indian </a:t>
            </a:r>
            <a:r>
              <a:rPr lang="en-AU" sz="2800" dirty="0"/>
              <a:t>restaurants in each neighbourhood of New York City.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smtClean="0"/>
              <a:t>Data </a:t>
            </a:r>
            <a:r>
              <a:rPr lang="en-AU" sz="2800" dirty="0"/>
              <a:t>source: </a:t>
            </a:r>
            <a:r>
              <a:rPr lang="en-AU" sz="2800" dirty="0" err="1"/>
              <a:t>Fousquare</a:t>
            </a:r>
            <a:r>
              <a:rPr lang="en-AU" sz="2800" dirty="0"/>
              <a:t> API  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 smtClean="0"/>
              <a:t>3. </a:t>
            </a:r>
            <a:r>
              <a:rPr lang="en-AU" sz="2800" dirty="0" err="1" smtClean="0"/>
              <a:t>GeoSpace</a:t>
            </a:r>
            <a:r>
              <a:rPr lang="en-AU" sz="2800" dirty="0" smtClean="0"/>
              <a:t> </a:t>
            </a:r>
            <a:r>
              <a:rPr lang="en-AU" sz="2800" dirty="0"/>
              <a:t>data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/>
              <a:t>Data source: https://</a:t>
            </a:r>
            <a:r>
              <a:rPr lang="en-AU" sz="2800" dirty="0" err="1"/>
              <a:t>data.cityofnewyork.us</a:t>
            </a:r>
            <a:r>
              <a:rPr lang="en-AU" sz="2800" dirty="0"/>
              <a:t>/City-Government/Borough-Boundaries/tqmj-j8zm  </a:t>
            </a:r>
          </a:p>
          <a:p>
            <a:pPr marL="0" indent="0">
              <a:buNone/>
            </a:pPr>
            <a:endParaRPr lang="en-AU" sz="2800" dirty="0" smtClean="0"/>
          </a:p>
          <a:p>
            <a:pPr marL="0" indent="0">
              <a:buNone/>
            </a:pPr>
            <a:r>
              <a:rPr lang="en-AU" sz="2800" b="1" dirty="0" err="1"/>
              <a:t>Jupyter</a:t>
            </a:r>
            <a:r>
              <a:rPr lang="en-AU" sz="2800" b="1" dirty="0"/>
              <a:t> Notebook link: </a:t>
            </a:r>
            <a:r>
              <a:rPr lang="en-AU" sz="2800" u="sng" dirty="0">
                <a:hlinkClick r:id="rId2"/>
              </a:rPr>
              <a:t>https://dataplatform.cloud.ibm.com/analytics/notebooks/v2/4ead17c3-f1b0-4030-a167-338a342e8b75/view?access_token=b7666b9afa623224beef42d754490834cd60c48bfc5721d9bd9642672116da5e</a:t>
            </a:r>
            <a:endParaRPr lang="en-AU" sz="2800" dirty="0"/>
          </a:p>
          <a:p>
            <a:pPr marL="0" indent="0">
              <a:buNone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76305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Data Interpretation with observations: 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68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 smtClean="0"/>
              <a:t>There </a:t>
            </a:r>
            <a:r>
              <a:rPr lang="en-AU" dirty="0"/>
              <a:t>are total of 306 different Neighbourhoods in New </a:t>
            </a:r>
            <a:r>
              <a:rPr lang="en-AU" dirty="0" smtClean="0"/>
              <a:t>York</a:t>
            </a:r>
          </a:p>
          <a:p>
            <a:pPr marL="514350" indent="-514350">
              <a:buAutoNum type="arabicPeriod"/>
            </a:pPr>
            <a:endParaRPr lang="en-AU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0" y="2415351"/>
            <a:ext cx="5270500" cy="37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902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2. </a:t>
            </a:r>
            <a:r>
              <a:rPr lang="en-AU" dirty="0" smtClean="0"/>
              <a:t>156 </a:t>
            </a:r>
            <a:r>
              <a:rPr lang="en-AU" dirty="0"/>
              <a:t>Indian Restaurants across New York </a:t>
            </a:r>
            <a:r>
              <a:rPr lang="en-AU" dirty="0" smtClean="0"/>
              <a:t>City boroughs</a:t>
            </a:r>
            <a:endParaRPr lang="en-AU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2369843"/>
            <a:ext cx="5270500" cy="33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5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28" y="1370419"/>
            <a:ext cx="5270500" cy="367538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9021"/>
            <a:ext cx="8229600" cy="4525963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AU" dirty="0" smtClean="0"/>
              <a:t>Indian Restaurant Count by Neighbourhood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36" y="34387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4</a:t>
            </a:r>
            <a:r>
              <a:rPr lang="en-AU" dirty="0" smtClean="0"/>
              <a:t>. </a:t>
            </a:r>
            <a:r>
              <a:rPr lang="en-AU" dirty="0"/>
              <a:t>Floral Park in Queens has the highest number of Indian Restaurants with a total count of 11.</a:t>
            </a:r>
            <a:r>
              <a:rPr lang="en-AU" dirty="0"/>
              <a:t> </a:t>
            </a:r>
            <a:endParaRPr lang="en-A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dirty="0" smtClean="0"/>
              <a:t>5</a:t>
            </a:r>
            <a:r>
              <a:rPr lang="en-AU" dirty="0"/>
              <a:t>. Average rating of Indian Restaurants for each Borough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94" y="2907214"/>
            <a:ext cx="5270500" cy="33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AU" dirty="0"/>
              <a:t>There are total of 306 different Neighbourhoods in New York</a:t>
            </a:r>
          </a:p>
          <a:p>
            <a:pPr lvl="0"/>
            <a:r>
              <a:rPr lang="en-AU" dirty="0"/>
              <a:t>We have 156 Indian Restaurants across New York City</a:t>
            </a:r>
          </a:p>
          <a:p>
            <a:pPr lvl="0"/>
            <a:r>
              <a:rPr lang="en-AU" dirty="0"/>
              <a:t>Floral Park in Queens has the highest number of Indian Restaurants with a total count of 11</a:t>
            </a:r>
          </a:p>
          <a:p>
            <a:pPr lvl="0"/>
            <a:r>
              <a:rPr lang="en-AU" dirty="0"/>
              <a:t>Tribeca has the highest average rating = 9.1 for Indian restaurants among all neighbourhoods</a:t>
            </a:r>
          </a:p>
          <a:p>
            <a:pPr lvl="0"/>
            <a:r>
              <a:rPr lang="en-AU" dirty="0"/>
              <a:t>Top 3 Boroughs with top average ranking of Indian restaurants are: Manhattan (8.13), Brooklyn (7.39) and Bronx (5.53)</a:t>
            </a:r>
          </a:p>
          <a:p>
            <a:pPr lvl="0"/>
            <a:r>
              <a:rPr lang="en-AU"/>
              <a:t>I would like to choose Tribeca as my preferred location of best-rated Indian Restaurant in New York.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333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Capstone Data Science Project  </vt:lpstr>
      <vt:lpstr>Introduction </vt:lpstr>
      <vt:lpstr>Data Analysis:</vt:lpstr>
      <vt:lpstr>Data Interpretation with observations:  </vt:lpstr>
      <vt:lpstr>PowerPoint Presentation</vt:lpstr>
      <vt:lpstr>PowerPoint Presentation</vt:lpstr>
      <vt:lpstr>PowerPoint Presentation</vt:lpstr>
      <vt:lpstr>Conclusion</vt:lpstr>
    </vt:vector>
  </TitlesOfParts>
  <Company>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k</dc:creator>
  <cp:lastModifiedBy>p k</cp:lastModifiedBy>
  <cp:revision>20</cp:revision>
  <dcterms:created xsi:type="dcterms:W3CDTF">2020-03-14T11:52:42Z</dcterms:created>
  <dcterms:modified xsi:type="dcterms:W3CDTF">2020-03-14T12:08:49Z</dcterms:modified>
</cp:coreProperties>
</file>