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CocuoH2s6NDrIgIpKazzoJwL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0de27d071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0de27d071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de27d071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0de27d071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0de27d07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0de27d07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0de27d07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0de27d07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de27d071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de27d071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0de27d071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0de27d071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0de27d071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0de27d071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de27d071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de27d071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de27d071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de27d071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de27d071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de27d071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275" y="0"/>
            <a:ext cx="6303724" cy="35051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-125" y="53775"/>
            <a:ext cx="91440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Project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Mantis </a:t>
            </a:r>
            <a:endParaRPr sz="6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Shrimp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/>
            </a:br>
            <a:r>
              <a:rPr lang="en" sz="3400"/>
              <a:t>Quantitative Crypto Trading System </a:t>
            </a:r>
            <a:endParaRPr sz="34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0" y="4216875"/>
            <a:ext cx="9144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NU Fintech Project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Signal Generation Example</a:t>
            </a:r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670310" y="1233780"/>
            <a:ext cx="8337562" cy="1971448"/>
            <a:chOff x="4150" y="926003"/>
            <a:chExt cx="8337562" cy="1971448"/>
          </a:xfrm>
        </p:grpSpPr>
        <p:sp>
          <p:nvSpPr>
            <p:cNvPr id="115" name="Google Shape;115;p5"/>
            <p:cNvSpPr/>
            <p:nvPr/>
          </p:nvSpPr>
          <p:spPr>
            <a:xfrm>
              <a:off x="4150" y="933246"/>
              <a:ext cx="1887355" cy="11240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4150" y="933246"/>
              <a:ext cx="1887355" cy="749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Pre-processing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90717" y="1682596"/>
              <a:ext cx="1887355" cy="1152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424465" y="1716351"/>
              <a:ext cx="181980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-101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Crypto-compare, Shrimpy, Quandl and Fear and Greed Index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rot="-8213">
              <a:off x="2177621" y="1069310"/>
              <a:ext cx="606568" cy="4698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C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5"/>
            <p:cNvSpPr txBox="1"/>
            <p:nvPr/>
          </p:nvSpPr>
          <p:spPr>
            <a:xfrm rot="-8213">
              <a:off x="2177621" y="1163457"/>
              <a:ext cx="465599" cy="28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035971" y="926003"/>
              <a:ext cx="1887355" cy="11240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3035971" y="926003"/>
              <a:ext cx="1887355" cy="749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Selection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422537" y="1660866"/>
              <a:ext cx="1887355" cy="11809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3457126" y="1695455"/>
              <a:ext cx="1818177" cy="11117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-101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500">
                  <a:solidFill>
                    <a:schemeClr val="dk1"/>
                  </a:solidFill>
                </a:rPr>
                <a:t>Lasso regression for feature identification </a:t>
              </a:r>
              <a:endPara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 rot="8213">
              <a:off x="5209441" y="1069392"/>
              <a:ext cx="606568" cy="46989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C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 rot="8213">
              <a:off x="5209441" y="1163203"/>
              <a:ext cx="465599" cy="28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067791" y="933246"/>
              <a:ext cx="1887355" cy="11240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6102141" y="929471"/>
              <a:ext cx="18873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</a:rPr>
                <a:t>Daily BTC Forecasting 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6454357" y="1682596"/>
              <a:ext cx="1887355" cy="11520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6488098" y="1716337"/>
              <a:ext cx="1819873" cy="1084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-101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</a:rPr>
                <a:t>LSTM (univariate and multivariate)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775" y="3347228"/>
            <a:ext cx="3375187" cy="163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/>
          <p:nvPr/>
        </p:nvSpPr>
        <p:spPr>
          <a:xfrm>
            <a:off x="3106875" y="3347225"/>
            <a:ext cx="3875700" cy="923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de27d071_6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Viz - voila demo</a:t>
            </a:r>
            <a:endParaRPr/>
          </a:p>
        </p:txBody>
      </p:sp>
      <p:sp>
        <p:nvSpPr>
          <p:cNvPr id="138" name="Google Shape;138;g90de27d071_6_45"/>
          <p:cNvSpPr txBox="1"/>
          <p:nvPr>
            <p:ph idx="1" type="body"/>
          </p:nvPr>
        </p:nvSpPr>
        <p:spPr>
          <a:xfrm>
            <a:off x="94675" y="10539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Voila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90de27d071_6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00" y="1105900"/>
            <a:ext cx="2728905" cy="27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90de27d071_6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523" y="2440948"/>
            <a:ext cx="2396725" cy="24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90de27d071_6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472" y="956800"/>
            <a:ext cx="3882800" cy="39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Mantis: Value Prop</a:t>
            </a:r>
            <a:endParaRPr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311700" y="1017725"/>
            <a:ext cx="85206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Target Market: Prop Trading Firms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Program/System Description: Project Mantis is an algorithmic trading application designed to minimize external risk and maximize long-term risk adjusted returns or alpha benchmarked against bitcoin’s returns.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Price: Seeking funding and profitshare’s from prop trading firm to start crypto trading desk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Benefits/Value Prop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Passionate, young, and hungry team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 Risk Management with Shrimpy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Leverage Machine Learning Techniques for more profit generating strategies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system that can be evolved upon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Algorithmic Trading pipeline with robust infrastructure in an emerging asset class with little trading infrastructure in place.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de27d071_6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of Action</a:t>
            </a:r>
            <a:endParaRPr/>
          </a:p>
        </p:txBody>
      </p:sp>
      <p:sp>
        <p:nvSpPr>
          <p:cNvPr id="153" name="Google Shape;153;g90de27d071_6_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out Rest  of initial Infrastructure for launch (1 month)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Team for Desk (2 months)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Strategies (1 month)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Testing (1 month)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out Risk Management Operations (2months)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 into larger Trading Positions (1 year)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Sentiment data inclusion (Cryptocompare social data is limited)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Higher Frequency Data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Resampled Tick Data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More data sources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More Robust forecasting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Leverage more ML Engineering Techniques to build and test strategies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Execution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 physical hardware to run algorithms, which is why we need trading firms resources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 more exchanges than just kraken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Monitor</a:t>
            </a:r>
            <a:endParaRPr sz="16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 automated Performance Reporting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Build Real Time Dashboard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de27d071_3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65" name="Google Shape;165;g90de27d071_3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Team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Alex, Dave, Grant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 Fintech Skills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Financial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Python, Pandas, Matplotlib, API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Applications in Finance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Algorithmic Trading, Financial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Lasso Regression, LSTM Regression, Random Forest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71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 Research (Perspective)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Design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Generation Example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Viz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Prop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Plan of Action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Areas of Improvement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175" y="610738"/>
            <a:ext cx="1681150" cy="16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875" y="552475"/>
            <a:ext cx="1797700" cy="17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4" y="2886875"/>
            <a:ext cx="3547696" cy="19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90de27d071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75" y="693913"/>
            <a:ext cx="3963651" cy="375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90de27d071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251" y="1150367"/>
            <a:ext cx="4497139" cy="267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90de27d071_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887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de27d071_6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90de27d071_6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32754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90de27d071_6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01" y="219100"/>
            <a:ext cx="6483426" cy="462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de27d071_6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90de27d071_6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g90de27d071_6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74" y="183925"/>
            <a:ext cx="7304951" cy="477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de27d071_6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90de27d071_6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g90de27d071_6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" y="113354"/>
            <a:ext cx="9144002" cy="491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0de27d071_6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107" name="Google Shape;107;g90de27d071_6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86" y="1017725"/>
            <a:ext cx="5707713" cy="38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90de27d071_6_20"/>
          <p:cNvSpPr txBox="1"/>
          <p:nvPr/>
        </p:nvSpPr>
        <p:spPr>
          <a:xfrm>
            <a:off x="487675" y="1283375"/>
            <a:ext cx="22524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Goal: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Maximize Risk Adjusted Returns relative to BTC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Challenges/Risks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Operational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Market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Execution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Technical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Third Party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Human Error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-"/>
            </a:pPr>
            <a:r>
              <a:rPr lang="en" sz="900">
                <a:solidFill>
                  <a:srgbClr val="FFFFFF"/>
                </a:solidFill>
              </a:rPr>
              <a:t>Tax Risk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Software Components</a:t>
            </a:r>
            <a:endParaRPr sz="9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D9D9D9"/>
                </a:solidFill>
              </a:rPr>
              <a:t>Anaconda:</a:t>
            </a:r>
            <a:r>
              <a:rPr lang="en" sz="700">
                <a:solidFill>
                  <a:srgbClr val="FFFFFF"/>
                </a:solidFill>
              </a:rPr>
              <a:t> open source distribution of the python programming language for scientific computing</a:t>
            </a:r>
            <a:endParaRPr sz="2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JupyterLab: </a:t>
            </a:r>
            <a:r>
              <a:rPr lang="en" sz="700">
                <a:solidFill>
                  <a:srgbClr val="FFFFFF"/>
                </a:solidFill>
              </a:rPr>
              <a:t>a web based interactive development environment for jupyter notebooks, code, and data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Python:</a:t>
            </a:r>
            <a:r>
              <a:rPr lang="en" sz="700">
                <a:solidFill>
                  <a:srgbClr val="FFFFFF"/>
                </a:solidFill>
              </a:rPr>
              <a:t> Object oriented programming language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Pandas:</a:t>
            </a:r>
            <a:r>
              <a:rPr lang="en" sz="700">
                <a:solidFill>
                  <a:srgbClr val="FFFFFF"/>
                </a:solidFill>
              </a:rPr>
              <a:t> data manipulation tool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Shrimpy</a:t>
            </a:r>
            <a:r>
              <a:rPr lang="en" sz="700">
                <a:solidFill>
                  <a:srgbClr val="FFFFFF"/>
                </a:solidFill>
              </a:rPr>
              <a:t>:  Universal Crypto Exchange Trading API (rest, websocket)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Crypto Compare: </a:t>
            </a:r>
            <a:r>
              <a:rPr lang="en" sz="700">
                <a:solidFill>
                  <a:srgbClr val="FFFFFF"/>
                </a:solidFill>
              </a:rPr>
              <a:t>Crypto Data API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Quandl:</a:t>
            </a:r>
            <a:r>
              <a:rPr lang="en" sz="700">
                <a:solidFill>
                  <a:srgbClr val="FFFFFF"/>
                </a:solidFill>
              </a:rPr>
              <a:t> BTC Fundamental Data API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TensorFlow</a:t>
            </a:r>
            <a:r>
              <a:rPr lang="en" sz="700">
                <a:solidFill>
                  <a:srgbClr val="FFFFFF"/>
                </a:solidFill>
              </a:rPr>
              <a:t>: Deep Learning python library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SKlearn</a:t>
            </a:r>
            <a:r>
              <a:rPr lang="en" sz="700">
                <a:solidFill>
                  <a:srgbClr val="FFFFFF"/>
                </a:solidFill>
              </a:rPr>
              <a:t>: Machine Learning Library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Spyder</a:t>
            </a:r>
            <a:r>
              <a:rPr lang="en" sz="700">
                <a:solidFill>
                  <a:srgbClr val="FFFFFF"/>
                </a:solidFill>
              </a:rPr>
              <a:t>: Anaconda IDE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Kraken</a:t>
            </a:r>
            <a:r>
              <a:rPr lang="en" sz="700">
                <a:solidFill>
                  <a:srgbClr val="FFFFFF"/>
                </a:solidFill>
              </a:rPr>
              <a:t>: Crypto Exchange</a:t>
            </a:r>
            <a:endParaRPr sz="700">
              <a:solidFill>
                <a:srgbClr val="FFFFFF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AutoNum type="arabicPeriod"/>
            </a:pPr>
            <a:r>
              <a:rPr b="1" i="1" lang="en" sz="700">
                <a:solidFill>
                  <a:srgbClr val="FFFFFF"/>
                </a:solidFill>
              </a:rPr>
              <a:t>Voila</a:t>
            </a:r>
            <a:r>
              <a:rPr lang="en" sz="700">
                <a:solidFill>
                  <a:srgbClr val="FFFFFF"/>
                </a:solidFill>
              </a:rPr>
              <a:t>: html version notebooks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