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62" r:id="rId4"/>
    <p:sldId id="258" r:id="rId5"/>
    <p:sldId id="260" r:id="rId6"/>
    <p:sldId id="261" r:id="rId7"/>
    <p:sldId id="259"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10058400"/>
  <p:notesSz cx="12192000" cy="10058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chit Agrawal" initials="AA" lastIdx="1" clrIdx="0">
    <p:extLst>
      <p:ext uri="{19B8F6BF-5375-455C-9EA6-DF929625EA0E}">
        <p15:presenceInfo xmlns:p15="http://schemas.microsoft.com/office/powerpoint/2012/main" userId="75888e29553048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158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1-17T12:48:58.561"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504825"/>
          </a:xfrm>
          <a:prstGeom prst="rect">
            <a:avLst/>
          </a:prstGeom>
        </p:spPr>
        <p:txBody>
          <a:bodyPr vert="horz" lIns="91440" tIns="45720" rIns="91440" bIns="45720" rtlCol="0"/>
          <a:lstStyle>
            <a:lvl1pPr algn="r">
              <a:defRPr sz="1200"/>
            </a:lvl1pPr>
          </a:lstStyle>
          <a:p>
            <a:fld id="{C75D3387-C564-4E9D-B894-3D0A5F35EB9E}" type="datetimeFigureOut">
              <a:rPr lang="en-IN" smtClean="0"/>
              <a:t>17-11-2024</a:t>
            </a:fld>
            <a:endParaRPr lang="en-IN"/>
          </a:p>
        </p:txBody>
      </p:sp>
      <p:sp>
        <p:nvSpPr>
          <p:cNvPr id="4" name="Slide Image Placeholder 3"/>
          <p:cNvSpPr>
            <a:spLocks noGrp="1" noRot="1" noChangeAspect="1"/>
          </p:cNvSpPr>
          <p:nvPr>
            <p:ph type="sldImg" idx="2"/>
          </p:nvPr>
        </p:nvSpPr>
        <p:spPr>
          <a:xfrm>
            <a:off x="4038600" y="1257300"/>
            <a:ext cx="4114800" cy="33940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4840288"/>
            <a:ext cx="975360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5283200" cy="5048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9553575"/>
            <a:ext cx="5283200" cy="504825"/>
          </a:xfrm>
          <a:prstGeom prst="rect">
            <a:avLst/>
          </a:prstGeom>
        </p:spPr>
        <p:txBody>
          <a:bodyPr vert="horz" lIns="91440" tIns="45720" rIns="91440" bIns="45720" rtlCol="0" anchor="b"/>
          <a:lstStyle>
            <a:lvl1pPr algn="r">
              <a:defRPr sz="1200"/>
            </a:lvl1pPr>
          </a:lstStyle>
          <a:p>
            <a:fld id="{3605F0D7-6116-4BBB-A0C4-07256CEFAFDC}" type="slidenum">
              <a:rPr lang="en-IN" smtClean="0"/>
              <a:t>‹#›</a:t>
            </a:fld>
            <a:endParaRPr lang="en-IN"/>
          </a:p>
        </p:txBody>
      </p:sp>
    </p:spTree>
    <p:extLst>
      <p:ext uri="{BB962C8B-B14F-4D97-AF65-F5344CB8AC3E}">
        <p14:creationId xmlns:p14="http://schemas.microsoft.com/office/powerpoint/2010/main" val="242782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05F0D7-6116-4BBB-A0C4-07256CEFAFDC}" type="slidenum">
              <a:rPr lang="en-IN" smtClean="0"/>
              <a:t>14</a:t>
            </a:fld>
            <a:endParaRPr lang="en-IN"/>
          </a:p>
        </p:txBody>
      </p:sp>
    </p:spTree>
    <p:extLst>
      <p:ext uri="{BB962C8B-B14F-4D97-AF65-F5344CB8AC3E}">
        <p14:creationId xmlns:p14="http://schemas.microsoft.com/office/powerpoint/2010/main" val="173971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8F2E0-917C-EC15-FA4B-FA58F0188D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280E10-4699-AC57-5357-BB95CC3975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E49428-9D61-B1B1-B015-41D9E8A722A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5EBBA5C-45F2-7499-A5D8-A48158CE4829}"/>
              </a:ext>
            </a:extLst>
          </p:cNvPr>
          <p:cNvSpPr>
            <a:spLocks noGrp="1"/>
          </p:cNvSpPr>
          <p:nvPr>
            <p:ph type="sldNum" sz="quarter" idx="5"/>
          </p:nvPr>
        </p:nvSpPr>
        <p:spPr/>
        <p:txBody>
          <a:bodyPr/>
          <a:lstStyle/>
          <a:p>
            <a:fld id="{3605F0D7-6116-4BBB-A0C4-07256CEFAFDC}" type="slidenum">
              <a:rPr lang="en-IN" smtClean="0"/>
              <a:t>15</a:t>
            </a:fld>
            <a:endParaRPr lang="en-IN"/>
          </a:p>
        </p:txBody>
      </p:sp>
    </p:spTree>
    <p:extLst>
      <p:ext uri="{BB962C8B-B14F-4D97-AF65-F5344CB8AC3E}">
        <p14:creationId xmlns:p14="http://schemas.microsoft.com/office/powerpoint/2010/main" val="227167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CDA85-4E57-0589-F995-D5AC786E70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2D44D-DE9A-7E5C-FA16-6E3C326742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D3887E-EF24-6939-0E80-DC3FA6E3D61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CD76927-8493-D24B-CC9F-50E0B5D3F321}"/>
              </a:ext>
            </a:extLst>
          </p:cNvPr>
          <p:cNvSpPr>
            <a:spLocks noGrp="1"/>
          </p:cNvSpPr>
          <p:nvPr>
            <p:ph type="sldNum" sz="quarter" idx="5"/>
          </p:nvPr>
        </p:nvSpPr>
        <p:spPr/>
        <p:txBody>
          <a:bodyPr/>
          <a:lstStyle/>
          <a:p>
            <a:fld id="{3605F0D7-6116-4BBB-A0C4-07256CEFAFDC}" type="slidenum">
              <a:rPr lang="en-IN" smtClean="0"/>
              <a:t>16</a:t>
            </a:fld>
            <a:endParaRPr lang="en-IN"/>
          </a:p>
        </p:txBody>
      </p:sp>
    </p:spTree>
    <p:extLst>
      <p:ext uri="{BB962C8B-B14F-4D97-AF65-F5344CB8AC3E}">
        <p14:creationId xmlns:p14="http://schemas.microsoft.com/office/powerpoint/2010/main" val="4198749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50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A1F3B75-D739-459F-AFFB-6AA49E5EC2D8}" type="datetime1">
              <a:rPr lang="en-US" smtClean="0"/>
              <a:t>11/17/2024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41E79E-3BE4-4C33-9FDC-8E8BC9AEC30A}" type="datetime1">
              <a:rPr lang="en-US" smtClean="0"/>
              <a:t>11/17/2024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C8B716DF-BFBA-42E5-AE98-99BE7AC39697}" type="datetime1">
              <a:rPr lang="en-US" smtClean="0"/>
              <a:t>11/17/2024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98F0C5D-AF81-4C6B-9BA2-22DCCBF7E3E0}" type="datetime1">
              <a:rPr lang="en-US" smtClean="0"/>
              <a:t>11/17/2024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6B910F7-70A7-44AF-B4B8-5CD810326D05}" type="datetime1">
              <a:rPr lang="en-US" smtClean="0"/>
              <a:t>11/17/2024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449360" y="325800"/>
            <a:ext cx="1429255" cy="378719"/>
          </a:xfrm>
          <a:prstGeom prst="rect">
            <a:avLst/>
          </a:prstGeom>
        </p:spPr>
      </p:pic>
      <p:pic>
        <p:nvPicPr>
          <p:cNvPr id="17" name="bg object 17"/>
          <p:cNvPicPr/>
          <p:nvPr/>
        </p:nvPicPr>
        <p:blipFill>
          <a:blip r:embed="rId8" cstate="print"/>
          <a:stretch>
            <a:fillRect/>
          </a:stretch>
        </p:blipFill>
        <p:spPr>
          <a:xfrm>
            <a:off x="0" y="177840"/>
            <a:ext cx="1267199" cy="813959"/>
          </a:xfrm>
          <a:prstGeom prst="rect">
            <a:avLst/>
          </a:prstGeom>
        </p:spPr>
      </p:pic>
      <p:sp>
        <p:nvSpPr>
          <p:cNvPr id="2" name="Holder 2"/>
          <p:cNvSpPr>
            <a:spLocks noGrp="1"/>
          </p:cNvSpPr>
          <p:nvPr>
            <p:ph type="title"/>
          </p:nvPr>
        </p:nvSpPr>
        <p:spPr>
          <a:xfrm>
            <a:off x="2678718" y="2699272"/>
            <a:ext cx="6567170" cy="787400"/>
          </a:xfrm>
          <a:prstGeom prst="rect">
            <a:avLst/>
          </a:prstGeom>
        </p:spPr>
        <p:txBody>
          <a:bodyPr wrap="square" lIns="0" tIns="0" rIns="0" bIns="0">
            <a:spAutoFit/>
          </a:bodyPr>
          <a:lstStyle>
            <a:lvl1pPr>
              <a:defRPr sz="50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72827" y="1628395"/>
            <a:ext cx="10876280" cy="2809875"/>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B3220616-63A2-4442-AAF1-F276CF4C6A97}" type="datetime1">
              <a:rPr lang="en-US" smtClean="0"/>
              <a:t>11/17/2024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9720" y="4147072"/>
            <a:ext cx="9677400" cy="782265"/>
          </a:xfrm>
          <a:prstGeom prst="rect">
            <a:avLst/>
          </a:prstGeom>
        </p:spPr>
        <p:txBody>
          <a:bodyPr vert="horz" wrap="square" lIns="0" tIns="12700" rIns="0" bIns="0" numCol="1" rtlCol="0" anchor="ctr">
            <a:spAutoFit/>
          </a:bodyPr>
          <a:lstStyle/>
          <a:p>
            <a:pPr marL="12700" algn="ctr">
              <a:lnSpc>
                <a:spcPct val="100000"/>
              </a:lnSpc>
              <a:spcBef>
                <a:spcPts val="100"/>
              </a:spcBef>
              <a:tabLst>
                <a:tab pos="2287270" algn="l"/>
                <a:tab pos="3681095" algn="l"/>
              </a:tabLst>
            </a:pPr>
            <a:r>
              <a:rPr b="1" spc="-10" dirty="0">
                <a:latin typeface="+mn-lt"/>
              </a:rPr>
              <a:t>Lending</a:t>
            </a:r>
            <a:r>
              <a:rPr b="1" dirty="0">
                <a:latin typeface="+mn-lt"/>
              </a:rPr>
              <a:t>	</a:t>
            </a:r>
            <a:r>
              <a:rPr b="1" spc="-20" dirty="0">
                <a:latin typeface="+mn-lt"/>
              </a:rPr>
              <a:t>Club</a:t>
            </a:r>
            <a:r>
              <a:rPr b="1" dirty="0">
                <a:latin typeface="+mn-lt"/>
              </a:rPr>
              <a:t>	Case</a:t>
            </a:r>
            <a:r>
              <a:rPr b="1" spc="-120" dirty="0">
                <a:latin typeface="+mn-lt"/>
              </a:rPr>
              <a:t> </a:t>
            </a:r>
            <a:r>
              <a:rPr b="1" spc="-10" dirty="0">
                <a:latin typeface="+mn-lt"/>
              </a:rPr>
              <a:t>Study</a:t>
            </a:r>
            <a:r>
              <a:rPr lang="en-IN" b="1" spc="-10" dirty="0">
                <a:latin typeface="+mn-lt"/>
              </a:rPr>
              <a:t>  </a:t>
            </a:r>
            <a:endParaRPr b="1" spc="-10" dirty="0">
              <a:latin typeface="+mn-lt"/>
            </a:endParaRPr>
          </a:p>
        </p:txBody>
      </p:sp>
      <p:sp>
        <p:nvSpPr>
          <p:cNvPr id="3" name="object 3"/>
          <p:cNvSpPr txBox="1"/>
          <p:nvPr/>
        </p:nvSpPr>
        <p:spPr>
          <a:xfrm>
            <a:off x="461464" y="4807984"/>
            <a:ext cx="4872535" cy="3820148"/>
          </a:xfrm>
          <a:prstGeom prst="rect">
            <a:avLst/>
          </a:prstGeom>
        </p:spPr>
        <p:txBody>
          <a:bodyPr vert="horz" wrap="square" lIns="0" tIns="12700" rIns="0" bIns="0" rtlCol="0">
            <a:spAutoFit/>
          </a:bodyPr>
          <a:lstStyle/>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marR="5080">
              <a:lnSpc>
                <a:spcPts val="2630"/>
              </a:lnSpc>
              <a:spcBef>
                <a:spcPts val="85"/>
              </a:spcBef>
            </a:pPr>
            <a:r>
              <a:rPr lang="en-IN" sz="4000" b="1" dirty="0">
                <a:latin typeface="+mj-lt"/>
                <a:cs typeface="Times New Roman"/>
              </a:rPr>
              <a:t>Case study group</a:t>
            </a:r>
            <a:r>
              <a:rPr sz="3200" b="1" dirty="0">
                <a:latin typeface="+mj-lt"/>
                <a:cs typeface="Times New Roman"/>
              </a:rPr>
              <a:t>:</a:t>
            </a:r>
          </a:p>
          <a:p>
            <a:pPr marL="12700" marR="5080">
              <a:lnSpc>
                <a:spcPts val="2630"/>
              </a:lnSpc>
              <a:spcBef>
                <a:spcPts val="85"/>
              </a:spcBef>
            </a:pPr>
            <a:endParaRPr lang="en-IN" sz="2800" dirty="0">
              <a:latin typeface="+mj-lt"/>
              <a:cs typeface="Times New Roman"/>
            </a:endParaRPr>
          </a:p>
          <a:p>
            <a:pPr marL="12700" marR="5080">
              <a:lnSpc>
                <a:spcPts val="2630"/>
              </a:lnSpc>
              <a:spcBef>
                <a:spcPts val="85"/>
              </a:spcBef>
            </a:pPr>
            <a:r>
              <a:rPr lang="en-IN" sz="2800" dirty="0">
                <a:latin typeface="+mj-lt"/>
                <a:cs typeface="Times New Roman"/>
              </a:rPr>
              <a:t>Pankaj Kumar Agrawal</a:t>
            </a:r>
          </a:p>
          <a:p>
            <a:pPr marL="12700" marR="5080">
              <a:lnSpc>
                <a:spcPts val="2630"/>
              </a:lnSpc>
              <a:spcBef>
                <a:spcPts val="85"/>
              </a:spcBef>
            </a:pPr>
            <a:r>
              <a:rPr lang="en-IN" sz="2800" dirty="0">
                <a:latin typeface="+mj-lt"/>
                <a:cs typeface="Times New Roman"/>
              </a:rPr>
              <a:t>Priyanka Gulati</a:t>
            </a:r>
            <a:endParaRPr sz="2800" dirty="0">
              <a:latin typeface="+mj-lt"/>
              <a:cs typeface="Times New Roman"/>
            </a:endParaRPr>
          </a:p>
        </p:txBody>
      </p:sp>
      <p:pic>
        <p:nvPicPr>
          <p:cNvPr id="5" name="Graphic 4" descr="Rupee">
            <a:extLst>
              <a:ext uri="{FF2B5EF4-FFF2-40B4-BE49-F238E27FC236}">
                <a16:creationId xmlns:a16="http://schemas.microsoft.com/office/drawing/2014/main" id="{DA11E503-F92F-CB98-75B9-FED82C4ACB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9800" y="4011905"/>
            <a:ext cx="914400" cy="914400"/>
          </a:xfrm>
          <a:prstGeom prst="rect">
            <a:avLst/>
          </a:prstGeom>
        </p:spPr>
      </p:pic>
      <p:pic>
        <p:nvPicPr>
          <p:cNvPr id="7" name="Graphic 6" descr="Coins">
            <a:extLst>
              <a:ext uri="{FF2B5EF4-FFF2-40B4-BE49-F238E27FC236}">
                <a16:creationId xmlns:a16="http://schemas.microsoft.com/office/drawing/2014/main" id="{11EB5AF5-FEF4-EAA8-61F4-9C779926D65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76159" y="4929337"/>
            <a:ext cx="914400" cy="914400"/>
          </a:xfrm>
          <a:prstGeom prst="rect">
            <a:avLst/>
          </a:prstGeom>
        </p:spPr>
      </p:pic>
      <p:pic>
        <p:nvPicPr>
          <p:cNvPr id="8" name="Graphic 7" descr="Coins">
            <a:extLst>
              <a:ext uri="{FF2B5EF4-FFF2-40B4-BE49-F238E27FC236}">
                <a16:creationId xmlns:a16="http://schemas.microsoft.com/office/drawing/2014/main" id="{2AF0DD37-9B72-A8A7-B4BE-D841A0A39B5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75319" y="4929337"/>
            <a:ext cx="91440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54379-DCA5-3B2F-18EC-A3B450F3A91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D07B71B-B5BF-A019-3D89-606C36EE935D}"/>
              </a:ext>
            </a:extLst>
          </p:cNvPr>
          <p:cNvSpPr txBox="1"/>
          <p:nvPr/>
        </p:nvSpPr>
        <p:spPr>
          <a:xfrm>
            <a:off x="165556" y="8921859"/>
            <a:ext cx="11658600" cy="1692771"/>
          </a:xfrm>
          <a:prstGeom prst="rect">
            <a:avLst/>
          </a:prstGeom>
          <a:noFill/>
        </p:spPr>
        <p:txBody>
          <a:bodyPr wrap="square">
            <a:spAutoFit/>
          </a:bodyPr>
          <a:lstStyle/>
          <a:p>
            <a:pPr algn="ctr"/>
            <a:r>
              <a:rPr lang="en-US" sz="3200" b="0" dirty="0">
                <a:solidFill>
                  <a:schemeClr val="tx1"/>
                </a:solidFill>
                <a:effectLst/>
                <a:latin typeface="+mj-lt"/>
              </a:rPr>
              <a:t>Most number of loan applicants have 10+yrs of Work experience, they are most likely to default as well.</a:t>
            </a:r>
            <a:endParaRPr lang="fr-FR" sz="4000" b="1" dirty="0">
              <a:solidFill>
                <a:srgbClr val="569CD6"/>
              </a:solidFill>
              <a:latin typeface="+mn-lt"/>
            </a:endParaRPr>
          </a:p>
          <a:p>
            <a:pPr algn="l"/>
            <a:endParaRPr lang="en-IN" sz="4000" dirty="0">
              <a:latin typeface="+mn-lt"/>
            </a:endParaRPr>
          </a:p>
        </p:txBody>
      </p:sp>
      <p:sp>
        <p:nvSpPr>
          <p:cNvPr id="4" name="TextBox 3">
            <a:extLst>
              <a:ext uri="{FF2B5EF4-FFF2-40B4-BE49-F238E27FC236}">
                <a16:creationId xmlns:a16="http://schemas.microsoft.com/office/drawing/2014/main" id="{C8372F8F-D3C7-8747-C716-58F9FAA59964}"/>
              </a:ext>
            </a:extLst>
          </p:cNvPr>
          <p:cNvSpPr txBox="1"/>
          <p:nvPr/>
        </p:nvSpPr>
        <p:spPr>
          <a:xfrm>
            <a:off x="457200" y="1371600"/>
            <a:ext cx="11658600" cy="2554545"/>
          </a:xfrm>
          <a:prstGeom prst="rect">
            <a:avLst/>
          </a:prstGeom>
          <a:noFill/>
        </p:spPr>
        <p:txBody>
          <a:bodyPr wrap="square">
            <a:spAutoFit/>
          </a:bodyPr>
          <a:lstStyle/>
          <a:p>
            <a:pPr algn="l"/>
            <a:r>
              <a:rPr lang="en-US" sz="4000" b="1" dirty="0">
                <a:solidFill>
                  <a:srgbClr val="569CD6"/>
                </a:solidFill>
                <a:effectLst/>
                <a:latin typeface="+mn-lt"/>
                <a:ea typeface="Calibri" panose="020F0502020204030204" pitchFamily="34" charset="0"/>
                <a:cs typeface="Calibri" panose="020F0502020204030204" pitchFamily="34" charset="0"/>
              </a:rPr>
              <a:t>Bivariate Analysis of Ordered Categorical Variables.</a:t>
            </a:r>
            <a:endParaRPr lang="fr-FR" sz="4000" b="1" dirty="0">
              <a:solidFill>
                <a:srgbClr val="569CD6"/>
              </a:solidFill>
              <a:effectLst/>
              <a:latin typeface="+mn-lt"/>
            </a:endParaRPr>
          </a:p>
          <a:p>
            <a:pPr algn="l"/>
            <a:r>
              <a:rPr lang="en-US" sz="4000" b="1" dirty="0">
                <a:solidFill>
                  <a:schemeClr val="tx1"/>
                </a:solidFill>
                <a:latin typeface="+mn-lt"/>
              </a:rPr>
              <a:t>3. </a:t>
            </a:r>
            <a:r>
              <a:rPr lang="en-US" sz="4000" b="1" dirty="0">
                <a:solidFill>
                  <a:schemeClr val="tx1"/>
                </a:solidFill>
                <a:effectLst/>
                <a:latin typeface="+mn-lt"/>
              </a:rPr>
              <a:t>Employment Tenure Vs Loan Status</a:t>
            </a:r>
          </a:p>
          <a:p>
            <a:pPr algn="l"/>
            <a:endParaRPr lang="fr-FR" sz="4000" b="1" dirty="0">
              <a:solidFill>
                <a:srgbClr val="569CD6"/>
              </a:solidFill>
              <a:latin typeface="+mn-lt"/>
            </a:endParaRPr>
          </a:p>
          <a:p>
            <a:pPr algn="l"/>
            <a:endParaRPr lang="en-IN" sz="4000" dirty="0">
              <a:latin typeface="+mn-lt"/>
            </a:endParaRPr>
          </a:p>
        </p:txBody>
      </p:sp>
      <p:pic>
        <p:nvPicPr>
          <p:cNvPr id="6" name="Picture 5">
            <a:extLst>
              <a:ext uri="{FF2B5EF4-FFF2-40B4-BE49-F238E27FC236}">
                <a16:creationId xmlns:a16="http://schemas.microsoft.com/office/drawing/2014/main" id="{AD1F6238-579B-D42E-3B84-8750C8DC0809}"/>
              </a:ext>
            </a:extLst>
          </p:cNvPr>
          <p:cNvPicPr>
            <a:picLocks noChangeAspect="1"/>
          </p:cNvPicPr>
          <p:nvPr/>
        </p:nvPicPr>
        <p:blipFill>
          <a:blip r:embed="rId2"/>
          <a:stretch>
            <a:fillRect/>
          </a:stretch>
        </p:blipFill>
        <p:spPr>
          <a:xfrm>
            <a:off x="165556" y="2664112"/>
            <a:ext cx="11569244" cy="6156008"/>
          </a:xfrm>
          <a:prstGeom prst="rect">
            <a:avLst/>
          </a:prstGeom>
        </p:spPr>
      </p:pic>
    </p:spTree>
    <p:extLst>
      <p:ext uri="{BB962C8B-B14F-4D97-AF65-F5344CB8AC3E}">
        <p14:creationId xmlns:p14="http://schemas.microsoft.com/office/powerpoint/2010/main" val="458302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24468-E2E5-B430-1F95-73C58E340FD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1C1898A-5F92-DAC7-4643-C0A938B88E0C}"/>
              </a:ext>
            </a:extLst>
          </p:cNvPr>
          <p:cNvSpPr txBox="1"/>
          <p:nvPr/>
        </p:nvSpPr>
        <p:spPr>
          <a:xfrm>
            <a:off x="165556" y="8921858"/>
            <a:ext cx="11658600" cy="338554"/>
          </a:xfrm>
          <a:prstGeom prst="rect">
            <a:avLst/>
          </a:prstGeom>
          <a:noFill/>
        </p:spPr>
        <p:txBody>
          <a:bodyPr wrap="square">
            <a:spAutoFit/>
          </a:bodyPr>
          <a:lstStyle/>
          <a:p>
            <a:pPr algn="ctr"/>
            <a:r>
              <a:rPr lang="en-US" sz="1600" b="0" dirty="0">
                <a:solidFill>
                  <a:schemeClr val="tx1"/>
                </a:solidFill>
                <a:effectLst/>
                <a:latin typeface="+mj-lt"/>
              </a:rPr>
              <a:t>maximum loans are issued against Debt consolidation category and at the same time most people have defaulted in this category.st</a:t>
            </a:r>
            <a:endParaRPr lang="en-IN" sz="1600" dirty="0">
              <a:latin typeface="+mn-lt"/>
            </a:endParaRPr>
          </a:p>
        </p:txBody>
      </p:sp>
      <p:sp>
        <p:nvSpPr>
          <p:cNvPr id="4" name="TextBox 3">
            <a:extLst>
              <a:ext uri="{FF2B5EF4-FFF2-40B4-BE49-F238E27FC236}">
                <a16:creationId xmlns:a16="http://schemas.microsoft.com/office/drawing/2014/main" id="{7A776C16-0421-591E-A759-0B1F9EE8759B}"/>
              </a:ext>
            </a:extLst>
          </p:cNvPr>
          <p:cNvSpPr txBox="1"/>
          <p:nvPr/>
        </p:nvSpPr>
        <p:spPr>
          <a:xfrm>
            <a:off x="457200" y="1371600"/>
            <a:ext cx="11658600" cy="3170099"/>
          </a:xfrm>
          <a:prstGeom prst="rect">
            <a:avLst/>
          </a:prstGeom>
          <a:noFill/>
        </p:spPr>
        <p:txBody>
          <a:bodyPr wrap="square">
            <a:spAutoFit/>
          </a:bodyPr>
          <a:lstStyle/>
          <a:p>
            <a:pPr algn="l"/>
            <a:r>
              <a:rPr lang="fr-FR" sz="4000" b="1" dirty="0" err="1">
                <a:solidFill>
                  <a:srgbClr val="569CD6"/>
                </a:solidFill>
                <a:effectLst/>
                <a:latin typeface="+mn-lt"/>
              </a:rPr>
              <a:t>Bivariate</a:t>
            </a:r>
            <a:r>
              <a:rPr lang="fr-FR" sz="4000" b="1" dirty="0">
                <a:solidFill>
                  <a:srgbClr val="569CD6"/>
                </a:solidFill>
                <a:effectLst/>
                <a:latin typeface="+mn-lt"/>
              </a:rPr>
              <a:t> </a:t>
            </a:r>
            <a:r>
              <a:rPr lang="fr-FR" sz="4000" b="1" dirty="0" err="1">
                <a:solidFill>
                  <a:srgbClr val="569CD6"/>
                </a:solidFill>
                <a:effectLst/>
                <a:latin typeface="+mn-lt"/>
              </a:rPr>
              <a:t>Analysis</a:t>
            </a:r>
            <a:r>
              <a:rPr lang="fr-FR" sz="4000" b="1" dirty="0">
                <a:solidFill>
                  <a:srgbClr val="569CD6"/>
                </a:solidFill>
                <a:effectLst/>
                <a:latin typeface="+mn-lt"/>
              </a:rPr>
              <a:t> of </a:t>
            </a:r>
            <a:r>
              <a:rPr lang="fr-FR" sz="4000" b="1" dirty="0" err="1">
                <a:solidFill>
                  <a:srgbClr val="569CD6"/>
                </a:solidFill>
                <a:effectLst/>
                <a:latin typeface="+mn-lt"/>
              </a:rPr>
              <a:t>Unordered</a:t>
            </a:r>
            <a:r>
              <a:rPr lang="fr-FR" sz="4000" b="1" dirty="0">
                <a:solidFill>
                  <a:srgbClr val="569CD6"/>
                </a:solidFill>
                <a:effectLst/>
                <a:latin typeface="+mn-lt"/>
              </a:rPr>
              <a:t> </a:t>
            </a:r>
            <a:r>
              <a:rPr lang="fr-FR" sz="4000" b="1" dirty="0" err="1">
                <a:solidFill>
                  <a:srgbClr val="569CD6"/>
                </a:solidFill>
                <a:effectLst/>
                <a:latin typeface="+mn-lt"/>
              </a:rPr>
              <a:t>Categorical</a:t>
            </a:r>
            <a:r>
              <a:rPr lang="fr-FR" sz="4000" b="1" dirty="0">
                <a:solidFill>
                  <a:srgbClr val="569CD6"/>
                </a:solidFill>
                <a:effectLst/>
                <a:latin typeface="+mn-lt"/>
              </a:rPr>
              <a:t> Variables.</a:t>
            </a:r>
          </a:p>
          <a:p>
            <a:pPr marL="742950" indent="-742950" algn="l">
              <a:buAutoNum type="arabicPeriod"/>
            </a:pPr>
            <a:r>
              <a:rPr lang="en-US" sz="4000" b="1" dirty="0">
                <a:solidFill>
                  <a:schemeClr val="tx1"/>
                </a:solidFill>
                <a:effectLst/>
                <a:latin typeface="+mn-lt"/>
              </a:rPr>
              <a:t>Purpose of Loan v/s Loan Status</a:t>
            </a:r>
          </a:p>
          <a:p>
            <a:pPr marL="742950" indent="-742950" algn="l">
              <a:buAutoNum type="arabicPeriod"/>
            </a:pPr>
            <a:endParaRPr lang="en-US" sz="4000" b="1" dirty="0">
              <a:solidFill>
                <a:schemeClr val="tx1"/>
              </a:solidFill>
              <a:effectLst/>
              <a:latin typeface="+mn-lt"/>
            </a:endParaRPr>
          </a:p>
          <a:p>
            <a:pPr algn="l"/>
            <a:endParaRPr lang="fr-FR" sz="4000" b="1" dirty="0">
              <a:solidFill>
                <a:srgbClr val="569CD6"/>
              </a:solidFill>
              <a:latin typeface="+mn-lt"/>
            </a:endParaRPr>
          </a:p>
          <a:p>
            <a:pPr algn="l"/>
            <a:endParaRPr lang="en-IN" sz="4000" dirty="0">
              <a:latin typeface="+mn-lt"/>
            </a:endParaRPr>
          </a:p>
        </p:txBody>
      </p:sp>
      <p:pic>
        <p:nvPicPr>
          <p:cNvPr id="3" name="Picture 2">
            <a:extLst>
              <a:ext uri="{FF2B5EF4-FFF2-40B4-BE49-F238E27FC236}">
                <a16:creationId xmlns:a16="http://schemas.microsoft.com/office/drawing/2014/main" id="{77C9255C-DE2D-441F-F278-B06A66F9DA38}"/>
              </a:ext>
            </a:extLst>
          </p:cNvPr>
          <p:cNvPicPr>
            <a:picLocks noChangeAspect="1"/>
          </p:cNvPicPr>
          <p:nvPr/>
        </p:nvPicPr>
        <p:blipFill>
          <a:blip r:embed="rId2"/>
          <a:stretch>
            <a:fillRect/>
          </a:stretch>
        </p:blipFill>
        <p:spPr>
          <a:xfrm>
            <a:off x="400734" y="2590800"/>
            <a:ext cx="11188244" cy="6771302"/>
          </a:xfrm>
          <a:prstGeom prst="rect">
            <a:avLst/>
          </a:prstGeom>
        </p:spPr>
      </p:pic>
      <p:sp>
        <p:nvSpPr>
          <p:cNvPr id="7" name="TextBox 6">
            <a:extLst>
              <a:ext uri="{FF2B5EF4-FFF2-40B4-BE49-F238E27FC236}">
                <a16:creationId xmlns:a16="http://schemas.microsoft.com/office/drawing/2014/main" id="{8C286779-2F55-32DD-6973-BFF35724F485}"/>
              </a:ext>
            </a:extLst>
          </p:cNvPr>
          <p:cNvSpPr txBox="1"/>
          <p:nvPr/>
        </p:nvSpPr>
        <p:spPr>
          <a:xfrm>
            <a:off x="211276" y="9180939"/>
            <a:ext cx="11658600" cy="830997"/>
          </a:xfrm>
          <a:prstGeom prst="rect">
            <a:avLst/>
          </a:prstGeom>
          <a:noFill/>
        </p:spPr>
        <p:txBody>
          <a:bodyPr wrap="square">
            <a:spAutoFit/>
          </a:bodyPr>
          <a:lstStyle/>
          <a:p>
            <a:pPr algn="ctr"/>
            <a:r>
              <a:rPr lang="en-US" sz="2400" dirty="0">
                <a:latin typeface="+mn-lt"/>
              </a:rPr>
              <a:t>Maximum loans are issued against Debt consolidation category and at the same time most people have defaulted in this category.</a:t>
            </a:r>
            <a:endParaRPr lang="en-IN" sz="2400" dirty="0">
              <a:latin typeface="+mn-lt"/>
            </a:endParaRPr>
          </a:p>
        </p:txBody>
      </p:sp>
    </p:spTree>
    <p:extLst>
      <p:ext uri="{BB962C8B-B14F-4D97-AF65-F5344CB8AC3E}">
        <p14:creationId xmlns:p14="http://schemas.microsoft.com/office/powerpoint/2010/main" val="1971650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A8498-7648-AE6E-CEB5-8DE1A09144D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C67B3F-FEDD-A656-77DF-F3AF2AD30532}"/>
              </a:ext>
            </a:extLst>
          </p:cNvPr>
          <p:cNvSpPr txBox="1"/>
          <p:nvPr/>
        </p:nvSpPr>
        <p:spPr>
          <a:xfrm>
            <a:off x="457200" y="1371600"/>
            <a:ext cx="11658600" cy="3785652"/>
          </a:xfrm>
          <a:prstGeom prst="rect">
            <a:avLst/>
          </a:prstGeom>
          <a:noFill/>
        </p:spPr>
        <p:txBody>
          <a:bodyPr wrap="square">
            <a:spAutoFit/>
          </a:bodyPr>
          <a:lstStyle/>
          <a:p>
            <a:pPr algn="l"/>
            <a:r>
              <a:rPr lang="fr-FR" sz="4000" b="1" dirty="0" err="1">
                <a:solidFill>
                  <a:srgbClr val="569CD6"/>
                </a:solidFill>
                <a:effectLst/>
                <a:latin typeface="+mn-lt"/>
              </a:rPr>
              <a:t>Bivariate</a:t>
            </a:r>
            <a:r>
              <a:rPr lang="fr-FR" sz="4000" b="1" dirty="0">
                <a:solidFill>
                  <a:srgbClr val="569CD6"/>
                </a:solidFill>
                <a:effectLst/>
                <a:latin typeface="+mn-lt"/>
              </a:rPr>
              <a:t> </a:t>
            </a:r>
            <a:r>
              <a:rPr lang="fr-FR" sz="4000" b="1" dirty="0" err="1">
                <a:solidFill>
                  <a:srgbClr val="569CD6"/>
                </a:solidFill>
                <a:effectLst/>
                <a:latin typeface="+mn-lt"/>
              </a:rPr>
              <a:t>Analysis</a:t>
            </a:r>
            <a:r>
              <a:rPr lang="fr-FR" sz="4000" b="1" dirty="0">
                <a:solidFill>
                  <a:srgbClr val="569CD6"/>
                </a:solidFill>
                <a:effectLst/>
                <a:latin typeface="+mn-lt"/>
              </a:rPr>
              <a:t> of </a:t>
            </a:r>
            <a:r>
              <a:rPr lang="fr-FR" sz="4000" b="1" dirty="0" err="1">
                <a:solidFill>
                  <a:srgbClr val="569CD6"/>
                </a:solidFill>
                <a:effectLst/>
                <a:latin typeface="+mn-lt"/>
              </a:rPr>
              <a:t>Unordered</a:t>
            </a:r>
            <a:r>
              <a:rPr lang="fr-FR" sz="4000" b="1" dirty="0">
                <a:solidFill>
                  <a:srgbClr val="569CD6"/>
                </a:solidFill>
                <a:effectLst/>
                <a:latin typeface="+mn-lt"/>
              </a:rPr>
              <a:t> </a:t>
            </a:r>
            <a:r>
              <a:rPr lang="fr-FR" sz="4000" b="1" dirty="0" err="1">
                <a:solidFill>
                  <a:srgbClr val="569CD6"/>
                </a:solidFill>
                <a:effectLst/>
                <a:latin typeface="+mn-lt"/>
              </a:rPr>
              <a:t>Categorical</a:t>
            </a:r>
            <a:r>
              <a:rPr lang="fr-FR" sz="4000" b="1" dirty="0">
                <a:solidFill>
                  <a:srgbClr val="569CD6"/>
                </a:solidFill>
                <a:effectLst/>
                <a:latin typeface="+mn-lt"/>
              </a:rPr>
              <a:t> Variables.</a:t>
            </a:r>
          </a:p>
          <a:p>
            <a:pPr algn="l"/>
            <a:r>
              <a:rPr lang="en-US" sz="4000" b="1" dirty="0">
                <a:solidFill>
                  <a:schemeClr val="tx1"/>
                </a:solidFill>
                <a:effectLst/>
                <a:latin typeface="+mn-lt"/>
              </a:rPr>
              <a:t>2. Home Ownership Status v/s Loan Status</a:t>
            </a:r>
          </a:p>
          <a:p>
            <a:pPr algn="l"/>
            <a:endParaRPr lang="en-US" sz="4000" b="1" dirty="0">
              <a:solidFill>
                <a:schemeClr val="tx1"/>
              </a:solidFill>
              <a:effectLst/>
              <a:latin typeface="+mn-lt"/>
            </a:endParaRPr>
          </a:p>
          <a:p>
            <a:pPr marL="742950" indent="-742950" algn="l">
              <a:buAutoNum type="arabicPeriod"/>
            </a:pPr>
            <a:endParaRPr lang="en-US" sz="4000" b="1" dirty="0">
              <a:solidFill>
                <a:schemeClr val="tx1"/>
              </a:solidFill>
              <a:effectLst/>
              <a:latin typeface="+mn-lt"/>
            </a:endParaRPr>
          </a:p>
          <a:p>
            <a:pPr algn="l"/>
            <a:endParaRPr lang="fr-FR" sz="4000" b="1" dirty="0">
              <a:solidFill>
                <a:srgbClr val="569CD6"/>
              </a:solidFill>
              <a:latin typeface="+mn-lt"/>
            </a:endParaRPr>
          </a:p>
          <a:p>
            <a:pPr algn="l"/>
            <a:endParaRPr lang="en-IN" sz="4000" dirty="0">
              <a:latin typeface="+mn-lt"/>
            </a:endParaRPr>
          </a:p>
        </p:txBody>
      </p:sp>
      <p:sp>
        <p:nvSpPr>
          <p:cNvPr id="7" name="TextBox 6">
            <a:extLst>
              <a:ext uri="{FF2B5EF4-FFF2-40B4-BE49-F238E27FC236}">
                <a16:creationId xmlns:a16="http://schemas.microsoft.com/office/drawing/2014/main" id="{7C6E502F-AD37-33B6-4E34-2A2D471ACA7B}"/>
              </a:ext>
            </a:extLst>
          </p:cNvPr>
          <p:cNvSpPr txBox="1"/>
          <p:nvPr/>
        </p:nvSpPr>
        <p:spPr>
          <a:xfrm>
            <a:off x="211276" y="9180939"/>
            <a:ext cx="11658600" cy="954107"/>
          </a:xfrm>
          <a:prstGeom prst="rect">
            <a:avLst/>
          </a:prstGeom>
          <a:noFill/>
        </p:spPr>
        <p:txBody>
          <a:bodyPr wrap="square">
            <a:spAutoFit/>
          </a:bodyPr>
          <a:lstStyle/>
          <a:p>
            <a:pPr algn="ctr"/>
            <a:r>
              <a:rPr lang="en-US" sz="2800" dirty="0">
                <a:latin typeface="+mn-lt"/>
              </a:rPr>
              <a:t>The applicants who stay in a rented or mortgaged house are more likely to default.</a:t>
            </a:r>
            <a:endParaRPr lang="en-IN" sz="2800" dirty="0">
              <a:latin typeface="+mn-lt"/>
            </a:endParaRPr>
          </a:p>
        </p:txBody>
      </p:sp>
      <p:pic>
        <p:nvPicPr>
          <p:cNvPr id="6" name="Picture 5">
            <a:extLst>
              <a:ext uri="{FF2B5EF4-FFF2-40B4-BE49-F238E27FC236}">
                <a16:creationId xmlns:a16="http://schemas.microsoft.com/office/drawing/2014/main" id="{072828CC-5BD0-0C3B-BBE7-A1858721CE76}"/>
              </a:ext>
            </a:extLst>
          </p:cNvPr>
          <p:cNvPicPr>
            <a:picLocks noChangeAspect="1"/>
          </p:cNvPicPr>
          <p:nvPr/>
        </p:nvPicPr>
        <p:blipFill>
          <a:blip r:embed="rId2"/>
          <a:stretch>
            <a:fillRect/>
          </a:stretch>
        </p:blipFill>
        <p:spPr>
          <a:xfrm>
            <a:off x="91440" y="2667000"/>
            <a:ext cx="11712486" cy="6262688"/>
          </a:xfrm>
          <a:prstGeom prst="rect">
            <a:avLst/>
          </a:prstGeom>
        </p:spPr>
      </p:pic>
    </p:spTree>
    <p:extLst>
      <p:ext uri="{BB962C8B-B14F-4D97-AF65-F5344CB8AC3E}">
        <p14:creationId xmlns:p14="http://schemas.microsoft.com/office/powerpoint/2010/main" val="728726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9336A-B0D4-6B01-5C71-9D61FE2B9C2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267E5AC-F898-0E5D-3C51-B5957870FC8F}"/>
              </a:ext>
            </a:extLst>
          </p:cNvPr>
          <p:cNvSpPr txBox="1"/>
          <p:nvPr/>
        </p:nvSpPr>
        <p:spPr>
          <a:xfrm>
            <a:off x="457200" y="1371600"/>
            <a:ext cx="11658600" cy="4401205"/>
          </a:xfrm>
          <a:prstGeom prst="rect">
            <a:avLst/>
          </a:prstGeom>
          <a:noFill/>
        </p:spPr>
        <p:txBody>
          <a:bodyPr wrap="square">
            <a:spAutoFit/>
          </a:bodyPr>
          <a:lstStyle/>
          <a:p>
            <a:pPr algn="l"/>
            <a:r>
              <a:rPr lang="fr-FR" sz="4000" b="1" dirty="0" err="1">
                <a:solidFill>
                  <a:srgbClr val="569CD6"/>
                </a:solidFill>
                <a:latin typeface="+mn-lt"/>
              </a:rPr>
              <a:t>Bivariate</a:t>
            </a:r>
            <a:r>
              <a:rPr lang="fr-FR" sz="4000" b="1" dirty="0">
                <a:solidFill>
                  <a:srgbClr val="569CD6"/>
                </a:solidFill>
                <a:latin typeface="+mn-lt"/>
              </a:rPr>
              <a:t> </a:t>
            </a:r>
            <a:r>
              <a:rPr lang="fr-FR" sz="4000" b="1" dirty="0" err="1">
                <a:solidFill>
                  <a:srgbClr val="569CD6"/>
                </a:solidFill>
                <a:latin typeface="+mn-lt"/>
              </a:rPr>
              <a:t>Analysis</a:t>
            </a:r>
            <a:r>
              <a:rPr lang="fr-FR" sz="4000" b="1" dirty="0">
                <a:solidFill>
                  <a:srgbClr val="569CD6"/>
                </a:solidFill>
                <a:latin typeface="+mn-lt"/>
              </a:rPr>
              <a:t> of Quantitative Variables</a:t>
            </a:r>
          </a:p>
          <a:p>
            <a:pPr marL="742950" indent="-742950" algn="l">
              <a:buAutoNum type="arabicPeriod"/>
            </a:pPr>
            <a:r>
              <a:rPr lang="en-US" sz="4000" b="1" dirty="0">
                <a:solidFill>
                  <a:schemeClr val="tx1"/>
                </a:solidFill>
                <a:latin typeface="+mn-lt"/>
              </a:rPr>
              <a:t>Annual Income range v/s Loan Status</a:t>
            </a:r>
          </a:p>
          <a:p>
            <a:pPr marL="742950" indent="-742950" algn="l">
              <a:buAutoNum type="arabicPeriod"/>
            </a:pPr>
            <a:endParaRPr lang="en-US" sz="4000" b="1" dirty="0">
              <a:solidFill>
                <a:schemeClr val="tx1"/>
              </a:solidFill>
              <a:latin typeface="+mn-lt"/>
            </a:endParaRPr>
          </a:p>
          <a:p>
            <a:pPr algn="l"/>
            <a:endParaRPr lang="en-US" sz="4000" b="1" dirty="0">
              <a:solidFill>
                <a:schemeClr val="tx1"/>
              </a:solidFill>
              <a:effectLst/>
              <a:latin typeface="+mn-lt"/>
            </a:endParaRPr>
          </a:p>
          <a:p>
            <a:pPr marL="742950" indent="-742950" algn="l">
              <a:buAutoNum type="arabicPeriod"/>
            </a:pPr>
            <a:endParaRPr lang="en-US" sz="4000" b="1" dirty="0">
              <a:solidFill>
                <a:schemeClr val="tx1"/>
              </a:solidFill>
              <a:effectLst/>
              <a:latin typeface="+mn-lt"/>
            </a:endParaRPr>
          </a:p>
          <a:p>
            <a:pPr algn="l"/>
            <a:endParaRPr lang="fr-FR" sz="4000" b="1" dirty="0">
              <a:solidFill>
                <a:srgbClr val="569CD6"/>
              </a:solidFill>
              <a:latin typeface="+mn-lt"/>
            </a:endParaRPr>
          </a:p>
          <a:p>
            <a:pPr algn="l"/>
            <a:endParaRPr lang="en-IN" sz="4000" dirty="0">
              <a:latin typeface="+mn-lt"/>
            </a:endParaRPr>
          </a:p>
        </p:txBody>
      </p:sp>
      <p:sp>
        <p:nvSpPr>
          <p:cNvPr id="7" name="TextBox 6">
            <a:extLst>
              <a:ext uri="{FF2B5EF4-FFF2-40B4-BE49-F238E27FC236}">
                <a16:creationId xmlns:a16="http://schemas.microsoft.com/office/drawing/2014/main" id="{1707921F-DBAD-F141-EACF-1577DAAC7DA2}"/>
              </a:ext>
            </a:extLst>
          </p:cNvPr>
          <p:cNvSpPr txBox="1"/>
          <p:nvPr/>
        </p:nvSpPr>
        <p:spPr>
          <a:xfrm>
            <a:off x="211276" y="9180939"/>
            <a:ext cx="11658600" cy="954107"/>
          </a:xfrm>
          <a:prstGeom prst="rect">
            <a:avLst/>
          </a:prstGeom>
          <a:noFill/>
        </p:spPr>
        <p:txBody>
          <a:bodyPr wrap="square">
            <a:spAutoFit/>
          </a:bodyPr>
          <a:lstStyle/>
          <a:p>
            <a:pPr algn="ctr"/>
            <a:r>
              <a:rPr lang="en-US" sz="2800" dirty="0">
                <a:latin typeface="+mn-lt"/>
              </a:rPr>
              <a:t>Those who have annual income in the range between 30K-60K have mostly paid the loan.</a:t>
            </a:r>
            <a:endParaRPr lang="en-IN" sz="2800" dirty="0">
              <a:latin typeface="+mn-lt"/>
            </a:endParaRPr>
          </a:p>
        </p:txBody>
      </p:sp>
      <p:pic>
        <p:nvPicPr>
          <p:cNvPr id="3" name="Picture 2">
            <a:extLst>
              <a:ext uri="{FF2B5EF4-FFF2-40B4-BE49-F238E27FC236}">
                <a16:creationId xmlns:a16="http://schemas.microsoft.com/office/drawing/2014/main" id="{F8EA90BA-14A1-4135-352A-1E49AE8D5B22}"/>
              </a:ext>
            </a:extLst>
          </p:cNvPr>
          <p:cNvPicPr>
            <a:picLocks noChangeAspect="1"/>
          </p:cNvPicPr>
          <p:nvPr/>
        </p:nvPicPr>
        <p:blipFill>
          <a:blip r:embed="rId2"/>
          <a:stretch>
            <a:fillRect/>
          </a:stretch>
        </p:blipFill>
        <p:spPr>
          <a:xfrm>
            <a:off x="337364" y="2662981"/>
            <a:ext cx="11036330" cy="6548438"/>
          </a:xfrm>
          <a:prstGeom prst="rect">
            <a:avLst/>
          </a:prstGeom>
        </p:spPr>
      </p:pic>
    </p:spTree>
    <p:extLst>
      <p:ext uri="{BB962C8B-B14F-4D97-AF65-F5344CB8AC3E}">
        <p14:creationId xmlns:p14="http://schemas.microsoft.com/office/powerpoint/2010/main" val="3961926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144ED-3860-B03A-D584-05D0FE079D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5418AEC-9BAA-56E0-DA22-7A27C4BFEB14}"/>
              </a:ext>
            </a:extLst>
          </p:cNvPr>
          <p:cNvSpPr txBox="1"/>
          <p:nvPr/>
        </p:nvSpPr>
        <p:spPr>
          <a:xfrm>
            <a:off x="457200" y="1371600"/>
            <a:ext cx="11658600" cy="4401205"/>
          </a:xfrm>
          <a:prstGeom prst="rect">
            <a:avLst/>
          </a:prstGeom>
          <a:noFill/>
        </p:spPr>
        <p:txBody>
          <a:bodyPr wrap="square">
            <a:spAutoFit/>
          </a:bodyPr>
          <a:lstStyle/>
          <a:p>
            <a:pPr algn="l"/>
            <a:r>
              <a:rPr lang="fr-FR" sz="4000" b="1" dirty="0" err="1">
                <a:solidFill>
                  <a:srgbClr val="569CD6"/>
                </a:solidFill>
                <a:latin typeface="+mn-lt"/>
              </a:rPr>
              <a:t>Bivariate</a:t>
            </a:r>
            <a:r>
              <a:rPr lang="fr-FR" sz="4000" b="1" dirty="0">
                <a:solidFill>
                  <a:srgbClr val="569CD6"/>
                </a:solidFill>
                <a:latin typeface="+mn-lt"/>
              </a:rPr>
              <a:t> </a:t>
            </a:r>
            <a:r>
              <a:rPr lang="fr-FR" sz="4000" b="1" dirty="0" err="1">
                <a:solidFill>
                  <a:srgbClr val="569CD6"/>
                </a:solidFill>
                <a:latin typeface="+mn-lt"/>
              </a:rPr>
              <a:t>Analysis</a:t>
            </a:r>
            <a:r>
              <a:rPr lang="fr-FR" sz="4000" b="1" dirty="0">
                <a:solidFill>
                  <a:srgbClr val="569CD6"/>
                </a:solidFill>
                <a:latin typeface="+mn-lt"/>
              </a:rPr>
              <a:t> of Quantitative Variables</a:t>
            </a:r>
          </a:p>
          <a:p>
            <a:pPr marL="742950" indent="-742950" algn="l">
              <a:buAutoNum type="arabicPeriod"/>
            </a:pPr>
            <a:r>
              <a:rPr lang="en-US" sz="4000" b="1" dirty="0">
                <a:solidFill>
                  <a:schemeClr val="tx1"/>
                </a:solidFill>
                <a:latin typeface="+mn-lt"/>
              </a:rPr>
              <a:t>Loan Interest Rate v/s Loan Status</a:t>
            </a:r>
          </a:p>
          <a:p>
            <a:pPr marL="742950" indent="-742950" algn="l">
              <a:buAutoNum type="arabicPeriod"/>
            </a:pPr>
            <a:endParaRPr lang="en-US" sz="4000" b="1" dirty="0">
              <a:solidFill>
                <a:schemeClr val="tx1"/>
              </a:solidFill>
              <a:latin typeface="+mn-lt"/>
            </a:endParaRPr>
          </a:p>
          <a:p>
            <a:pPr algn="l"/>
            <a:endParaRPr lang="en-US" sz="4000" b="1" dirty="0">
              <a:solidFill>
                <a:schemeClr val="tx1"/>
              </a:solidFill>
              <a:effectLst/>
              <a:latin typeface="+mn-lt"/>
            </a:endParaRPr>
          </a:p>
          <a:p>
            <a:pPr marL="742950" indent="-742950" algn="l">
              <a:buAutoNum type="arabicPeriod"/>
            </a:pPr>
            <a:endParaRPr lang="en-US" sz="4000" b="1" dirty="0">
              <a:solidFill>
                <a:schemeClr val="tx1"/>
              </a:solidFill>
              <a:effectLst/>
              <a:latin typeface="+mn-lt"/>
            </a:endParaRPr>
          </a:p>
          <a:p>
            <a:pPr algn="l"/>
            <a:endParaRPr lang="fr-FR" sz="4000" b="1" dirty="0">
              <a:solidFill>
                <a:srgbClr val="569CD6"/>
              </a:solidFill>
              <a:latin typeface="+mn-lt"/>
            </a:endParaRPr>
          </a:p>
          <a:p>
            <a:pPr algn="l"/>
            <a:endParaRPr lang="en-IN" sz="4000" dirty="0">
              <a:latin typeface="+mn-lt"/>
            </a:endParaRPr>
          </a:p>
        </p:txBody>
      </p:sp>
      <p:sp>
        <p:nvSpPr>
          <p:cNvPr id="7" name="TextBox 6">
            <a:extLst>
              <a:ext uri="{FF2B5EF4-FFF2-40B4-BE49-F238E27FC236}">
                <a16:creationId xmlns:a16="http://schemas.microsoft.com/office/drawing/2014/main" id="{779AED99-B3A2-677B-A77D-E3C0AB582605}"/>
              </a:ext>
            </a:extLst>
          </p:cNvPr>
          <p:cNvSpPr txBox="1"/>
          <p:nvPr/>
        </p:nvSpPr>
        <p:spPr>
          <a:xfrm>
            <a:off x="211276" y="9180939"/>
            <a:ext cx="11658600" cy="954107"/>
          </a:xfrm>
          <a:prstGeom prst="rect">
            <a:avLst/>
          </a:prstGeom>
          <a:noFill/>
        </p:spPr>
        <p:txBody>
          <a:bodyPr wrap="square">
            <a:spAutoFit/>
          </a:bodyPr>
          <a:lstStyle/>
          <a:p>
            <a:pPr algn="ctr"/>
            <a:r>
              <a:rPr lang="en-US" sz="2800" dirty="0">
                <a:latin typeface="+mn-lt"/>
              </a:rPr>
              <a:t>Most of the borrowers belong to category where Loan Interest Rate is in range of 10%-15%.</a:t>
            </a:r>
            <a:endParaRPr lang="en-IN" sz="2800" dirty="0">
              <a:latin typeface="+mn-lt"/>
            </a:endParaRPr>
          </a:p>
        </p:txBody>
      </p:sp>
      <p:pic>
        <p:nvPicPr>
          <p:cNvPr id="5" name="Picture 4">
            <a:extLst>
              <a:ext uri="{FF2B5EF4-FFF2-40B4-BE49-F238E27FC236}">
                <a16:creationId xmlns:a16="http://schemas.microsoft.com/office/drawing/2014/main" id="{8BFD6133-AE63-AA17-CAFF-4B95A92B544B}"/>
              </a:ext>
            </a:extLst>
          </p:cNvPr>
          <p:cNvPicPr>
            <a:picLocks noChangeAspect="1"/>
          </p:cNvPicPr>
          <p:nvPr/>
        </p:nvPicPr>
        <p:blipFill>
          <a:blip r:embed="rId3"/>
          <a:stretch>
            <a:fillRect/>
          </a:stretch>
        </p:blipFill>
        <p:spPr>
          <a:xfrm>
            <a:off x="211276" y="2667000"/>
            <a:ext cx="11378933" cy="6662738"/>
          </a:xfrm>
          <a:prstGeom prst="rect">
            <a:avLst/>
          </a:prstGeom>
        </p:spPr>
      </p:pic>
    </p:spTree>
    <p:extLst>
      <p:ext uri="{BB962C8B-B14F-4D97-AF65-F5344CB8AC3E}">
        <p14:creationId xmlns:p14="http://schemas.microsoft.com/office/powerpoint/2010/main" val="268927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DA276-681C-CAD4-A1C9-8BA8A96289B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99F3F05-CA1B-0B46-764E-419FC9097037}"/>
              </a:ext>
            </a:extLst>
          </p:cNvPr>
          <p:cNvSpPr txBox="1"/>
          <p:nvPr/>
        </p:nvSpPr>
        <p:spPr>
          <a:xfrm>
            <a:off x="457200" y="1371600"/>
            <a:ext cx="11658600" cy="9941183"/>
          </a:xfrm>
          <a:prstGeom prst="rect">
            <a:avLst/>
          </a:prstGeom>
          <a:noFill/>
        </p:spPr>
        <p:txBody>
          <a:bodyPr wrap="square">
            <a:spAutoFit/>
          </a:bodyPr>
          <a:lstStyle/>
          <a:p>
            <a:pPr algn="l"/>
            <a:r>
              <a:rPr lang="en-US" sz="4800" b="1" dirty="0">
                <a:solidFill>
                  <a:srgbClr val="569CD6"/>
                </a:solidFill>
                <a:latin typeface="+mn-lt"/>
              </a:rPr>
              <a:t>Summary of Bivariate Analysis </a:t>
            </a:r>
          </a:p>
          <a:p>
            <a:pPr algn="l"/>
            <a:endParaRPr lang="en-US" sz="2400" b="1" dirty="0">
              <a:solidFill>
                <a:schemeClr val="tx1"/>
              </a:solidFill>
              <a:latin typeface="+mn-lt"/>
            </a:endParaRPr>
          </a:p>
          <a:p>
            <a:pPr algn="l"/>
            <a:r>
              <a:rPr lang="en-US" sz="2400" b="1" dirty="0">
                <a:solidFill>
                  <a:schemeClr val="tx1"/>
                </a:solidFill>
                <a:latin typeface="+mn-lt"/>
              </a:rPr>
              <a:t>1. Q4 is the most preferred quarter for taking loans.</a:t>
            </a:r>
          </a:p>
          <a:p>
            <a:pPr algn="l"/>
            <a:endParaRPr lang="en-US" sz="2400" b="1" dirty="0">
              <a:solidFill>
                <a:schemeClr val="tx1"/>
              </a:solidFill>
              <a:latin typeface="+mn-lt"/>
            </a:endParaRPr>
          </a:p>
          <a:p>
            <a:pPr algn="l"/>
            <a:r>
              <a:rPr lang="en-US" sz="2400" b="1" dirty="0">
                <a:solidFill>
                  <a:schemeClr val="tx1"/>
                </a:solidFill>
                <a:latin typeface="+mn-lt"/>
              </a:rPr>
              <a:t>2. Loan applicants those applying it for 60 months are likely to default more than the those for 36 months.</a:t>
            </a:r>
          </a:p>
          <a:p>
            <a:pPr algn="l"/>
            <a:endParaRPr lang="en-US" sz="2400" b="1" dirty="0">
              <a:solidFill>
                <a:schemeClr val="tx1"/>
              </a:solidFill>
              <a:latin typeface="+mn-lt"/>
            </a:endParaRPr>
          </a:p>
          <a:p>
            <a:pPr algn="l"/>
            <a:r>
              <a:rPr lang="en-US" sz="2400" b="1" dirty="0">
                <a:solidFill>
                  <a:schemeClr val="tx1"/>
                </a:solidFill>
                <a:latin typeface="+mn-lt"/>
              </a:rPr>
              <a:t>3. Most number of loan applicants have 10+yrs of Work experience, they are most likely to default as well.</a:t>
            </a:r>
          </a:p>
          <a:p>
            <a:pPr algn="l"/>
            <a:endParaRPr lang="en-US" sz="2400" b="1" dirty="0">
              <a:solidFill>
                <a:schemeClr val="tx1"/>
              </a:solidFill>
              <a:latin typeface="+mn-lt"/>
            </a:endParaRPr>
          </a:p>
          <a:p>
            <a:pPr algn="l"/>
            <a:r>
              <a:rPr lang="en-US" sz="2400" b="1" dirty="0">
                <a:solidFill>
                  <a:schemeClr val="tx1"/>
                </a:solidFill>
                <a:latin typeface="+mn-lt"/>
              </a:rPr>
              <a:t>4. Maximum loans are issued against Debt consolidation category and at the same time most people have defaulted in this category.</a:t>
            </a:r>
          </a:p>
          <a:p>
            <a:pPr algn="l"/>
            <a:endParaRPr lang="en-US" sz="2400" b="1" dirty="0">
              <a:solidFill>
                <a:schemeClr val="tx1"/>
              </a:solidFill>
              <a:latin typeface="+mn-lt"/>
            </a:endParaRPr>
          </a:p>
          <a:p>
            <a:pPr algn="l"/>
            <a:r>
              <a:rPr lang="en-US" sz="2400" b="1" dirty="0">
                <a:solidFill>
                  <a:schemeClr val="tx1"/>
                </a:solidFill>
                <a:latin typeface="+mn-lt"/>
              </a:rPr>
              <a:t>5. The applicants who stay in a rented or mortgaged house are more likely to default</a:t>
            </a:r>
          </a:p>
          <a:p>
            <a:pPr algn="l"/>
            <a:endParaRPr lang="en-US" sz="2400" b="1" dirty="0">
              <a:solidFill>
                <a:schemeClr val="tx1"/>
              </a:solidFill>
              <a:latin typeface="+mn-lt"/>
            </a:endParaRPr>
          </a:p>
          <a:p>
            <a:pPr algn="l"/>
            <a:r>
              <a:rPr lang="en-US" sz="2400" b="1" dirty="0">
                <a:solidFill>
                  <a:schemeClr val="tx1"/>
                </a:solidFill>
                <a:latin typeface="+mn-lt"/>
              </a:rPr>
              <a:t>6. Those who have annual </a:t>
            </a:r>
            <a:r>
              <a:rPr lang="en-US" sz="2400" b="1" dirty="0" err="1">
                <a:solidFill>
                  <a:schemeClr val="tx1"/>
                </a:solidFill>
                <a:latin typeface="+mn-lt"/>
              </a:rPr>
              <a:t>icome</a:t>
            </a:r>
            <a:r>
              <a:rPr lang="en-US" sz="2400" b="1" dirty="0">
                <a:solidFill>
                  <a:schemeClr val="tx1"/>
                </a:solidFill>
                <a:latin typeface="+mn-lt"/>
              </a:rPr>
              <a:t> in the range between 30K-60K have mostly paid the loan.</a:t>
            </a:r>
          </a:p>
          <a:p>
            <a:pPr algn="l"/>
            <a:endParaRPr lang="en-US" sz="2400" b="1" dirty="0">
              <a:solidFill>
                <a:schemeClr val="tx1"/>
              </a:solidFill>
              <a:latin typeface="+mn-lt"/>
            </a:endParaRPr>
          </a:p>
          <a:p>
            <a:pPr algn="l"/>
            <a:r>
              <a:rPr lang="en-US" sz="2400" b="1" dirty="0">
                <a:solidFill>
                  <a:schemeClr val="tx1"/>
                </a:solidFill>
                <a:latin typeface="+mn-lt"/>
              </a:rPr>
              <a:t>7. Most of the borrowers belong to category where Loan Interest Rate is in range of 10%-15%.</a:t>
            </a:r>
          </a:p>
          <a:p>
            <a:pPr algn="l"/>
            <a:endParaRPr lang="en-US" sz="4000" b="1" dirty="0">
              <a:solidFill>
                <a:schemeClr val="tx1"/>
              </a:solidFill>
              <a:effectLst/>
              <a:latin typeface="+mn-lt"/>
            </a:endParaRPr>
          </a:p>
          <a:p>
            <a:pPr marL="742950" indent="-742950" algn="l">
              <a:buAutoNum type="arabicPeriod"/>
            </a:pPr>
            <a:endParaRPr lang="en-US" sz="4000" b="1" dirty="0">
              <a:solidFill>
                <a:schemeClr val="tx1"/>
              </a:solidFill>
              <a:effectLst/>
              <a:latin typeface="+mn-lt"/>
            </a:endParaRPr>
          </a:p>
          <a:p>
            <a:pPr algn="l"/>
            <a:endParaRPr lang="fr-FR" sz="4000" b="1" dirty="0">
              <a:solidFill>
                <a:srgbClr val="569CD6"/>
              </a:solidFill>
              <a:latin typeface="+mn-lt"/>
            </a:endParaRPr>
          </a:p>
          <a:p>
            <a:pPr algn="l"/>
            <a:endParaRPr lang="en-IN" sz="4000" dirty="0">
              <a:latin typeface="+mn-lt"/>
            </a:endParaRPr>
          </a:p>
        </p:txBody>
      </p:sp>
    </p:spTree>
    <p:extLst>
      <p:ext uri="{BB962C8B-B14F-4D97-AF65-F5344CB8AC3E}">
        <p14:creationId xmlns:p14="http://schemas.microsoft.com/office/powerpoint/2010/main" val="924821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32879-E0BB-2899-9DEB-04E49DCF687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D740F58-BBA9-041B-0BB8-00E31AF892C5}"/>
              </a:ext>
            </a:extLst>
          </p:cNvPr>
          <p:cNvSpPr txBox="1"/>
          <p:nvPr/>
        </p:nvSpPr>
        <p:spPr>
          <a:xfrm>
            <a:off x="457200" y="1371600"/>
            <a:ext cx="11658600" cy="9448740"/>
          </a:xfrm>
          <a:prstGeom prst="rect">
            <a:avLst/>
          </a:prstGeom>
          <a:noFill/>
        </p:spPr>
        <p:txBody>
          <a:bodyPr wrap="square">
            <a:spAutoFit/>
          </a:bodyPr>
          <a:lstStyle/>
          <a:p>
            <a:pPr algn="l"/>
            <a:r>
              <a:rPr lang="en-US" sz="4800" b="1" dirty="0">
                <a:solidFill>
                  <a:srgbClr val="569CD6"/>
                </a:solidFill>
                <a:latin typeface="+mn-lt"/>
              </a:rPr>
              <a:t>Conclusion of Bivariate Analysis</a:t>
            </a:r>
          </a:p>
          <a:p>
            <a:pPr algn="l"/>
            <a:r>
              <a:rPr lang="en-US" sz="2000" b="1" dirty="0">
                <a:solidFill>
                  <a:schemeClr val="tx1"/>
                </a:solidFill>
                <a:latin typeface="+mn-lt"/>
              </a:rPr>
              <a:t>1. Seasonal Trends: </a:t>
            </a:r>
            <a:r>
              <a:rPr lang="en-US" sz="2000" dirty="0">
                <a:solidFill>
                  <a:schemeClr val="tx1"/>
                </a:solidFill>
                <a:latin typeface="+mn-lt"/>
              </a:rPr>
              <a:t>December and Q4 are peak periods for loan applications, likely due to the holiday season. The company should anticipate increased demand during these periods and ensure efficient processing to meet customer needs.</a:t>
            </a:r>
          </a:p>
          <a:p>
            <a:pPr algn="l"/>
            <a:endParaRPr lang="en-US" sz="2000" b="1" dirty="0">
              <a:solidFill>
                <a:schemeClr val="tx1"/>
              </a:solidFill>
              <a:latin typeface="+mn-lt"/>
            </a:endParaRPr>
          </a:p>
          <a:p>
            <a:pPr algn="l"/>
            <a:r>
              <a:rPr lang="en-US" sz="2000" b="1" dirty="0">
                <a:solidFill>
                  <a:schemeClr val="tx1"/>
                </a:solidFill>
                <a:latin typeface="+mn-lt"/>
              </a:rPr>
              <a:t>2. Term Length: </a:t>
            </a:r>
            <a:r>
              <a:rPr lang="en-US" sz="2000" dirty="0">
                <a:solidFill>
                  <a:schemeClr val="tx1"/>
                </a:solidFill>
                <a:latin typeface="+mn-lt"/>
              </a:rPr>
              <a:t>Given that applicants opting for 60-month loans are more likely to default, the company should consider evaluating the risk associated with longer-term loans and potentially limiting the maximum term or adjusting interest rates accordingly.</a:t>
            </a:r>
          </a:p>
          <a:p>
            <a:pPr algn="l"/>
            <a:endParaRPr lang="en-US" sz="2000" b="1" dirty="0">
              <a:solidFill>
                <a:schemeClr val="tx1"/>
              </a:solidFill>
              <a:latin typeface="+mn-lt"/>
            </a:endParaRPr>
          </a:p>
          <a:p>
            <a:pPr algn="l"/>
            <a:r>
              <a:rPr lang="en-US" sz="2000" b="1" dirty="0">
                <a:solidFill>
                  <a:schemeClr val="tx1"/>
                </a:solidFill>
                <a:latin typeface="+mn-lt"/>
              </a:rPr>
              <a:t>3. Experience and Default Probability: </a:t>
            </a:r>
            <a:r>
              <a:rPr lang="en-US" sz="2000" dirty="0">
                <a:solidFill>
                  <a:schemeClr val="tx1"/>
                </a:solidFill>
                <a:latin typeface="+mn-lt"/>
              </a:rPr>
              <a:t>Loan applicants with ten or more years of experience are more likely to default. This suggests that experience alone may not be a reliable indicator of creditworthiness. The company should use a more comprehensive credit scoring system that factors in other risk-related attributes.</a:t>
            </a:r>
          </a:p>
          <a:p>
            <a:pPr algn="l"/>
            <a:endParaRPr lang="en-US" sz="2000" b="1" dirty="0">
              <a:solidFill>
                <a:schemeClr val="tx1"/>
              </a:solidFill>
              <a:latin typeface="+mn-lt"/>
            </a:endParaRPr>
          </a:p>
          <a:p>
            <a:pPr algn="l"/>
            <a:r>
              <a:rPr lang="en-US" sz="2000" b="1" dirty="0">
                <a:solidFill>
                  <a:schemeClr val="tx1"/>
                </a:solidFill>
                <a:latin typeface="+mn-lt"/>
              </a:rPr>
              <a:t>4. Debt Consolidation Risk: </a:t>
            </a:r>
            <a:r>
              <a:rPr lang="en-US" sz="2000" dirty="0">
                <a:solidFill>
                  <a:schemeClr val="tx1"/>
                </a:solidFill>
                <a:latin typeface="+mn-lt"/>
              </a:rPr>
              <a:t>Since debt consolidation is the category with the maximum number of loans and high default rates, the company should carefully evaluate applicants seeking debt consolidation loans and potentially adjust interest rates or offer financial counseling services.</a:t>
            </a:r>
          </a:p>
          <a:p>
            <a:pPr algn="l"/>
            <a:endParaRPr lang="en-US" sz="2000" b="1" dirty="0">
              <a:solidFill>
                <a:schemeClr val="tx1"/>
              </a:solidFill>
              <a:latin typeface="+mn-lt"/>
            </a:endParaRPr>
          </a:p>
          <a:p>
            <a:pPr algn="l"/>
            <a:r>
              <a:rPr lang="en-US" sz="2000" b="1" dirty="0">
                <a:solidFill>
                  <a:schemeClr val="tx1"/>
                </a:solidFill>
                <a:latin typeface="+mn-lt"/>
              </a:rPr>
              <a:t>5. Housing Status and Default Risk:</a:t>
            </a:r>
            <a:r>
              <a:rPr lang="en-US" sz="2000" dirty="0">
                <a:solidFill>
                  <a:schemeClr val="tx1"/>
                </a:solidFill>
                <a:latin typeface="+mn-lt"/>
              </a:rPr>
              <a:t> Applicants living in rented or mortgaged houses are more likely to default. This information can be considered in the underwriting process to assess housing stability and its impact on repayment ability.</a:t>
            </a:r>
          </a:p>
          <a:p>
            <a:pPr algn="l"/>
            <a:endParaRPr lang="en-US" sz="2000" b="1" dirty="0">
              <a:solidFill>
                <a:schemeClr val="tx1"/>
              </a:solidFill>
              <a:latin typeface="+mn-lt"/>
            </a:endParaRPr>
          </a:p>
          <a:p>
            <a:pPr algn="l"/>
            <a:r>
              <a:rPr lang="en-US" sz="2000" b="1" dirty="0">
                <a:solidFill>
                  <a:schemeClr val="tx1"/>
                </a:solidFill>
                <a:latin typeface="+mn-lt"/>
              </a:rPr>
              <a:t>6. Low Annual Income: </a:t>
            </a:r>
            <a:r>
              <a:rPr lang="en-US" sz="2000" dirty="0">
                <a:solidFill>
                  <a:schemeClr val="tx1"/>
                </a:solidFill>
                <a:latin typeface="+mn-lt"/>
              </a:rPr>
              <a:t>Applicants with annual incomes less than $40,000 have a higher likelihood of defaulting. The company should consider offering financial education resources or setting maximum loan amounts based on income levels to ensure affordability for borrowers.</a:t>
            </a:r>
            <a:endParaRPr lang="en-US" sz="2000" dirty="0">
              <a:solidFill>
                <a:schemeClr val="tx1"/>
              </a:solidFill>
              <a:effectLst/>
              <a:latin typeface="+mn-lt"/>
            </a:endParaRPr>
          </a:p>
          <a:p>
            <a:pPr algn="l"/>
            <a:endParaRPr lang="fr-FR" sz="4000" b="1" dirty="0">
              <a:solidFill>
                <a:srgbClr val="569CD6"/>
              </a:solidFill>
              <a:latin typeface="+mn-lt"/>
            </a:endParaRPr>
          </a:p>
          <a:p>
            <a:pPr algn="l"/>
            <a:endParaRPr lang="en-IN" sz="4000" dirty="0">
              <a:latin typeface="+mn-lt"/>
            </a:endParaRPr>
          </a:p>
        </p:txBody>
      </p:sp>
    </p:spTree>
    <p:extLst>
      <p:ext uri="{BB962C8B-B14F-4D97-AF65-F5344CB8AC3E}">
        <p14:creationId xmlns:p14="http://schemas.microsoft.com/office/powerpoint/2010/main" val="2172186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07232F-8C17-85F6-089F-57CC67D9AAA6}"/>
              </a:ext>
            </a:extLst>
          </p:cNvPr>
          <p:cNvSpPr txBox="1"/>
          <p:nvPr/>
        </p:nvSpPr>
        <p:spPr>
          <a:xfrm>
            <a:off x="381000" y="1143000"/>
            <a:ext cx="11353800" cy="4401205"/>
          </a:xfrm>
          <a:prstGeom prst="rect">
            <a:avLst/>
          </a:prstGeom>
          <a:noFill/>
        </p:spPr>
        <p:txBody>
          <a:bodyPr wrap="square">
            <a:spAutoFit/>
          </a:bodyPr>
          <a:lstStyle/>
          <a:p>
            <a:pPr algn="l"/>
            <a:r>
              <a:rPr lang="en-US" sz="4000" b="1" dirty="0">
                <a:solidFill>
                  <a:srgbClr val="569CD6"/>
                </a:solidFill>
                <a:effectLst/>
                <a:latin typeface="+mn-lt"/>
                <a:ea typeface="Calibri" panose="020F0502020204030204" pitchFamily="34" charset="0"/>
                <a:cs typeface="Calibri" panose="020F0502020204030204" pitchFamily="34" charset="0"/>
              </a:rPr>
              <a:t>Multivariate Analysis</a:t>
            </a:r>
          </a:p>
          <a:p>
            <a:pPr algn="l"/>
            <a:r>
              <a:rPr lang="en-US" sz="4000" b="1" dirty="0">
                <a:solidFill>
                  <a:schemeClr val="tx1"/>
                </a:solidFill>
                <a:effectLst/>
                <a:latin typeface="+mn-lt"/>
              </a:rPr>
              <a:t>Multivariate analysis for below listed columns against loan status and the charged off percentage.</a:t>
            </a:r>
            <a:endParaRPr lang="fr-FR" sz="4000" b="1" dirty="0">
              <a:solidFill>
                <a:schemeClr val="tx1"/>
              </a:solidFill>
              <a:effectLst/>
              <a:latin typeface="+mn-lt"/>
            </a:endParaRPr>
          </a:p>
          <a:p>
            <a:pPr algn="l"/>
            <a:r>
              <a:rPr lang="en-US" sz="4000" b="1" dirty="0">
                <a:solidFill>
                  <a:schemeClr val="tx1"/>
                </a:solidFill>
                <a:effectLst/>
                <a:latin typeface="+mn-lt"/>
              </a:rPr>
              <a:t>1. Employment Tenure</a:t>
            </a:r>
          </a:p>
          <a:p>
            <a:pPr algn="l"/>
            <a:r>
              <a:rPr lang="en-US" sz="4000" b="1" dirty="0">
                <a:solidFill>
                  <a:schemeClr val="tx1"/>
                </a:solidFill>
                <a:effectLst/>
                <a:latin typeface="+mn-lt"/>
              </a:rPr>
              <a:t>2. Loan Purpose</a:t>
            </a:r>
          </a:p>
          <a:p>
            <a:pPr algn="l"/>
            <a:r>
              <a:rPr lang="en-US" sz="4000" b="1" dirty="0">
                <a:solidFill>
                  <a:schemeClr val="tx1"/>
                </a:solidFill>
                <a:latin typeface="+mn-lt"/>
              </a:rPr>
              <a:t>3. Home Ownership Status</a:t>
            </a:r>
          </a:p>
          <a:p>
            <a:pPr algn="l"/>
            <a:r>
              <a:rPr lang="en-US" sz="4000" b="1" dirty="0">
                <a:solidFill>
                  <a:schemeClr val="tx1"/>
                </a:solidFill>
                <a:effectLst/>
                <a:latin typeface="+mn-lt"/>
              </a:rPr>
              <a:t>4. Annual Income Range </a:t>
            </a:r>
          </a:p>
        </p:txBody>
      </p:sp>
    </p:spTree>
    <p:extLst>
      <p:ext uri="{BB962C8B-B14F-4D97-AF65-F5344CB8AC3E}">
        <p14:creationId xmlns:p14="http://schemas.microsoft.com/office/powerpoint/2010/main" val="4059648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E4B43-A715-70F3-2EBC-E106FFC93EA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89F0084-F729-F2D6-EB87-79E4E5B0563F}"/>
              </a:ext>
            </a:extLst>
          </p:cNvPr>
          <p:cNvSpPr txBox="1"/>
          <p:nvPr/>
        </p:nvSpPr>
        <p:spPr>
          <a:xfrm>
            <a:off x="381000" y="1143000"/>
            <a:ext cx="11353800" cy="2554545"/>
          </a:xfrm>
          <a:prstGeom prst="rect">
            <a:avLst/>
          </a:prstGeom>
          <a:noFill/>
        </p:spPr>
        <p:txBody>
          <a:bodyPr wrap="square">
            <a:spAutoFit/>
          </a:bodyPr>
          <a:lstStyle/>
          <a:p>
            <a:pPr algn="l"/>
            <a:r>
              <a:rPr lang="en-US" sz="4000" b="1" dirty="0">
                <a:solidFill>
                  <a:srgbClr val="569CD6"/>
                </a:solidFill>
                <a:effectLst/>
                <a:latin typeface="+mn-lt"/>
                <a:ea typeface="Calibri" panose="020F0502020204030204" pitchFamily="34" charset="0"/>
                <a:cs typeface="Calibri" panose="020F0502020204030204" pitchFamily="34" charset="0"/>
              </a:rPr>
              <a:t>Multivariate Analysis</a:t>
            </a:r>
          </a:p>
          <a:p>
            <a:pPr algn="l"/>
            <a:r>
              <a:rPr lang="en-US" sz="4000" b="1" dirty="0">
                <a:solidFill>
                  <a:schemeClr val="tx1"/>
                </a:solidFill>
                <a:effectLst/>
                <a:latin typeface="+mn-lt"/>
              </a:rPr>
              <a:t>Multivariate analysis of Employment Tenure against loan status and the charged off percentage.</a:t>
            </a:r>
            <a:endParaRPr lang="fr-FR" sz="4000" b="1" dirty="0">
              <a:solidFill>
                <a:schemeClr val="tx1"/>
              </a:solidFill>
              <a:effectLst/>
              <a:latin typeface="+mn-lt"/>
            </a:endParaRPr>
          </a:p>
          <a:p>
            <a:pPr algn="l"/>
            <a:endParaRPr lang="en-US" sz="4000" b="1" dirty="0">
              <a:solidFill>
                <a:schemeClr val="tx1"/>
              </a:solidFill>
              <a:effectLst/>
              <a:latin typeface="+mn-lt"/>
            </a:endParaRPr>
          </a:p>
        </p:txBody>
      </p:sp>
      <p:pic>
        <p:nvPicPr>
          <p:cNvPr id="3" name="Picture 2">
            <a:extLst>
              <a:ext uri="{FF2B5EF4-FFF2-40B4-BE49-F238E27FC236}">
                <a16:creationId xmlns:a16="http://schemas.microsoft.com/office/drawing/2014/main" id="{B06C55B2-3E35-2772-6838-4C10420BBA9A}"/>
              </a:ext>
            </a:extLst>
          </p:cNvPr>
          <p:cNvPicPr>
            <a:picLocks noChangeAspect="1"/>
          </p:cNvPicPr>
          <p:nvPr/>
        </p:nvPicPr>
        <p:blipFill>
          <a:blip r:embed="rId2"/>
          <a:stretch>
            <a:fillRect/>
          </a:stretch>
        </p:blipFill>
        <p:spPr>
          <a:xfrm>
            <a:off x="15240" y="3651825"/>
            <a:ext cx="12192000" cy="5109988"/>
          </a:xfrm>
          <a:prstGeom prst="rect">
            <a:avLst/>
          </a:prstGeom>
        </p:spPr>
      </p:pic>
    </p:spTree>
    <p:extLst>
      <p:ext uri="{BB962C8B-B14F-4D97-AF65-F5344CB8AC3E}">
        <p14:creationId xmlns:p14="http://schemas.microsoft.com/office/powerpoint/2010/main" val="1315280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1FCB0-A79E-C70E-BBA8-0FD27257FDE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183B0BC-BE1C-EDB8-7424-CA4169DF93DA}"/>
              </a:ext>
            </a:extLst>
          </p:cNvPr>
          <p:cNvSpPr txBox="1"/>
          <p:nvPr/>
        </p:nvSpPr>
        <p:spPr>
          <a:xfrm>
            <a:off x="381000" y="1143000"/>
            <a:ext cx="11353800" cy="3785652"/>
          </a:xfrm>
          <a:prstGeom prst="rect">
            <a:avLst/>
          </a:prstGeom>
          <a:noFill/>
        </p:spPr>
        <p:txBody>
          <a:bodyPr wrap="square">
            <a:spAutoFit/>
          </a:bodyPr>
          <a:lstStyle/>
          <a:p>
            <a:pPr algn="l"/>
            <a:r>
              <a:rPr lang="en-US" sz="4000" b="1" dirty="0">
                <a:solidFill>
                  <a:srgbClr val="569CD6"/>
                </a:solidFill>
                <a:effectLst/>
                <a:latin typeface="+mn-lt"/>
                <a:ea typeface="Calibri" panose="020F0502020204030204" pitchFamily="34" charset="0"/>
                <a:cs typeface="Calibri" panose="020F0502020204030204" pitchFamily="34" charset="0"/>
              </a:rPr>
              <a:t>Multivariate Analysis</a:t>
            </a:r>
          </a:p>
          <a:p>
            <a:pPr algn="l"/>
            <a:r>
              <a:rPr lang="en-US" sz="4000" b="1" dirty="0">
                <a:solidFill>
                  <a:schemeClr val="tx1"/>
                </a:solidFill>
                <a:effectLst/>
                <a:latin typeface="+mn-lt"/>
              </a:rPr>
              <a:t>Multivariate analysis of Loan Purpose against loan status and the charged off percentage.</a:t>
            </a:r>
          </a:p>
          <a:p>
            <a:pPr algn="l"/>
            <a:endParaRPr lang="en-US" sz="4000" b="1" dirty="0">
              <a:solidFill>
                <a:schemeClr val="tx1"/>
              </a:solidFill>
              <a:latin typeface="+mn-lt"/>
            </a:endParaRPr>
          </a:p>
          <a:p>
            <a:pPr algn="l"/>
            <a:endParaRPr lang="fr-FR" sz="4000" b="1" dirty="0">
              <a:solidFill>
                <a:schemeClr val="tx1"/>
              </a:solidFill>
              <a:effectLst/>
              <a:latin typeface="+mn-lt"/>
            </a:endParaRPr>
          </a:p>
          <a:p>
            <a:pPr algn="l"/>
            <a:endParaRPr lang="en-US" sz="4000" b="1" dirty="0">
              <a:solidFill>
                <a:schemeClr val="tx1"/>
              </a:solidFill>
              <a:effectLst/>
              <a:latin typeface="+mn-lt"/>
            </a:endParaRPr>
          </a:p>
        </p:txBody>
      </p:sp>
      <p:pic>
        <p:nvPicPr>
          <p:cNvPr id="4" name="Picture 3">
            <a:extLst>
              <a:ext uri="{FF2B5EF4-FFF2-40B4-BE49-F238E27FC236}">
                <a16:creationId xmlns:a16="http://schemas.microsoft.com/office/drawing/2014/main" id="{7243833A-1C6F-7CEC-BD35-A7E0DF2DE5E6}"/>
              </a:ext>
            </a:extLst>
          </p:cNvPr>
          <p:cNvPicPr>
            <a:picLocks noChangeAspect="1"/>
          </p:cNvPicPr>
          <p:nvPr/>
        </p:nvPicPr>
        <p:blipFill>
          <a:blip r:embed="rId2"/>
          <a:stretch>
            <a:fillRect/>
          </a:stretch>
        </p:blipFill>
        <p:spPr>
          <a:xfrm>
            <a:off x="30480" y="3505200"/>
            <a:ext cx="12192000" cy="5097301"/>
          </a:xfrm>
          <a:prstGeom prst="rect">
            <a:avLst/>
          </a:prstGeom>
        </p:spPr>
      </p:pic>
    </p:spTree>
    <p:extLst>
      <p:ext uri="{BB962C8B-B14F-4D97-AF65-F5344CB8AC3E}">
        <p14:creationId xmlns:p14="http://schemas.microsoft.com/office/powerpoint/2010/main" val="555792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4BC372D-19B5-561E-A792-042CCCEEF7A3}"/>
              </a:ext>
            </a:extLst>
          </p:cNvPr>
          <p:cNvSpPr>
            <a:spLocks noGrp="1"/>
          </p:cNvSpPr>
          <p:nvPr>
            <p:ph type="title"/>
          </p:nvPr>
        </p:nvSpPr>
        <p:spPr>
          <a:xfrm>
            <a:off x="533400" y="1023898"/>
            <a:ext cx="10058400" cy="615553"/>
          </a:xfrm>
        </p:spPr>
        <p:txBody>
          <a:bodyPr/>
          <a:lstStyle/>
          <a:p>
            <a:pPr algn="l"/>
            <a:r>
              <a:rPr lang="en-IN" sz="4000" b="1" dirty="0">
                <a:solidFill>
                  <a:srgbClr val="569CD6"/>
                </a:solidFill>
                <a:latin typeface="+mn-lt"/>
                <a:ea typeface="Calibri" panose="020F0502020204030204" pitchFamily="34" charset="0"/>
                <a:cs typeface="Calibri" panose="020F0502020204030204" pitchFamily="34" charset="0"/>
              </a:rPr>
              <a:t>Objective</a:t>
            </a:r>
          </a:p>
        </p:txBody>
      </p:sp>
      <p:sp>
        <p:nvSpPr>
          <p:cNvPr id="9" name="TextBox 8">
            <a:extLst>
              <a:ext uri="{FF2B5EF4-FFF2-40B4-BE49-F238E27FC236}">
                <a16:creationId xmlns:a16="http://schemas.microsoft.com/office/drawing/2014/main" id="{BEDB26F6-AE82-5054-C2AE-9C8C30D466EC}"/>
              </a:ext>
            </a:extLst>
          </p:cNvPr>
          <p:cNvSpPr txBox="1"/>
          <p:nvPr/>
        </p:nvSpPr>
        <p:spPr>
          <a:xfrm>
            <a:off x="533400" y="1834575"/>
            <a:ext cx="11125200" cy="6555641"/>
          </a:xfrm>
          <a:prstGeom prst="rect">
            <a:avLst/>
          </a:prstGeom>
          <a:noFill/>
        </p:spPr>
        <p:txBody>
          <a:bodyPr wrap="square" rtlCol="0">
            <a:spAutoFit/>
          </a:bodyPr>
          <a:lstStyle/>
          <a:p>
            <a:r>
              <a:rPr lang="en-IN" sz="2800" dirty="0">
                <a:latin typeface="+mn-lt"/>
              </a:rPr>
              <a:t>The Objective of this case study is to implement EDA technique on a real world problem and understand the insights and present in a business first manner via presentation.</a:t>
            </a:r>
          </a:p>
          <a:p>
            <a:r>
              <a:rPr lang="en-US" sz="2800" dirty="0">
                <a:latin typeface="+mn-lt"/>
              </a:rPr>
              <a:t>By analyzing Lending Club's loan data, the objective is to identify the key factors that influence loan defaults and to develop a predictive model that assists investors in making more informed decisions.</a:t>
            </a:r>
          </a:p>
          <a:p>
            <a:endParaRPr lang="en-IN" sz="2800" dirty="0">
              <a:latin typeface="+mn-lt"/>
            </a:endParaRPr>
          </a:p>
          <a:p>
            <a:r>
              <a:rPr lang="en-IN" sz="2800" b="1" dirty="0">
                <a:latin typeface="+mn-lt"/>
              </a:rPr>
              <a:t>Benefits of the case study:</a:t>
            </a:r>
          </a:p>
          <a:p>
            <a:pPr marL="285750" indent="-285750">
              <a:buFont typeface="Wingdings" panose="05000000000000000000" pitchFamily="2" charset="2"/>
              <a:buChar char="Ø"/>
            </a:pPr>
            <a:r>
              <a:rPr lang="en-IN" sz="2800" dirty="0">
                <a:latin typeface="+mn-lt"/>
              </a:rPr>
              <a:t>Gives a idea about how EDA is used in real life business problems.</a:t>
            </a:r>
          </a:p>
          <a:p>
            <a:pPr marL="285750" indent="-285750">
              <a:buFont typeface="Wingdings" panose="05000000000000000000" pitchFamily="2" charset="2"/>
              <a:buChar char="Ø"/>
            </a:pPr>
            <a:r>
              <a:rPr lang="en-IN" sz="2800" dirty="0">
                <a:latin typeface="+mn-lt"/>
              </a:rPr>
              <a:t>It also develops a basic understanding of risk analytics in banking and financial services.</a:t>
            </a:r>
          </a:p>
          <a:p>
            <a:pPr marL="285750" indent="-285750">
              <a:buFont typeface="Wingdings" panose="05000000000000000000" pitchFamily="2" charset="2"/>
              <a:buChar char="Ø"/>
            </a:pPr>
            <a:r>
              <a:rPr lang="en-IN" sz="2800" dirty="0">
                <a:latin typeface="+mn-lt"/>
              </a:rPr>
              <a:t>How the data is used to minimize loss of money while lending it to clients.</a:t>
            </a:r>
          </a:p>
          <a:p>
            <a:pPr marL="285750" indent="-285750">
              <a:buFont typeface="Wingdings" panose="05000000000000000000" pitchFamily="2" charset="2"/>
              <a:buChar char="Ø"/>
            </a:pPr>
            <a:r>
              <a:rPr lang="en-IN" sz="2800" dirty="0">
                <a:latin typeface="+mn-lt"/>
              </a:rPr>
              <a:t>It improves our understating of visualization and what charts to use for real life 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C9F5C-4789-02CE-18DA-733FA1EB4CA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2B880CE-1CC3-F1F9-EC1E-5424F3903209}"/>
              </a:ext>
            </a:extLst>
          </p:cNvPr>
          <p:cNvSpPr txBox="1"/>
          <p:nvPr/>
        </p:nvSpPr>
        <p:spPr>
          <a:xfrm>
            <a:off x="381000" y="1143000"/>
            <a:ext cx="11353800" cy="5016758"/>
          </a:xfrm>
          <a:prstGeom prst="rect">
            <a:avLst/>
          </a:prstGeom>
          <a:noFill/>
        </p:spPr>
        <p:txBody>
          <a:bodyPr wrap="square">
            <a:spAutoFit/>
          </a:bodyPr>
          <a:lstStyle/>
          <a:p>
            <a:pPr algn="l"/>
            <a:r>
              <a:rPr lang="en-US" sz="4000" b="1" dirty="0">
                <a:solidFill>
                  <a:srgbClr val="569CD6"/>
                </a:solidFill>
                <a:effectLst/>
                <a:latin typeface="+mn-lt"/>
                <a:ea typeface="Calibri" panose="020F0502020204030204" pitchFamily="34" charset="0"/>
                <a:cs typeface="Calibri" panose="020F0502020204030204" pitchFamily="34" charset="0"/>
              </a:rPr>
              <a:t>Multivariate Analysis</a:t>
            </a:r>
          </a:p>
          <a:p>
            <a:pPr algn="l"/>
            <a:r>
              <a:rPr lang="en-US" sz="4000" b="1" dirty="0">
                <a:solidFill>
                  <a:schemeClr val="tx1"/>
                </a:solidFill>
                <a:effectLst/>
                <a:latin typeface="+mn-lt"/>
              </a:rPr>
              <a:t>Multivariate analysis of Home Ownership Status against loan status and the charged off percentage.</a:t>
            </a:r>
          </a:p>
          <a:p>
            <a:pPr algn="l"/>
            <a:endParaRPr lang="en-US" sz="4000" b="1" dirty="0">
              <a:solidFill>
                <a:schemeClr val="tx1"/>
              </a:solidFill>
              <a:latin typeface="+mn-lt"/>
            </a:endParaRPr>
          </a:p>
          <a:p>
            <a:pPr algn="l"/>
            <a:endParaRPr lang="en-US" sz="4000" b="1" dirty="0">
              <a:solidFill>
                <a:schemeClr val="tx1"/>
              </a:solidFill>
              <a:effectLst/>
              <a:latin typeface="+mn-lt"/>
            </a:endParaRPr>
          </a:p>
          <a:p>
            <a:pPr algn="l"/>
            <a:endParaRPr lang="en-US" sz="4000" b="1" dirty="0">
              <a:solidFill>
                <a:schemeClr val="tx1"/>
              </a:solidFill>
              <a:latin typeface="+mn-lt"/>
            </a:endParaRPr>
          </a:p>
          <a:p>
            <a:pPr algn="l"/>
            <a:endParaRPr lang="fr-FR" sz="4000" b="1" dirty="0">
              <a:solidFill>
                <a:schemeClr val="tx1"/>
              </a:solidFill>
              <a:effectLst/>
              <a:latin typeface="+mn-lt"/>
            </a:endParaRPr>
          </a:p>
          <a:p>
            <a:pPr algn="l"/>
            <a:endParaRPr lang="en-US" sz="4000" b="1" dirty="0">
              <a:solidFill>
                <a:schemeClr val="tx1"/>
              </a:solidFill>
              <a:effectLst/>
              <a:latin typeface="+mn-lt"/>
            </a:endParaRPr>
          </a:p>
        </p:txBody>
      </p:sp>
      <p:pic>
        <p:nvPicPr>
          <p:cNvPr id="3" name="Picture 2">
            <a:extLst>
              <a:ext uri="{FF2B5EF4-FFF2-40B4-BE49-F238E27FC236}">
                <a16:creationId xmlns:a16="http://schemas.microsoft.com/office/drawing/2014/main" id="{64965E06-268C-9B4F-9CA9-4DF62A448F44}"/>
              </a:ext>
            </a:extLst>
          </p:cNvPr>
          <p:cNvPicPr>
            <a:picLocks noChangeAspect="1"/>
          </p:cNvPicPr>
          <p:nvPr/>
        </p:nvPicPr>
        <p:blipFill>
          <a:blip r:embed="rId2"/>
          <a:stretch>
            <a:fillRect/>
          </a:stretch>
        </p:blipFill>
        <p:spPr>
          <a:xfrm>
            <a:off x="0" y="3825258"/>
            <a:ext cx="12192000" cy="5090142"/>
          </a:xfrm>
          <a:prstGeom prst="rect">
            <a:avLst/>
          </a:prstGeom>
        </p:spPr>
      </p:pic>
    </p:spTree>
    <p:extLst>
      <p:ext uri="{BB962C8B-B14F-4D97-AF65-F5344CB8AC3E}">
        <p14:creationId xmlns:p14="http://schemas.microsoft.com/office/powerpoint/2010/main" val="2315375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9F350-6B9E-090A-0B7B-FAD26483312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5D7742C-A7B8-F7AC-A594-A2D6E2016D1F}"/>
              </a:ext>
            </a:extLst>
          </p:cNvPr>
          <p:cNvSpPr txBox="1"/>
          <p:nvPr/>
        </p:nvSpPr>
        <p:spPr>
          <a:xfrm>
            <a:off x="381000" y="1143000"/>
            <a:ext cx="11353800" cy="5016758"/>
          </a:xfrm>
          <a:prstGeom prst="rect">
            <a:avLst/>
          </a:prstGeom>
          <a:noFill/>
        </p:spPr>
        <p:txBody>
          <a:bodyPr wrap="square">
            <a:spAutoFit/>
          </a:bodyPr>
          <a:lstStyle/>
          <a:p>
            <a:pPr algn="l"/>
            <a:r>
              <a:rPr lang="en-US" sz="4000" b="1" dirty="0">
                <a:solidFill>
                  <a:srgbClr val="569CD6"/>
                </a:solidFill>
                <a:effectLst/>
                <a:latin typeface="+mn-lt"/>
                <a:ea typeface="Calibri" panose="020F0502020204030204" pitchFamily="34" charset="0"/>
                <a:cs typeface="Calibri" panose="020F0502020204030204" pitchFamily="34" charset="0"/>
              </a:rPr>
              <a:t>Multivariate Analysis</a:t>
            </a:r>
          </a:p>
          <a:p>
            <a:pPr algn="l"/>
            <a:r>
              <a:rPr lang="en-US" sz="4000" b="1" dirty="0">
                <a:solidFill>
                  <a:schemeClr val="tx1"/>
                </a:solidFill>
                <a:effectLst/>
                <a:latin typeface="+mn-lt"/>
              </a:rPr>
              <a:t>Multivariate analysis of Annual Income Range against loan status and the charged off percentage.</a:t>
            </a:r>
          </a:p>
          <a:p>
            <a:pPr algn="l"/>
            <a:endParaRPr lang="en-US" sz="4000" b="1" dirty="0">
              <a:solidFill>
                <a:schemeClr val="tx1"/>
              </a:solidFill>
              <a:latin typeface="+mn-lt"/>
            </a:endParaRPr>
          </a:p>
          <a:p>
            <a:pPr algn="l"/>
            <a:endParaRPr lang="en-US" sz="4000" b="1" dirty="0">
              <a:solidFill>
                <a:schemeClr val="tx1"/>
              </a:solidFill>
              <a:effectLst/>
              <a:latin typeface="+mn-lt"/>
            </a:endParaRPr>
          </a:p>
          <a:p>
            <a:pPr algn="l"/>
            <a:endParaRPr lang="en-US" sz="4000" b="1" dirty="0">
              <a:solidFill>
                <a:schemeClr val="tx1"/>
              </a:solidFill>
              <a:latin typeface="+mn-lt"/>
            </a:endParaRPr>
          </a:p>
          <a:p>
            <a:pPr algn="l"/>
            <a:endParaRPr lang="fr-FR" sz="4000" b="1" dirty="0">
              <a:solidFill>
                <a:schemeClr val="tx1"/>
              </a:solidFill>
              <a:effectLst/>
              <a:latin typeface="+mn-lt"/>
            </a:endParaRPr>
          </a:p>
          <a:p>
            <a:pPr algn="l"/>
            <a:endParaRPr lang="en-US" sz="4000" b="1" dirty="0">
              <a:solidFill>
                <a:schemeClr val="tx1"/>
              </a:solidFill>
              <a:effectLst/>
              <a:latin typeface="+mn-lt"/>
            </a:endParaRPr>
          </a:p>
        </p:txBody>
      </p:sp>
      <p:pic>
        <p:nvPicPr>
          <p:cNvPr id="3" name="Picture 2">
            <a:extLst>
              <a:ext uri="{FF2B5EF4-FFF2-40B4-BE49-F238E27FC236}">
                <a16:creationId xmlns:a16="http://schemas.microsoft.com/office/drawing/2014/main" id="{D528483C-F63C-3862-BA0D-1CD44EFF9090}"/>
              </a:ext>
            </a:extLst>
          </p:cNvPr>
          <p:cNvPicPr>
            <a:picLocks noChangeAspect="1"/>
          </p:cNvPicPr>
          <p:nvPr/>
        </p:nvPicPr>
        <p:blipFill>
          <a:blip r:embed="rId2"/>
          <a:stretch>
            <a:fillRect/>
          </a:stretch>
        </p:blipFill>
        <p:spPr>
          <a:xfrm>
            <a:off x="0" y="3962400"/>
            <a:ext cx="12192000" cy="5129297"/>
          </a:xfrm>
          <a:prstGeom prst="rect">
            <a:avLst/>
          </a:prstGeom>
        </p:spPr>
      </p:pic>
    </p:spTree>
    <p:extLst>
      <p:ext uri="{BB962C8B-B14F-4D97-AF65-F5344CB8AC3E}">
        <p14:creationId xmlns:p14="http://schemas.microsoft.com/office/powerpoint/2010/main" val="323387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3D82-0F4B-FBF0-5301-54C252029375}"/>
              </a:ext>
            </a:extLst>
          </p:cNvPr>
          <p:cNvSpPr>
            <a:spLocks noGrp="1"/>
          </p:cNvSpPr>
          <p:nvPr>
            <p:ph type="title"/>
          </p:nvPr>
        </p:nvSpPr>
        <p:spPr>
          <a:xfrm>
            <a:off x="457200" y="1219200"/>
            <a:ext cx="9296400" cy="3724096"/>
          </a:xfrm>
        </p:spPr>
        <p:txBody>
          <a:bodyPr/>
          <a:lstStyle/>
          <a:p>
            <a:r>
              <a:rPr lang="en-IN" sz="4000" b="1" dirty="0">
                <a:solidFill>
                  <a:srgbClr val="569CD6"/>
                </a:solidFill>
                <a:latin typeface="+mn-lt"/>
                <a:ea typeface="Calibri" panose="020F0502020204030204" pitchFamily="34" charset="0"/>
                <a:cs typeface="Calibri" panose="020F0502020204030204" pitchFamily="34" charset="0"/>
              </a:rPr>
              <a:t>Technology Used</a:t>
            </a:r>
            <a:br>
              <a:rPr lang="en-IN" b="1" dirty="0">
                <a:latin typeface="+mn-lt"/>
              </a:rPr>
            </a:br>
            <a:r>
              <a:rPr lang="en-IN" b="1" dirty="0">
                <a:latin typeface="+mn-lt"/>
              </a:rPr>
              <a:t> - </a:t>
            </a:r>
            <a:r>
              <a:rPr lang="en-IN" sz="2800" b="1" dirty="0">
                <a:latin typeface="+mn-lt"/>
              </a:rPr>
              <a:t>Python </a:t>
            </a:r>
            <a:br>
              <a:rPr lang="en-IN" b="1" dirty="0">
                <a:latin typeface="+mn-lt"/>
              </a:rPr>
            </a:br>
            <a:r>
              <a:rPr lang="en-IN" sz="4000" b="1" dirty="0">
                <a:solidFill>
                  <a:srgbClr val="569CD6"/>
                </a:solidFill>
                <a:latin typeface="+mn-lt"/>
                <a:ea typeface="Calibri" panose="020F0502020204030204" pitchFamily="34" charset="0"/>
                <a:cs typeface="Calibri" panose="020F0502020204030204" pitchFamily="34" charset="0"/>
              </a:rPr>
              <a:t>Libraries used</a:t>
            </a:r>
            <a:br>
              <a:rPr lang="en-IN" b="1" dirty="0">
                <a:latin typeface="+mn-lt"/>
              </a:rPr>
            </a:br>
            <a:r>
              <a:rPr lang="en-IN" sz="2800" b="1" dirty="0">
                <a:latin typeface="+mn-lt"/>
              </a:rPr>
              <a:t> </a:t>
            </a:r>
            <a:r>
              <a:rPr lang="en-IN" sz="2800" dirty="0">
                <a:latin typeface="+mn-lt"/>
              </a:rPr>
              <a:t> - </a:t>
            </a:r>
            <a:r>
              <a:rPr lang="en-IN" sz="2800" dirty="0" err="1">
                <a:latin typeface="+mn-lt"/>
              </a:rPr>
              <a:t>numpy</a:t>
            </a:r>
            <a:br>
              <a:rPr lang="en-IN" sz="2800" dirty="0">
                <a:latin typeface="+mn-lt"/>
              </a:rPr>
            </a:br>
            <a:r>
              <a:rPr lang="en-IN" sz="2800" dirty="0">
                <a:latin typeface="+mn-lt"/>
              </a:rPr>
              <a:t>  - pandas</a:t>
            </a:r>
            <a:br>
              <a:rPr lang="en-IN" sz="2800" dirty="0">
                <a:latin typeface="+mn-lt"/>
              </a:rPr>
            </a:br>
            <a:r>
              <a:rPr lang="en-IN" sz="2800" dirty="0">
                <a:latin typeface="+mn-lt"/>
              </a:rPr>
              <a:t>  - seaborn</a:t>
            </a:r>
            <a:br>
              <a:rPr lang="en-IN" sz="2800" dirty="0">
                <a:latin typeface="+mn-lt"/>
              </a:rPr>
            </a:br>
            <a:r>
              <a:rPr lang="en-IN" sz="2800" dirty="0">
                <a:latin typeface="+mn-lt"/>
              </a:rPr>
              <a:t>  - matplotlib</a:t>
            </a:r>
          </a:p>
        </p:txBody>
      </p:sp>
    </p:spTree>
    <p:extLst>
      <p:ext uri="{BB962C8B-B14F-4D97-AF65-F5344CB8AC3E}">
        <p14:creationId xmlns:p14="http://schemas.microsoft.com/office/powerpoint/2010/main" val="12345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78EB0-DA43-36BE-8570-3B5F1049277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C7391C8-C8F3-0D42-CF9E-FAB0612266C3}"/>
              </a:ext>
            </a:extLst>
          </p:cNvPr>
          <p:cNvSpPr txBox="1"/>
          <p:nvPr/>
        </p:nvSpPr>
        <p:spPr>
          <a:xfrm>
            <a:off x="461464" y="4807984"/>
            <a:ext cx="4872535" cy="2423740"/>
          </a:xfrm>
          <a:prstGeom prst="rect">
            <a:avLst/>
          </a:prstGeom>
        </p:spPr>
        <p:txBody>
          <a:bodyPr vert="horz" wrap="square" lIns="0" tIns="12700" rIns="0" bIns="0" rtlCol="0">
            <a:spAutoFit/>
          </a:bodyPr>
          <a:lstStyle/>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p:txBody>
      </p:sp>
      <p:sp>
        <p:nvSpPr>
          <p:cNvPr id="9" name="TextBox 8">
            <a:extLst>
              <a:ext uri="{FF2B5EF4-FFF2-40B4-BE49-F238E27FC236}">
                <a16:creationId xmlns:a16="http://schemas.microsoft.com/office/drawing/2014/main" id="{9D527EA6-4864-CF3E-6293-E5A6BE1A7273}"/>
              </a:ext>
            </a:extLst>
          </p:cNvPr>
          <p:cNvSpPr txBox="1"/>
          <p:nvPr/>
        </p:nvSpPr>
        <p:spPr>
          <a:xfrm>
            <a:off x="152400" y="1013102"/>
            <a:ext cx="11887200" cy="4339650"/>
          </a:xfrm>
          <a:prstGeom prst="rect">
            <a:avLst/>
          </a:prstGeom>
          <a:noFill/>
        </p:spPr>
        <p:txBody>
          <a:bodyPr wrap="square">
            <a:spAutoFit/>
          </a:bodyPr>
          <a:lstStyle/>
          <a:p>
            <a:r>
              <a:rPr lang="en-US" sz="4000" b="1" dirty="0">
                <a:solidFill>
                  <a:srgbClr val="569CD6"/>
                </a:solidFill>
                <a:latin typeface="+mn-lt"/>
                <a:ea typeface="Calibri" panose="020F0502020204030204" pitchFamily="34" charset="0"/>
                <a:cs typeface="Calibri" panose="020F0502020204030204" pitchFamily="34" charset="0"/>
              </a:rPr>
              <a:t>Data Overview:</a:t>
            </a:r>
          </a:p>
          <a:p>
            <a:endParaRPr lang="en-US" sz="4000" b="1" dirty="0">
              <a:latin typeface="+mn-lt"/>
            </a:endParaRPr>
          </a:p>
          <a:p>
            <a:r>
              <a:rPr lang="en-US" sz="2800" dirty="0">
                <a:latin typeface="+mj-lt"/>
              </a:rPr>
              <a:t>The dataset includes various features, such as:</a:t>
            </a:r>
          </a:p>
          <a:p>
            <a:r>
              <a:rPr lang="en-US" sz="2800" b="1" dirty="0">
                <a:latin typeface="+mj-lt"/>
              </a:rPr>
              <a:t>Loan details: </a:t>
            </a:r>
            <a:r>
              <a:rPr lang="en-US" sz="2800" dirty="0">
                <a:latin typeface="+mj-lt"/>
              </a:rPr>
              <a:t>loan amount, interest rate, purpose, installment. </a:t>
            </a:r>
          </a:p>
          <a:p>
            <a:r>
              <a:rPr lang="en-US" sz="2800" b="1" dirty="0">
                <a:latin typeface="+mj-lt"/>
              </a:rPr>
              <a:t>Borrower details: </a:t>
            </a:r>
            <a:r>
              <a:rPr lang="en-US" sz="2800" dirty="0">
                <a:latin typeface="+mj-lt"/>
              </a:rPr>
              <a:t>income, employment length, home ownership score, Annual income, grade , purpose etc.</a:t>
            </a:r>
          </a:p>
          <a:p>
            <a:r>
              <a:rPr lang="en-US" sz="2800" b="1" dirty="0">
                <a:latin typeface="+mj-lt"/>
              </a:rPr>
              <a:t>Loan status: </a:t>
            </a:r>
            <a:r>
              <a:rPr lang="en-US" sz="2800" dirty="0">
                <a:latin typeface="+mj-lt"/>
              </a:rPr>
              <a:t>whether the loan was paid off, ongoing or defaulted.</a:t>
            </a:r>
          </a:p>
          <a:p>
            <a:endParaRPr lang="en-US" sz="2800" dirty="0">
              <a:latin typeface="+mj-lt"/>
            </a:endParaRPr>
          </a:p>
          <a:p>
            <a:r>
              <a:rPr lang="en-US" sz="2800" dirty="0">
                <a:latin typeface="+mj-lt"/>
              </a:rPr>
              <a:t>.</a:t>
            </a:r>
          </a:p>
        </p:txBody>
      </p:sp>
    </p:spTree>
    <p:extLst>
      <p:ext uri="{BB962C8B-B14F-4D97-AF65-F5344CB8AC3E}">
        <p14:creationId xmlns:p14="http://schemas.microsoft.com/office/powerpoint/2010/main" val="131619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57BFF-CAE4-65E3-809C-C573A42825D0}"/>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B48C2AD2-DDEF-D36B-A770-E5C78886804E}"/>
              </a:ext>
            </a:extLst>
          </p:cNvPr>
          <p:cNvSpPr txBox="1"/>
          <p:nvPr/>
        </p:nvSpPr>
        <p:spPr>
          <a:xfrm>
            <a:off x="461464" y="4807984"/>
            <a:ext cx="4872535" cy="2423740"/>
          </a:xfrm>
          <a:prstGeom prst="rect">
            <a:avLst/>
          </a:prstGeom>
        </p:spPr>
        <p:txBody>
          <a:bodyPr vert="horz" wrap="square" lIns="0" tIns="12700" rIns="0" bIns="0" rtlCol="0">
            <a:spAutoFit/>
          </a:bodyPr>
          <a:lstStyle/>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p:txBody>
      </p:sp>
      <p:sp>
        <p:nvSpPr>
          <p:cNvPr id="4" name="TextBox 3">
            <a:extLst>
              <a:ext uri="{FF2B5EF4-FFF2-40B4-BE49-F238E27FC236}">
                <a16:creationId xmlns:a16="http://schemas.microsoft.com/office/drawing/2014/main" id="{4E8DD8BA-594C-57A1-4584-8FD95F454E39}"/>
              </a:ext>
            </a:extLst>
          </p:cNvPr>
          <p:cNvSpPr txBox="1"/>
          <p:nvPr/>
        </p:nvSpPr>
        <p:spPr>
          <a:xfrm>
            <a:off x="152399" y="1409342"/>
            <a:ext cx="11501935" cy="2862322"/>
          </a:xfrm>
          <a:prstGeom prst="rect">
            <a:avLst/>
          </a:prstGeom>
          <a:noFill/>
        </p:spPr>
        <p:txBody>
          <a:bodyPr wrap="square">
            <a:spAutoFit/>
          </a:bodyPr>
          <a:lstStyle/>
          <a:p>
            <a:r>
              <a:rPr lang="en-US" sz="4000" b="1" dirty="0">
                <a:solidFill>
                  <a:srgbClr val="569CD6"/>
                </a:solidFill>
                <a:latin typeface="+mn-lt"/>
                <a:ea typeface="Calibri" panose="020F0502020204030204" pitchFamily="34" charset="0"/>
                <a:cs typeface="Calibri" panose="020F0502020204030204" pitchFamily="34" charset="0"/>
              </a:rPr>
              <a:t>Data Processing Approach</a:t>
            </a:r>
          </a:p>
          <a:p>
            <a:r>
              <a:rPr lang="en-US" sz="2800" b="1" dirty="0">
                <a:latin typeface="+mj-lt"/>
              </a:rPr>
              <a:t>1. Data Import </a:t>
            </a:r>
          </a:p>
          <a:p>
            <a:r>
              <a:rPr lang="en-US" sz="2800" dirty="0">
                <a:latin typeface="+mj-lt"/>
              </a:rPr>
              <a:t>2. </a:t>
            </a:r>
            <a:r>
              <a:rPr lang="en-US" sz="2800" b="1" dirty="0">
                <a:latin typeface="+mj-lt"/>
              </a:rPr>
              <a:t>Data Cleaning : </a:t>
            </a:r>
            <a:r>
              <a:rPr lang="en-IN" sz="2800" dirty="0"/>
              <a:t>Removing null value and duplicate data</a:t>
            </a:r>
          </a:p>
          <a:p>
            <a:r>
              <a:rPr lang="en-US" sz="2800" dirty="0">
                <a:latin typeface="+mj-lt"/>
              </a:rPr>
              <a:t>3. </a:t>
            </a:r>
            <a:r>
              <a:rPr lang="en-US" sz="2800" b="1" dirty="0">
                <a:latin typeface="+mj-lt"/>
              </a:rPr>
              <a:t>Data Preprocessing:  </a:t>
            </a:r>
            <a:r>
              <a:rPr lang="en-US" sz="2800" dirty="0">
                <a:latin typeface="+mj-lt"/>
              </a:rPr>
              <a:t>Removing irrelevant columns.</a:t>
            </a:r>
            <a:r>
              <a:rPr lang="en-US" sz="2800" b="1" dirty="0">
                <a:latin typeface="+mj-lt"/>
              </a:rPr>
              <a:t>  </a:t>
            </a:r>
            <a:r>
              <a:rPr lang="en-US" sz="2800" dirty="0">
                <a:latin typeface="+mj-lt"/>
              </a:rPr>
              <a:t>Encode categorical variables, and normalize numeric data for analysis.</a:t>
            </a:r>
          </a:p>
          <a:p>
            <a:endParaRPr lang="en-US" sz="2800" dirty="0">
              <a:latin typeface="+mj-lt"/>
            </a:endParaRPr>
          </a:p>
        </p:txBody>
      </p:sp>
      <p:sp>
        <p:nvSpPr>
          <p:cNvPr id="7" name="Rectangle: Rounded Corners 6">
            <a:extLst>
              <a:ext uri="{FF2B5EF4-FFF2-40B4-BE49-F238E27FC236}">
                <a16:creationId xmlns:a16="http://schemas.microsoft.com/office/drawing/2014/main" id="{6567E840-C928-FD1B-5235-50F00DA0EF41}"/>
              </a:ext>
            </a:extLst>
          </p:cNvPr>
          <p:cNvSpPr/>
          <p:nvPr/>
        </p:nvSpPr>
        <p:spPr>
          <a:xfrm>
            <a:off x="313327" y="5081677"/>
            <a:ext cx="2346960" cy="1425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IN" dirty="0">
                <a:latin typeface="+mj-lt"/>
              </a:rPr>
              <a:t>Importing the Data</a:t>
            </a:r>
          </a:p>
        </p:txBody>
      </p:sp>
      <p:sp>
        <p:nvSpPr>
          <p:cNvPr id="32" name="Rectangle: Rounded Corners 31">
            <a:extLst>
              <a:ext uri="{FF2B5EF4-FFF2-40B4-BE49-F238E27FC236}">
                <a16:creationId xmlns:a16="http://schemas.microsoft.com/office/drawing/2014/main" id="{74675192-2E76-F1FE-187B-ABAA188CC0C1}"/>
              </a:ext>
            </a:extLst>
          </p:cNvPr>
          <p:cNvSpPr/>
          <p:nvPr/>
        </p:nvSpPr>
        <p:spPr>
          <a:xfrm>
            <a:off x="3287576" y="5081677"/>
            <a:ext cx="2194560" cy="14100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IN" dirty="0">
                <a:latin typeface="+mj-lt"/>
              </a:rPr>
              <a:t>Removing irrelevant columns</a:t>
            </a:r>
          </a:p>
        </p:txBody>
      </p:sp>
      <p:sp>
        <p:nvSpPr>
          <p:cNvPr id="33" name="Rectangle: Rounded Corners 32">
            <a:extLst>
              <a:ext uri="{FF2B5EF4-FFF2-40B4-BE49-F238E27FC236}">
                <a16:creationId xmlns:a16="http://schemas.microsoft.com/office/drawing/2014/main" id="{1310077A-356D-5BA5-32A0-B1AFD6D16DE6}"/>
              </a:ext>
            </a:extLst>
          </p:cNvPr>
          <p:cNvSpPr/>
          <p:nvPr/>
        </p:nvSpPr>
        <p:spPr>
          <a:xfrm>
            <a:off x="6263639" y="5081677"/>
            <a:ext cx="2346960" cy="1425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IN" dirty="0">
                <a:latin typeface="+mj-lt"/>
              </a:rPr>
              <a:t>Removing/Fixing null values</a:t>
            </a:r>
          </a:p>
        </p:txBody>
      </p:sp>
      <p:sp>
        <p:nvSpPr>
          <p:cNvPr id="34" name="Rectangle: Rounded Corners 33">
            <a:extLst>
              <a:ext uri="{FF2B5EF4-FFF2-40B4-BE49-F238E27FC236}">
                <a16:creationId xmlns:a16="http://schemas.microsoft.com/office/drawing/2014/main" id="{C73B8B6C-42FC-893E-7327-92C324362674}"/>
              </a:ext>
            </a:extLst>
          </p:cNvPr>
          <p:cNvSpPr/>
          <p:nvPr/>
        </p:nvSpPr>
        <p:spPr>
          <a:xfrm>
            <a:off x="9322615" y="5081677"/>
            <a:ext cx="2346960" cy="1425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IN" dirty="0">
                <a:latin typeface="+mj-lt"/>
              </a:rPr>
              <a:t>Removing outliers</a:t>
            </a:r>
          </a:p>
        </p:txBody>
      </p:sp>
      <p:sp>
        <p:nvSpPr>
          <p:cNvPr id="35" name="Rectangle: Rounded Corners 34">
            <a:extLst>
              <a:ext uri="{FF2B5EF4-FFF2-40B4-BE49-F238E27FC236}">
                <a16:creationId xmlns:a16="http://schemas.microsoft.com/office/drawing/2014/main" id="{00BF677D-0F0D-F5C9-BFB4-B4692655D040}"/>
              </a:ext>
            </a:extLst>
          </p:cNvPr>
          <p:cNvSpPr/>
          <p:nvPr/>
        </p:nvSpPr>
        <p:spPr>
          <a:xfrm>
            <a:off x="213360" y="7214007"/>
            <a:ext cx="2346960" cy="1425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IN" dirty="0">
                <a:latin typeface="+mj-lt"/>
              </a:rPr>
              <a:t>Removing large null value columns</a:t>
            </a:r>
          </a:p>
        </p:txBody>
      </p:sp>
      <p:sp>
        <p:nvSpPr>
          <p:cNvPr id="36" name="Rectangle: Rounded Corners 35">
            <a:extLst>
              <a:ext uri="{FF2B5EF4-FFF2-40B4-BE49-F238E27FC236}">
                <a16:creationId xmlns:a16="http://schemas.microsoft.com/office/drawing/2014/main" id="{5AEAC0D1-8E8A-B509-D931-E21EA7ABFB47}"/>
              </a:ext>
            </a:extLst>
          </p:cNvPr>
          <p:cNvSpPr/>
          <p:nvPr/>
        </p:nvSpPr>
        <p:spPr>
          <a:xfrm>
            <a:off x="3272336" y="7214007"/>
            <a:ext cx="2194560" cy="14100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IN" dirty="0">
                <a:latin typeface="+mj-lt"/>
              </a:rPr>
              <a:t>Removing Duplicate Data</a:t>
            </a:r>
          </a:p>
        </p:txBody>
      </p:sp>
      <p:sp>
        <p:nvSpPr>
          <p:cNvPr id="37" name="Rectangle: Rounded Corners 36">
            <a:extLst>
              <a:ext uri="{FF2B5EF4-FFF2-40B4-BE49-F238E27FC236}">
                <a16:creationId xmlns:a16="http://schemas.microsoft.com/office/drawing/2014/main" id="{E977EA08-7344-B21D-CBA9-DBC7C3CC0A08}"/>
              </a:ext>
            </a:extLst>
          </p:cNvPr>
          <p:cNvSpPr/>
          <p:nvPr/>
        </p:nvSpPr>
        <p:spPr>
          <a:xfrm>
            <a:off x="6248399" y="7214007"/>
            <a:ext cx="2346960" cy="1425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IN" dirty="0">
                <a:latin typeface="+mj-lt"/>
              </a:rPr>
              <a:t>Correcting data types and deriving new columns</a:t>
            </a:r>
          </a:p>
        </p:txBody>
      </p:sp>
      <p:sp>
        <p:nvSpPr>
          <p:cNvPr id="38" name="Rectangle: Rounded Corners 37">
            <a:extLst>
              <a:ext uri="{FF2B5EF4-FFF2-40B4-BE49-F238E27FC236}">
                <a16:creationId xmlns:a16="http://schemas.microsoft.com/office/drawing/2014/main" id="{8F86E162-AD73-DB5C-4CF8-60C852FB5D49}"/>
              </a:ext>
            </a:extLst>
          </p:cNvPr>
          <p:cNvSpPr/>
          <p:nvPr/>
        </p:nvSpPr>
        <p:spPr>
          <a:xfrm>
            <a:off x="9307375" y="7214007"/>
            <a:ext cx="2346960" cy="1425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IN" dirty="0">
                <a:latin typeface="+mj-lt"/>
              </a:rPr>
              <a:t>Filter Data for requirement</a:t>
            </a:r>
          </a:p>
        </p:txBody>
      </p:sp>
      <p:sp>
        <p:nvSpPr>
          <p:cNvPr id="40" name="Arrow: Down 39">
            <a:extLst>
              <a:ext uri="{FF2B5EF4-FFF2-40B4-BE49-F238E27FC236}">
                <a16:creationId xmlns:a16="http://schemas.microsoft.com/office/drawing/2014/main" id="{EAAE0284-9487-8CC4-B6D9-123230CCE42B}"/>
              </a:ext>
            </a:extLst>
          </p:cNvPr>
          <p:cNvSpPr/>
          <p:nvPr/>
        </p:nvSpPr>
        <p:spPr>
          <a:xfrm>
            <a:off x="1219200" y="6629743"/>
            <a:ext cx="152400" cy="48733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Right 40">
            <a:extLst>
              <a:ext uri="{FF2B5EF4-FFF2-40B4-BE49-F238E27FC236}">
                <a16:creationId xmlns:a16="http://schemas.microsoft.com/office/drawing/2014/main" id="{A512F9F8-222F-307B-B5AA-82FE47BA111E}"/>
              </a:ext>
            </a:extLst>
          </p:cNvPr>
          <p:cNvSpPr/>
          <p:nvPr/>
        </p:nvSpPr>
        <p:spPr>
          <a:xfrm>
            <a:off x="2660287" y="7879080"/>
            <a:ext cx="463913"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Up 41">
            <a:extLst>
              <a:ext uri="{FF2B5EF4-FFF2-40B4-BE49-F238E27FC236}">
                <a16:creationId xmlns:a16="http://schemas.microsoft.com/office/drawing/2014/main" id="{D3D78404-AB89-58EE-F2A8-886A0CD8B1F1}"/>
              </a:ext>
            </a:extLst>
          </p:cNvPr>
          <p:cNvSpPr/>
          <p:nvPr/>
        </p:nvSpPr>
        <p:spPr>
          <a:xfrm>
            <a:off x="4267200" y="6629743"/>
            <a:ext cx="152400" cy="48733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Right 42">
            <a:extLst>
              <a:ext uri="{FF2B5EF4-FFF2-40B4-BE49-F238E27FC236}">
                <a16:creationId xmlns:a16="http://schemas.microsoft.com/office/drawing/2014/main" id="{D920DCFD-CF36-1257-06B5-C653F08EB149}"/>
              </a:ext>
            </a:extLst>
          </p:cNvPr>
          <p:cNvSpPr/>
          <p:nvPr/>
        </p:nvSpPr>
        <p:spPr>
          <a:xfrm>
            <a:off x="5638800" y="5745480"/>
            <a:ext cx="555352"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Arrow: Down 43">
            <a:extLst>
              <a:ext uri="{FF2B5EF4-FFF2-40B4-BE49-F238E27FC236}">
                <a16:creationId xmlns:a16="http://schemas.microsoft.com/office/drawing/2014/main" id="{63F2E34F-3383-759D-A8D6-D95BF1CED514}"/>
              </a:ext>
            </a:extLst>
          </p:cNvPr>
          <p:cNvSpPr/>
          <p:nvPr/>
        </p:nvSpPr>
        <p:spPr>
          <a:xfrm>
            <a:off x="7315200" y="6629743"/>
            <a:ext cx="152400" cy="48733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Right 44">
            <a:extLst>
              <a:ext uri="{FF2B5EF4-FFF2-40B4-BE49-F238E27FC236}">
                <a16:creationId xmlns:a16="http://schemas.microsoft.com/office/drawing/2014/main" id="{8EB497C6-9982-570E-DCE8-8E5D1F0F0F34}"/>
              </a:ext>
            </a:extLst>
          </p:cNvPr>
          <p:cNvSpPr/>
          <p:nvPr/>
        </p:nvSpPr>
        <p:spPr>
          <a:xfrm>
            <a:off x="8683442" y="7894035"/>
            <a:ext cx="463913"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Up 45">
            <a:extLst>
              <a:ext uri="{FF2B5EF4-FFF2-40B4-BE49-F238E27FC236}">
                <a16:creationId xmlns:a16="http://schemas.microsoft.com/office/drawing/2014/main" id="{99C7F0D7-F7A1-8076-2122-697D5B4E18DF}"/>
              </a:ext>
            </a:extLst>
          </p:cNvPr>
          <p:cNvSpPr/>
          <p:nvPr/>
        </p:nvSpPr>
        <p:spPr>
          <a:xfrm>
            <a:off x="10419895" y="6616814"/>
            <a:ext cx="152400" cy="48733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8281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6E9E4-A455-5C27-B120-0FA768C3D840}"/>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1FC7151B-FF71-70A3-64F2-C3EF4A2DD4C0}"/>
              </a:ext>
            </a:extLst>
          </p:cNvPr>
          <p:cNvSpPr txBox="1"/>
          <p:nvPr/>
        </p:nvSpPr>
        <p:spPr>
          <a:xfrm>
            <a:off x="461464" y="4807984"/>
            <a:ext cx="4872535" cy="2423740"/>
          </a:xfrm>
          <a:prstGeom prst="rect">
            <a:avLst/>
          </a:prstGeom>
        </p:spPr>
        <p:txBody>
          <a:bodyPr vert="horz" wrap="square" lIns="0" tIns="12700" rIns="0" bIns="0" rtlCol="0">
            <a:spAutoFit/>
          </a:bodyPr>
          <a:lstStyle/>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a:p>
            <a:pPr marL="12700">
              <a:lnSpc>
                <a:spcPts val="2630"/>
              </a:lnSpc>
              <a:spcBef>
                <a:spcPts val="100"/>
              </a:spcBef>
            </a:pPr>
            <a:endParaRPr lang="en-IN" sz="2200" dirty="0">
              <a:latin typeface="Times New Roman"/>
              <a:cs typeface="Times New Roman"/>
            </a:endParaRPr>
          </a:p>
        </p:txBody>
      </p:sp>
      <p:sp>
        <p:nvSpPr>
          <p:cNvPr id="4" name="TextBox 3">
            <a:extLst>
              <a:ext uri="{FF2B5EF4-FFF2-40B4-BE49-F238E27FC236}">
                <a16:creationId xmlns:a16="http://schemas.microsoft.com/office/drawing/2014/main" id="{5082758D-0B3F-905B-CEA7-C3BB48073A8A}"/>
              </a:ext>
            </a:extLst>
          </p:cNvPr>
          <p:cNvSpPr txBox="1"/>
          <p:nvPr/>
        </p:nvSpPr>
        <p:spPr>
          <a:xfrm>
            <a:off x="461464" y="1219200"/>
            <a:ext cx="11044736" cy="5447645"/>
          </a:xfrm>
          <a:prstGeom prst="rect">
            <a:avLst/>
          </a:prstGeom>
          <a:noFill/>
        </p:spPr>
        <p:txBody>
          <a:bodyPr wrap="square">
            <a:spAutoFit/>
          </a:bodyPr>
          <a:lstStyle/>
          <a:p>
            <a:r>
              <a:rPr lang="en-US" sz="4000" b="1" dirty="0">
                <a:solidFill>
                  <a:srgbClr val="569CD6"/>
                </a:solidFill>
                <a:latin typeface="+mn-lt"/>
                <a:ea typeface="Calibri" panose="020F0502020204030204" pitchFamily="34" charset="0"/>
                <a:cs typeface="Calibri" panose="020F0502020204030204" pitchFamily="34" charset="0"/>
              </a:rPr>
              <a:t>Data Analysis Approach</a:t>
            </a:r>
          </a:p>
          <a:p>
            <a:pPr marL="514350" indent="-514350" algn="l">
              <a:buAutoNum type="arabicPeriod"/>
            </a:pPr>
            <a:r>
              <a:rPr lang="en-US" sz="2800" dirty="0">
                <a:latin typeface="+mj-lt"/>
              </a:rPr>
              <a:t>Univariate Analysis </a:t>
            </a:r>
          </a:p>
          <a:p>
            <a:pPr algn="l"/>
            <a:r>
              <a:rPr lang="en-US" sz="2800" dirty="0">
                <a:latin typeface="+mj-lt"/>
              </a:rPr>
              <a:t>       - Analyzing each column, plotting the distributions of each column.</a:t>
            </a:r>
          </a:p>
          <a:p>
            <a:pPr algn="l"/>
            <a:endParaRPr lang="en-US" sz="2800" dirty="0">
              <a:latin typeface="+mj-lt"/>
            </a:endParaRPr>
          </a:p>
          <a:p>
            <a:pPr algn="l"/>
            <a:r>
              <a:rPr lang="en-US" sz="2800" dirty="0">
                <a:latin typeface="+mj-lt"/>
              </a:rPr>
              <a:t>2. Segmented Univariate Analysis</a:t>
            </a:r>
          </a:p>
          <a:p>
            <a:pPr algn="l"/>
            <a:r>
              <a:rPr lang="en-US" sz="2800" dirty="0">
                <a:latin typeface="+mj-lt"/>
              </a:rPr>
              <a:t>      - Analyzing continuous data columns to the categorical column.</a:t>
            </a:r>
          </a:p>
          <a:p>
            <a:pPr algn="l"/>
            <a:endParaRPr lang="en-US" sz="2800" dirty="0">
              <a:latin typeface="+mj-lt"/>
            </a:endParaRPr>
          </a:p>
          <a:p>
            <a:pPr algn="l"/>
            <a:r>
              <a:rPr lang="en-US" sz="2800" dirty="0">
                <a:latin typeface="+mj-lt"/>
              </a:rPr>
              <a:t>3. Bivariate Analysis</a:t>
            </a:r>
          </a:p>
          <a:p>
            <a:pPr algn="l"/>
            <a:r>
              <a:rPr lang="en-US" sz="2800" dirty="0">
                <a:latin typeface="+mj-lt"/>
              </a:rPr>
              <a:t>    - Analyzing the two variable behavior like term and loan status</a:t>
            </a:r>
          </a:p>
          <a:p>
            <a:pPr algn="l"/>
            <a:r>
              <a:rPr lang="en-US" sz="2800" dirty="0">
                <a:latin typeface="+mj-lt"/>
              </a:rPr>
              <a:t>      with respect to loan amount.</a:t>
            </a:r>
          </a:p>
          <a:p>
            <a:pPr algn="l"/>
            <a:endParaRPr lang="en-US" sz="2800" dirty="0">
              <a:latin typeface="+mj-lt"/>
            </a:endParaRPr>
          </a:p>
          <a:p>
            <a:pPr algn="l"/>
            <a:endParaRPr lang="en-US" sz="2800" dirty="0">
              <a:latin typeface="+mj-lt"/>
            </a:endParaRPr>
          </a:p>
        </p:txBody>
      </p:sp>
    </p:spTree>
    <p:extLst>
      <p:ext uri="{BB962C8B-B14F-4D97-AF65-F5344CB8AC3E}">
        <p14:creationId xmlns:p14="http://schemas.microsoft.com/office/powerpoint/2010/main" val="3043453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DF063B-6720-142D-523D-23B8A60CF4B0}"/>
              </a:ext>
            </a:extLst>
          </p:cNvPr>
          <p:cNvSpPr txBox="1"/>
          <p:nvPr/>
        </p:nvSpPr>
        <p:spPr>
          <a:xfrm>
            <a:off x="304800" y="1219200"/>
            <a:ext cx="11658600" cy="8710077"/>
          </a:xfrm>
          <a:prstGeom prst="rect">
            <a:avLst/>
          </a:prstGeom>
          <a:noFill/>
        </p:spPr>
        <p:txBody>
          <a:bodyPr wrap="square">
            <a:spAutoFit/>
          </a:bodyPr>
          <a:lstStyle/>
          <a:p>
            <a:pPr algn="l"/>
            <a:r>
              <a:rPr lang="en-US" sz="4000" b="1" dirty="0">
                <a:solidFill>
                  <a:srgbClr val="569CD6"/>
                </a:solidFill>
                <a:effectLst/>
                <a:latin typeface="+mn-lt"/>
                <a:ea typeface="Calibri" panose="020F0502020204030204" pitchFamily="34" charset="0"/>
                <a:cs typeface="Calibri" panose="020F0502020204030204" pitchFamily="34" charset="0"/>
              </a:rPr>
              <a:t>Bivariate Analysis of Ordered Categorical Variables.</a:t>
            </a:r>
            <a:endParaRPr lang="fr-FR" sz="4000" b="1" dirty="0">
              <a:solidFill>
                <a:srgbClr val="569CD6"/>
              </a:solidFill>
              <a:effectLst/>
              <a:latin typeface="+mn-lt"/>
            </a:endParaRPr>
          </a:p>
          <a:p>
            <a:pPr algn="l"/>
            <a:r>
              <a:rPr lang="en-US" sz="4000" b="1" dirty="0">
                <a:solidFill>
                  <a:schemeClr val="tx1"/>
                </a:solidFill>
                <a:effectLst/>
                <a:latin typeface="+mn-lt"/>
              </a:rPr>
              <a:t>1. Loan Disbursal Quarter Vs Loan Status</a:t>
            </a:r>
          </a:p>
          <a:p>
            <a:pPr algn="l"/>
            <a:r>
              <a:rPr lang="en-US" sz="4000" b="1" dirty="0">
                <a:solidFill>
                  <a:schemeClr val="tx1"/>
                </a:solidFill>
                <a:effectLst/>
                <a:latin typeface="+mn-lt"/>
              </a:rPr>
              <a:t>2. Term of Loan Vs Loan Status</a:t>
            </a:r>
          </a:p>
          <a:p>
            <a:pPr algn="l"/>
            <a:r>
              <a:rPr lang="en-US" sz="4000" b="1" dirty="0">
                <a:solidFill>
                  <a:schemeClr val="tx1"/>
                </a:solidFill>
                <a:effectLst/>
                <a:latin typeface="+mn-lt"/>
              </a:rPr>
              <a:t>3. Employment Tenure Vs Loan Status</a:t>
            </a:r>
          </a:p>
          <a:p>
            <a:pPr algn="l"/>
            <a:endParaRPr lang="en-US" sz="4000" b="1" dirty="0">
              <a:solidFill>
                <a:schemeClr val="tx1"/>
              </a:solidFill>
              <a:latin typeface="+mn-lt"/>
            </a:endParaRPr>
          </a:p>
          <a:p>
            <a:pPr algn="l"/>
            <a:r>
              <a:rPr lang="fr-FR" sz="4000" b="1" dirty="0" err="1">
                <a:solidFill>
                  <a:srgbClr val="569CD6"/>
                </a:solidFill>
                <a:effectLst/>
                <a:latin typeface="+mn-lt"/>
              </a:rPr>
              <a:t>Bivariate</a:t>
            </a:r>
            <a:r>
              <a:rPr lang="fr-FR" sz="4000" b="1" dirty="0">
                <a:solidFill>
                  <a:srgbClr val="569CD6"/>
                </a:solidFill>
                <a:effectLst/>
                <a:latin typeface="+mn-lt"/>
              </a:rPr>
              <a:t> </a:t>
            </a:r>
            <a:r>
              <a:rPr lang="fr-FR" sz="4000" b="1" dirty="0" err="1">
                <a:solidFill>
                  <a:srgbClr val="569CD6"/>
                </a:solidFill>
                <a:effectLst/>
                <a:latin typeface="+mn-lt"/>
              </a:rPr>
              <a:t>Analysis</a:t>
            </a:r>
            <a:r>
              <a:rPr lang="fr-FR" sz="4000" b="1" dirty="0">
                <a:solidFill>
                  <a:srgbClr val="569CD6"/>
                </a:solidFill>
                <a:effectLst/>
                <a:latin typeface="+mn-lt"/>
              </a:rPr>
              <a:t> of </a:t>
            </a:r>
            <a:r>
              <a:rPr lang="fr-FR" sz="4000" b="1" dirty="0" err="1">
                <a:solidFill>
                  <a:srgbClr val="569CD6"/>
                </a:solidFill>
                <a:effectLst/>
                <a:latin typeface="+mn-lt"/>
              </a:rPr>
              <a:t>Unordered</a:t>
            </a:r>
            <a:r>
              <a:rPr lang="fr-FR" sz="4000" b="1" dirty="0">
                <a:solidFill>
                  <a:srgbClr val="569CD6"/>
                </a:solidFill>
                <a:effectLst/>
                <a:latin typeface="+mn-lt"/>
              </a:rPr>
              <a:t> </a:t>
            </a:r>
            <a:r>
              <a:rPr lang="fr-FR" sz="4000" b="1" dirty="0" err="1">
                <a:solidFill>
                  <a:srgbClr val="569CD6"/>
                </a:solidFill>
                <a:effectLst/>
                <a:latin typeface="+mn-lt"/>
              </a:rPr>
              <a:t>Categorical</a:t>
            </a:r>
            <a:r>
              <a:rPr lang="fr-FR" sz="4000" b="1" dirty="0">
                <a:solidFill>
                  <a:srgbClr val="569CD6"/>
                </a:solidFill>
                <a:effectLst/>
                <a:latin typeface="+mn-lt"/>
              </a:rPr>
              <a:t> Variables.</a:t>
            </a:r>
          </a:p>
          <a:p>
            <a:pPr algn="l"/>
            <a:r>
              <a:rPr lang="en-US" sz="4000" b="1" dirty="0">
                <a:solidFill>
                  <a:schemeClr val="tx1"/>
                </a:solidFill>
                <a:effectLst/>
                <a:latin typeface="+mn-lt"/>
              </a:rPr>
              <a:t>1. Purpose of Loan v/s Loan Status</a:t>
            </a:r>
          </a:p>
          <a:p>
            <a:pPr algn="l"/>
            <a:r>
              <a:rPr lang="en-US" sz="4000" b="1" dirty="0">
                <a:solidFill>
                  <a:schemeClr val="tx1"/>
                </a:solidFill>
                <a:effectLst/>
                <a:latin typeface="+mn-lt"/>
              </a:rPr>
              <a:t>2. Home Ownership Status v/s Loan Status</a:t>
            </a:r>
          </a:p>
          <a:p>
            <a:pPr algn="l"/>
            <a:endParaRPr lang="en-IN" sz="4000" dirty="0">
              <a:latin typeface="+mn-lt"/>
            </a:endParaRPr>
          </a:p>
          <a:p>
            <a:pPr algn="l"/>
            <a:r>
              <a:rPr lang="fr-FR" sz="4000" b="1" dirty="0" err="1">
                <a:solidFill>
                  <a:srgbClr val="569CD6"/>
                </a:solidFill>
                <a:latin typeface="+mn-lt"/>
              </a:rPr>
              <a:t>Bivariate</a:t>
            </a:r>
            <a:r>
              <a:rPr lang="fr-FR" sz="4000" b="1" dirty="0">
                <a:solidFill>
                  <a:srgbClr val="569CD6"/>
                </a:solidFill>
                <a:latin typeface="+mn-lt"/>
              </a:rPr>
              <a:t> </a:t>
            </a:r>
            <a:r>
              <a:rPr lang="fr-FR" sz="4000" b="1" dirty="0" err="1">
                <a:solidFill>
                  <a:srgbClr val="569CD6"/>
                </a:solidFill>
                <a:latin typeface="+mn-lt"/>
              </a:rPr>
              <a:t>Analysis</a:t>
            </a:r>
            <a:r>
              <a:rPr lang="fr-FR" sz="4000" b="1" dirty="0">
                <a:solidFill>
                  <a:srgbClr val="569CD6"/>
                </a:solidFill>
                <a:latin typeface="+mn-lt"/>
              </a:rPr>
              <a:t> of Quantitative Variables</a:t>
            </a:r>
          </a:p>
          <a:p>
            <a:pPr marL="742950" indent="-742950" algn="l">
              <a:buAutoNum type="arabicPeriod"/>
            </a:pPr>
            <a:r>
              <a:rPr lang="en-US" sz="4000" b="1" dirty="0">
                <a:solidFill>
                  <a:schemeClr val="tx1"/>
                </a:solidFill>
                <a:latin typeface="+mn-lt"/>
              </a:rPr>
              <a:t>Annual Income range v/s Loan Status</a:t>
            </a:r>
          </a:p>
          <a:p>
            <a:pPr marL="742950" indent="-742950" algn="l">
              <a:buAutoNum type="arabicPeriod"/>
            </a:pPr>
            <a:r>
              <a:rPr lang="en-US" sz="4000" b="1" dirty="0">
                <a:solidFill>
                  <a:schemeClr val="tx1"/>
                </a:solidFill>
                <a:latin typeface="+mn-lt"/>
              </a:rPr>
              <a:t>Loan Interest Rate v/s Loan Status</a:t>
            </a:r>
          </a:p>
          <a:p>
            <a:pPr algn="l"/>
            <a:endParaRPr lang="fr-FR" sz="4000" b="1" dirty="0">
              <a:solidFill>
                <a:srgbClr val="569CD6"/>
              </a:solidFill>
              <a:latin typeface="+mn-lt"/>
            </a:endParaRPr>
          </a:p>
          <a:p>
            <a:pPr algn="l"/>
            <a:endParaRPr lang="en-IN" sz="4000" dirty="0">
              <a:latin typeface="+mn-lt"/>
            </a:endParaRPr>
          </a:p>
        </p:txBody>
      </p:sp>
    </p:spTree>
    <p:extLst>
      <p:ext uri="{BB962C8B-B14F-4D97-AF65-F5344CB8AC3E}">
        <p14:creationId xmlns:p14="http://schemas.microsoft.com/office/powerpoint/2010/main" val="2520409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52813-BDFE-603C-9C21-4D6D9D56D51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8980DE4-8508-73B3-A121-7D89F63CA498}"/>
              </a:ext>
            </a:extLst>
          </p:cNvPr>
          <p:cNvSpPr txBox="1"/>
          <p:nvPr/>
        </p:nvSpPr>
        <p:spPr>
          <a:xfrm>
            <a:off x="353053" y="9051608"/>
            <a:ext cx="11427467" cy="1815882"/>
          </a:xfrm>
          <a:prstGeom prst="rect">
            <a:avLst/>
          </a:prstGeom>
          <a:noFill/>
        </p:spPr>
        <p:txBody>
          <a:bodyPr wrap="square">
            <a:spAutoFit/>
          </a:bodyPr>
          <a:lstStyle/>
          <a:p>
            <a:pPr algn="ctr"/>
            <a:r>
              <a:rPr lang="en-US" sz="3200" b="0" dirty="0">
                <a:solidFill>
                  <a:schemeClr val="tx1"/>
                </a:solidFill>
                <a:effectLst/>
                <a:latin typeface="+mj-lt"/>
              </a:rPr>
              <a:t>Q4 is the most preferred quarter for taking loans</a:t>
            </a:r>
          </a:p>
          <a:p>
            <a:pPr algn="l"/>
            <a:endParaRPr lang="fr-FR" sz="4000" b="1" dirty="0">
              <a:solidFill>
                <a:srgbClr val="569CD6"/>
              </a:solidFill>
              <a:latin typeface="+mn-lt"/>
            </a:endParaRPr>
          </a:p>
          <a:p>
            <a:pPr algn="l"/>
            <a:endParaRPr lang="en-IN" sz="4000" dirty="0">
              <a:latin typeface="+mn-lt"/>
            </a:endParaRPr>
          </a:p>
        </p:txBody>
      </p:sp>
      <p:pic>
        <p:nvPicPr>
          <p:cNvPr id="3" name="Picture 2">
            <a:extLst>
              <a:ext uri="{FF2B5EF4-FFF2-40B4-BE49-F238E27FC236}">
                <a16:creationId xmlns:a16="http://schemas.microsoft.com/office/drawing/2014/main" id="{34F98353-E79E-A71C-9813-2C1EDD4F606B}"/>
              </a:ext>
            </a:extLst>
          </p:cNvPr>
          <p:cNvPicPr>
            <a:picLocks noChangeAspect="1"/>
          </p:cNvPicPr>
          <p:nvPr/>
        </p:nvPicPr>
        <p:blipFill>
          <a:blip r:embed="rId2"/>
          <a:stretch>
            <a:fillRect/>
          </a:stretch>
        </p:blipFill>
        <p:spPr>
          <a:xfrm>
            <a:off x="228600" y="2971800"/>
            <a:ext cx="11427467" cy="6110288"/>
          </a:xfrm>
          <a:prstGeom prst="rect">
            <a:avLst/>
          </a:prstGeom>
        </p:spPr>
      </p:pic>
      <p:sp>
        <p:nvSpPr>
          <p:cNvPr id="4" name="TextBox 3">
            <a:extLst>
              <a:ext uri="{FF2B5EF4-FFF2-40B4-BE49-F238E27FC236}">
                <a16:creationId xmlns:a16="http://schemas.microsoft.com/office/drawing/2014/main" id="{6FAF1302-19CF-0709-FA74-49D4362177A8}"/>
              </a:ext>
            </a:extLst>
          </p:cNvPr>
          <p:cNvSpPr txBox="1"/>
          <p:nvPr/>
        </p:nvSpPr>
        <p:spPr>
          <a:xfrm>
            <a:off x="457200" y="1371600"/>
            <a:ext cx="11658600" cy="2554545"/>
          </a:xfrm>
          <a:prstGeom prst="rect">
            <a:avLst/>
          </a:prstGeom>
          <a:noFill/>
        </p:spPr>
        <p:txBody>
          <a:bodyPr wrap="square">
            <a:spAutoFit/>
          </a:bodyPr>
          <a:lstStyle/>
          <a:p>
            <a:pPr algn="l"/>
            <a:r>
              <a:rPr lang="en-US" sz="4000" b="1" dirty="0">
                <a:solidFill>
                  <a:srgbClr val="569CD6"/>
                </a:solidFill>
                <a:effectLst/>
                <a:latin typeface="+mn-lt"/>
                <a:ea typeface="Calibri" panose="020F0502020204030204" pitchFamily="34" charset="0"/>
                <a:cs typeface="Calibri" panose="020F0502020204030204" pitchFamily="34" charset="0"/>
              </a:rPr>
              <a:t>Bivariate Analysis of Ordered Categorical Variables.</a:t>
            </a:r>
            <a:endParaRPr lang="fr-FR" sz="4000" b="1" dirty="0">
              <a:solidFill>
                <a:srgbClr val="569CD6"/>
              </a:solidFill>
              <a:effectLst/>
              <a:latin typeface="+mn-lt"/>
            </a:endParaRPr>
          </a:p>
          <a:p>
            <a:pPr algn="l"/>
            <a:r>
              <a:rPr lang="en-US" sz="4000" b="1" dirty="0">
                <a:solidFill>
                  <a:schemeClr val="tx1"/>
                </a:solidFill>
                <a:effectLst/>
                <a:latin typeface="+mn-lt"/>
              </a:rPr>
              <a:t>1. Loan Disbursal Quarter Vs Loan Status</a:t>
            </a:r>
          </a:p>
          <a:p>
            <a:pPr algn="l"/>
            <a:endParaRPr lang="fr-FR" sz="4000" b="1" dirty="0">
              <a:solidFill>
                <a:srgbClr val="569CD6"/>
              </a:solidFill>
              <a:latin typeface="+mn-lt"/>
            </a:endParaRPr>
          </a:p>
          <a:p>
            <a:pPr algn="l"/>
            <a:endParaRPr lang="en-IN" sz="4000" dirty="0">
              <a:latin typeface="+mn-lt"/>
            </a:endParaRPr>
          </a:p>
        </p:txBody>
      </p:sp>
    </p:spTree>
    <p:extLst>
      <p:ext uri="{BB962C8B-B14F-4D97-AF65-F5344CB8AC3E}">
        <p14:creationId xmlns:p14="http://schemas.microsoft.com/office/powerpoint/2010/main" val="4200062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E0D41-AE2C-8FC6-873D-950FC075F5E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48F1268-502C-82E4-5BB7-7807ECC81777}"/>
              </a:ext>
            </a:extLst>
          </p:cNvPr>
          <p:cNvSpPr txBox="1"/>
          <p:nvPr/>
        </p:nvSpPr>
        <p:spPr>
          <a:xfrm>
            <a:off x="353053" y="9051608"/>
            <a:ext cx="11658600" cy="1938992"/>
          </a:xfrm>
          <a:prstGeom prst="rect">
            <a:avLst/>
          </a:prstGeom>
          <a:noFill/>
        </p:spPr>
        <p:txBody>
          <a:bodyPr wrap="square">
            <a:spAutoFit/>
          </a:bodyPr>
          <a:lstStyle/>
          <a:p>
            <a:pPr algn="ctr"/>
            <a:r>
              <a:rPr lang="en-US" sz="2800" b="0" dirty="0">
                <a:solidFill>
                  <a:schemeClr val="tx1"/>
                </a:solidFill>
                <a:effectLst/>
                <a:latin typeface="+mj-lt"/>
              </a:rPr>
              <a:t>Loan applicants those applying it for 60 months are likely to default more than the those for 36 months.</a:t>
            </a:r>
          </a:p>
          <a:p>
            <a:pPr algn="l"/>
            <a:endParaRPr lang="fr-FR" sz="2400" b="1" dirty="0">
              <a:solidFill>
                <a:srgbClr val="569CD6"/>
              </a:solidFill>
              <a:latin typeface="+mn-lt"/>
            </a:endParaRPr>
          </a:p>
          <a:p>
            <a:pPr algn="l"/>
            <a:endParaRPr lang="en-IN" sz="4000" dirty="0">
              <a:latin typeface="+mn-lt"/>
            </a:endParaRPr>
          </a:p>
        </p:txBody>
      </p:sp>
      <p:sp>
        <p:nvSpPr>
          <p:cNvPr id="4" name="TextBox 3">
            <a:extLst>
              <a:ext uri="{FF2B5EF4-FFF2-40B4-BE49-F238E27FC236}">
                <a16:creationId xmlns:a16="http://schemas.microsoft.com/office/drawing/2014/main" id="{A3DD0183-5997-7AFF-1FD7-E0ECBAA17B09}"/>
              </a:ext>
            </a:extLst>
          </p:cNvPr>
          <p:cNvSpPr txBox="1"/>
          <p:nvPr/>
        </p:nvSpPr>
        <p:spPr>
          <a:xfrm>
            <a:off x="457200" y="1371600"/>
            <a:ext cx="11658600" cy="2554545"/>
          </a:xfrm>
          <a:prstGeom prst="rect">
            <a:avLst/>
          </a:prstGeom>
          <a:noFill/>
        </p:spPr>
        <p:txBody>
          <a:bodyPr wrap="square">
            <a:spAutoFit/>
          </a:bodyPr>
          <a:lstStyle/>
          <a:p>
            <a:pPr algn="l"/>
            <a:r>
              <a:rPr lang="en-US" sz="4000" b="1" dirty="0">
                <a:solidFill>
                  <a:srgbClr val="569CD6"/>
                </a:solidFill>
                <a:effectLst/>
                <a:latin typeface="+mn-lt"/>
                <a:ea typeface="Calibri" panose="020F0502020204030204" pitchFamily="34" charset="0"/>
                <a:cs typeface="Calibri" panose="020F0502020204030204" pitchFamily="34" charset="0"/>
              </a:rPr>
              <a:t>Bivariate Analysis of Ordered Categorical Variables.</a:t>
            </a:r>
            <a:endParaRPr lang="fr-FR" sz="4000" b="1" dirty="0">
              <a:solidFill>
                <a:srgbClr val="569CD6"/>
              </a:solidFill>
              <a:effectLst/>
              <a:latin typeface="+mn-lt"/>
            </a:endParaRPr>
          </a:p>
          <a:p>
            <a:pPr algn="l"/>
            <a:r>
              <a:rPr lang="en-US" sz="4000" b="1" dirty="0">
                <a:solidFill>
                  <a:schemeClr val="tx1"/>
                </a:solidFill>
                <a:latin typeface="+mn-lt"/>
              </a:rPr>
              <a:t>2</a:t>
            </a:r>
            <a:r>
              <a:rPr lang="en-US" sz="4000" b="1" dirty="0">
                <a:solidFill>
                  <a:schemeClr val="tx1"/>
                </a:solidFill>
                <a:effectLst/>
                <a:latin typeface="+mn-lt"/>
              </a:rPr>
              <a:t>. Term of Loan Vs Loan Status</a:t>
            </a:r>
          </a:p>
          <a:p>
            <a:pPr algn="l"/>
            <a:endParaRPr lang="fr-FR" sz="4000" b="1" dirty="0">
              <a:solidFill>
                <a:srgbClr val="569CD6"/>
              </a:solidFill>
              <a:latin typeface="+mn-lt"/>
            </a:endParaRPr>
          </a:p>
          <a:p>
            <a:pPr algn="l"/>
            <a:endParaRPr lang="en-IN" sz="4000" dirty="0">
              <a:latin typeface="+mn-lt"/>
            </a:endParaRPr>
          </a:p>
        </p:txBody>
      </p:sp>
      <p:pic>
        <p:nvPicPr>
          <p:cNvPr id="6" name="Picture 5">
            <a:extLst>
              <a:ext uri="{FF2B5EF4-FFF2-40B4-BE49-F238E27FC236}">
                <a16:creationId xmlns:a16="http://schemas.microsoft.com/office/drawing/2014/main" id="{60939678-207D-E196-3DF8-472D290F1BF0}"/>
              </a:ext>
            </a:extLst>
          </p:cNvPr>
          <p:cNvPicPr>
            <a:picLocks noChangeAspect="1"/>
          </p:cNvPicPr>
          <p:nvPr/>
        </p:nvPicPr>
        <p:blipFill>
          <a:blip r:embed="rId2"/>
          <a:stretch>
            <a:fillRect/>
          </a:stretch>
        </p:blipFill>
        <p:spPr>
          <a:xfrm>
            <a:off x="0" y="2743200"/>
            <a:ext cx="11974404" cy="6402736"/>
          </a:xfrm>
          <a:prstGeom prst="rect">
            <a:avLst/>
          </a:prstGeom>
        </p:spPr>
      </p:pic>
    </p:spTree>
    <p:extLst>
      <p:ext uri="{BB962C8B-B14F-4D97-AF65-F5344CB8AC3E}">
        <p14:creationId xmlns:p14="http://schemas.microsoft.com/office/powerpoint/2010/main" val="3794477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980B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TotalTime>
  <Words>1196</Words>
  <Application>Microsoft Office PowerPoint</Application>
  <PresentationFormat>Custom</PresentationFormat>
  <Paragraphs>163</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Times New Roman</vt:lpstr>
      <vt:lpstr>Wingdings</vt:lpstr>
      <vt:lpstr>Office Theme</vt:lpstr>
      <vt:lpstr>Lending Club Case Study  </vt:lpstr>
      <vt:lpstr>Objective</vt:lpstr>
      <vt:lpstr>Technology Used  - Python  Libraries used   - numpy   - pandas   - seaborn   - matplotlib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Archit Agrawal</cp:lastModifiedBy>
  <cp:revision>86</cp:revision>
  <dcterms:created xsi:type="dcterms:W3CDTF">2024-11-15T02:52:39Z</dcterms:created>
  <dcterms:modified xsi:type="dcterms:W3CDTF">2024-11-17T07:44:57Z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2024-11-15T00:00:00Z</vt:filetime>
  </property>
  <property fmtid="{D5CDD505-2E9C-101B-9397-08002B2CF9AE}" pid="3" name="Creator">
    <vt:lpwstr>Google</vt:lpwstr>
  </property>
  <property fmtid="{D5CDD505-2E9C-101B-9397-08002B2CF9AE}" pid="4" name="LastSaved">
    <vt:filetime>2024-11-15T00:00:00Z</vt:filetime>
  </property>
</Properties>
</file>