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5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49360" y="325800"/>
            <a:ext cx="1429255" cy="3787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77840"/>
            <a:ext cx="1267199" cy="8139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8718" y="2699272"/>
            <a:ext cx="656717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827" y="1628395"/>
            <a:ext cx="10876280" cy="280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720" y="3762351"/>
            <a:ext cx="9677400" cy="1551707"/>
          </a:xfrm>
          <a:prstGeom prst="rect">
            <a:avLst/>
          </a:prstGeom>
        </p:spPr>
        <p:txBody>
          <a:bodyPr vert="horz" wrap="square" lIns="0" tIns="12700" rIns="0" bIns="0" numCol="1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87270" algn="l"/>
                <a:tab pos="3681095" algn="l"/>
              </a:tabLst>
            </a:pPr>
            <a:r>
              <a:rPr b="1" spc="-10" dirty="0">
                <a:latin typeface="+mn-lt"/>
              </a:rPr>
              <a:t>Lending</a:t>
            </a:r>
            <a:r>
              <a:rPr b="1" dirty="0">
                <a:latin typeface="+mn-lt"/>
              </a:rPr>
              <a:t>	</a:t>
            </a:r>
            <a:r>
              <a:rPr b="1" spc="-20" dirty="0">
                <a:latin typeface="+mn-lt"/>
              </a:rPr>
              <a:t>Club</a:t>
            </a:r>
            <a:r>
              <a:rPr b="1" dirty="0">
                <a:latin typeface="+mn-lt"/>
              </a:rPr>
              <a:t>	Case</a:t>
            </a:r>
            <a:r>
              <a:rPr b="1" spc="-120" dirty="0">
                <a:latin typeface="+mn-lt"/>
              </a:rPr>
              <a:t> </a:t>
            </a:r>
            <a:r>
              <a:rPr b="1" spc="-10" dirty="0">
                <a:latin typeface="+mn-lt"/>
              </a:rPr>
              <a:t>Study</a:t>
            </a:r>
            <a:br>
              <a:rPr lang="en-IN" b="1" spc="-10" dirty="0">
                <a:latin typeface="+mn-lt"/>
              </a:rPr>
            </a:br>
            <a:endParaRPr b="1" spc="-1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464" y="4807984"/>
            <a:ext cx="4872535" cy="3820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4000" b="1" dirty="0">
                <a:latin typeface="+mj-lt"/>
                <a:cs typeface="Times New Roman"/>
              </a:rPr>
              <a:t>Case study group</a:t>
            </a:r>
            <a:r>
              <a:rPr sz="3200" b="1" dirty="0">
                <a:latin typeface="+mj-lt"/>
                <a:cs typeface="Times New Roman"/>
              </a:rPr>
              <a:t>:</a:t>
            </a: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endParaRPr lang="en-IN" sz="2800" dirty="0">
              <a:latin typeface="+mj-lt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2800" dirty="0">
                <a:latin typeface="+mj-lt"/>
                <a:cs typeface="Times New Roman"/>
              </a:rPr>
              <a:t>Pankaj Kumar Agrawal</a:t>
            </a: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2800" dirty="0">
                <a:latin typeface="+mj-lt"/>
                <a:cs typeface="Times New Roman"/>
              </a:rPr>
              <a:t>Priyanka Gulati</a:t>
            </a:r>
            <a:endParaRPr sz="2800" dirty="0">
              <a:latin typeface="+mj-lt"/>
              <a:cs typeface="Times New Roman"/>
            </a:endParaRPr>
          </a:p>
        </p:txBody>
      </p:sp>
      <p:pic>
        <p:nvPicPr>
          <p:cNvPr id="5" name="Graphic 4" descr="Rupee">
            <a:extLst>
              <a:ext uri="{FF2B5EF4-FFF2-40B4-BE49-F238E27FC236}">
                <a16:creationId xmlns:a16="http://schemas.microsoft.com/office/drawing/2014/main" id="{FF3611EB-5E0A-3DB4-5DC0-595BF4B7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9572" y="3657600"/>
            <a:ext cx="914400" cy="914400"/>
          </a:xfrm>
          <a:prstGeom prst="rect">
            <a:avLst/>
          </a:prstGeom>
        </p:spPr>
      </p:pic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20646688-5A44-5270-1997-90CADB3AF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9192" y="4572000"/>
            <a:ext cx="914400" cy="914400"/>
          </a:xfrm>
          <a:prstGeom prst="rect">
            <a:avLst/>
          </a:prstGeom>
        </p:spPr>
      </p:pic>
      <p:pic>
        <p:nvPicPr>
          <p:cNvPr id="8" name="Graphic 7" descr="Coins">
            <a:extLst>
              <a:ext uri="{FF2B5EF4-FFF2-40B4-BE49-F238E27FC236}">
                <a16:creationId xmlns:a16="http://schemas.microsoft.com/office/drawing/2014/main" id="{71D1B8CB-3DFD-BBB6-F3FD-63713BE83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5760" y="453820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BC372D-19B5-561E-A792-042CCCEE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23898"/>
            <a:ext cx="10058400" cy="769441"/>
          </a:xfrm>
        </p:spPr>
        <p:txBody>
          <a:bodyPr/>
          <a:lstStyle/>
          <a:p>
            <a:r>
              <a:rPr lang="en-IN" b="1" dirty="0">
                <a:latin typeface="+mn-lt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B26F6-AE82-5054-C2AE-9C8C30D466EC}"/>
              </a:ext>
            </a:extLst>
          </p:cNvPr>
          <p:cNvSpPr txBox="1"/>
          <p:nvPr/>
        </p:nvSpPr>
        <p:spPr>
          <a:xfrm>
            <a:off x="533400" y="2474655"/>
            <a:ext cx="1112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n-lt"/>
              </a:rPr>
              <a:t>The Objective of this case study is to implement EDA technique on a real world problem and understand the insights and present in a business first manner via presentation.</a:t>
            </a:r>
          </a:p>
          <a:p>
            <a:r>
              <a:rPr lang="en-US" sz="2800" dirty="0">
                <a:latin typeface="+mn-lt"/>
              </a:rPr>
              <a:t>By analyzing Lending Club's loan data, the objective is to identify the key factors that influence loan defaults and to develop a predictive model that assists investors in making more informed decisions.</a:t>
            </a:r>
          </a:p>
          <a:p>
            <a:endParaRPr lang="en-IN" sz="2800" dirty="0">
              <a:latin typeface="+mn-lt"/>
            </a:endParaRPr>
          </a:p>
          <a:p>
            <a:r>
              <a:rPr lang="en-IN" sz="2800" b="1" dirty="0">
                <a:latin typeface="+mn-lt"/>
              </a:rPr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Gives a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It improves our understating of visualization and what charts to use for real life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78EB0-DA43-36BE-8570-3B5F10492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C7391C8-C8F3-0D42-CF9E-FAB0612266C3}"/>
              </a:ext>
            </a:extLst>
          </p:cNvPr>
          <p:cNvSpPr txBox="1"/>
          <p:nvPr/>
        </p:nvSpPr>
        <p:spPr>
          <a:xfrm>
            <a:off x="461464" y="4807984"/>
            <a:ext cx="487253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27EA6-4864-CF3E-6293-E5A6BE1A7273}"/>
              </a:ext>
            </a:extLst>
          </p:cNvPr>
          <p:cNvSpPr txBox="1"/>
          <p:nvPr/>
        </p:nvSpPr>
        <p:spPr>
          <a:xfrm>
            <a:off x="152400" y="1013102"/>
            <a:ext cx="118872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n-lt"/>
              </a:rPr>
              <a:t>Data Overview:</a:t>
            </a:r>
          </a:p>
          <a:p>
            <a:r>
              <a:rPr lang="en-US" sz="2800" dirty="0">
                <a:latin typeface="+mj-lt"/>
              </a:rPr>
              <a:t>The dataset includes various features, such as:</a:t>
            </a:r>
          </a:p>
          <a:p>
            <a:r>
              <a:rPr lang="en-US" sz="2800" b="1" dirty="0">
                <a:latin typeface="+mj-lt"/>
              </a:rPr>
              <a:t>Loan details: </a:t>
            </a:r>
            <a:r>
              <a:rPr lang="en-US" sz="2800" dirty="0">
                <a:latin typeface="+mj-lt"/>
              </a:rPr>
              <a:t>loan amount, interest rate, purpose, installment. </a:t>
            </a:r>
          </a:p>
          <a:p>
            <a:r>
              <a:rPr lang="en-US" sz="2800" b="1" dirty="0">
                <a:latin typeface="+mj-lt"/>
              </a:rPr>
              <a:t>Borrower details: </a:t>
            </a:r>
            <a:r>
              <a:rPr lang="en-US" sz="2800" dirty="0">
                <a:latin typeface="+mj-lt"/>
              </a:rPr>
              <a:t>income, employment length, home ownership score, Annual income, grade , purpose etc.</a:t>
            </a:r>
          </a:p>
          <a:p>
            <a:r>
              <a:rPr lang="en-US" sz="2800" b="1" dirty="0">
                <a:latin typeface="+mj-lt"/>
              </a:rPr>
              <a:t>Loan status: </a:t>
            </a:r>
            <a:r>
              <a:rPr lang="en-US" sz="2800" dirty="0">
                <a:latin typeface="+mj-lt"/>
              </a:rPr>
              <a:t>whether the loan was paid off, ongoing or defaulted.</a:t>
            </a:r>
          </a:p>
          <a:p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1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57BFF-CAE4-65E3-809C-C573A428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48C2AD2-DDEF-D36B-A770-E5C78886804E}"/>
              </a:ext>
            </a:extLst>
          </p:cNvPr>
          <p:cNvSpPr txBox="1"/>
          <p:nvPr/>
        </p:nvSpPr>
        <p:spPr>
          <a:xfrm>
            <a:off x="461464" y="4807984"/>
            <a:ext cx="487253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D8BA-594C-57A1-4584-8FD95F454E39}"/>
              </a:ext>
            </a:extLst>
          </p:cNvPr>
          <p:cNvSpPr txBox="1"/>
          <p:nvPr/>
        </p:nvSpPr>
        <p:spPr>
          <a:xfrm>
            <a:off x="152399" y="1409342"/>
            <a:ext cx="115019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n-lt"/>
              </a:rPr>
              <a:t>Data Processing Approach</a:t>
            </a:r>
          </a:p>
          <a:p>
            <a:r>
              <a:rPr lang="en-US" sz="2800" b="1" dirty="0">
                <a:latin typeface="+mj-lt"/>
              </a:rPr>
              <a:t>1. Data Import </a:t>
            </a: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b="1" dirty="0">
                <a:latin typeface="+mj-lt"/>
              </a:rPr>
              <a:t>Data Cleaning : </a:t>
            </a:r>
            <a:r>
              <a:rPr lang="en-IN" sz="2800" dirty="0"/>
              <a:t>Removing null value and duplicate data</a:t>
            </a:r>
          </a:p>
          <a:p>
            <a:r>
              <a:rPr lang="en-US" sz="2800" dirty="0">
                <a:latin typeface="+mj-lt"/>
              </a:rPr>
              <a:t>3. </a:t>
            </a:r>
            <a:r>
              <a:rPr lang="en-US" sz="2800" b="1" dirty="0">
                <a:latin typeface="+mj-lt"/>
              </a:rPr>
              <a:t>Data Preprocessing:  </a:t>
            </a:r>
            <a:r>
              <a:rPr lang="en-US" sz="2800" dirty="0">
                <a:latin typeface="+mj-lt"/>
              </a:rPr>
              <a:t>Removing irrelevant columns.</a:t>
            </a:r>
            <a:r>
              <a:rPr lang="en-US" sz="2800" b="1" dirty="0">
                <a:latin typeface="+mj-lt"/>
              </a:rPr>
              <a:t>  </a:t>
            </a:r>
            <a:r>
              <a:rPr lang="en-US" sz="2800" dirty="0">
                <a:latin typeface="+mj-lt"/>
              </a:rPr>
              <a:t>Encode categorical variables, and normalize numeric data for analysis.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67E840-C928-FD1B-5235-50F00DA0EF41}"/>
              </a:ext>
            </a:extLst>
          </p:cNvPr>
          <p:cNvSpPr/>
          <p:nvPr/>
        </p:nvSpPr>
        <p:spPr>
          <a:xfrm>
            <a:off x="313327" y="508167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Importing the Data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675192-2E76-F1FE-187B-ABAA188CC0C1}"/>
              </a:ext>
            </a:extLst>
          </p:cNvPr>
          <p:cNvSpPr/>
          <p:nvPr/>
        </p:nvSpPr>
        <p:spPr>
          <a:xfrm>
            <a:off x="3287576" y="5081677"/>
            <a:ext cx="2194560" cy="141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irrelevant columns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10077A-356D-5BA5-32A0-B1AFD6D16DE6}"/>
              </a:ext>
            </a:extLst>
          </p:cNvPr>
          <p:cNvSpPr/>
          <p:nvPr/>
        </p:nvSpPr>
        <p:spPr>
          <a:xfrm>
            <a:off x="6263639" y="508167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Removing/Fixing null values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73B8B6C-42FC-893E-7327-92C324362674}"/>
              </a:ext>
            </a:extLst>
          </p:cNvPr>
          <p:cNvSpPr/>
          <p:nvPr/>
        </p:nvSpPr>
        <p:spPr>
          <a:xfrm>
            <a:off x="9322615" y="508167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outliers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BF677D-0F0D-F5C9-BFB4-B4692655D040}"/>
              </a:ext>
            </a:extLst>
          </p:cNvPr>
          <p:cNvSpPr/>
          <p:nvPr/>
        </p:nvSpPr>
        <p:spPr>
          <a:xfrm>
            <a:off x="213360" y="721400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large null value columns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AEAC0D1-8E8A-B509-D931-E21EA7ABFB47}"/>
              </a:ext>
            </a:extLst>
          </p:cNvPr>
          <p:cNvSpPr/>
          <p:nvPr/>
        </p:nvSpPr>
        <p:spPr>
          <a:xfrm>
            <a:off x="3272336" y="7214007"/>
            <a:ext cx="2194560" cy="141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Duplicate Data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77EA08-7344-B21D-CBA9-DBC7C3CC0A08}"/>
              </a:ext>
            </a:extLst>
          </p:cNvPr>
          <p:cNvSpPr/>
          <p:nvPr/>
        </p:nvSpPr>
        <p:spPr>
          <a:xfrm>
            <a:off x="6248399" y="721400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Correcting data types and deriving new columns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86E162-AD73-DB5C-4CF8-60C852FB5D49}"/>
              </a:ext>
            </a:extLst>
          </p:cNvPr>
          <p:cNvSpPr/>
          <p:nvPr/>
        </p:nvSpPr>
        <p:spPr>
          <a:xfrm>
            <a:off x="9307375" y="721400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Filter Data for requirement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AAE0284-9487-8CC4-B6D9-123230CCE42B}"/>
              </a:ext>
            </a:extLst>
          </p:cNvPr>
          <p:cNvSpPr/>
          <p:nvPr/>
        </p:nvSpPr>
        <p:spPr>
          <a:xfrm>
            <a:off x="1219200" y="6629743"/>
            <a:ext cx="152400" cy="487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512F9F8-222F-307B-B5AA-82FE47BA111E}"/>
              </a:ext>
            </a:extLst>
          </p:cNvPr>
          <p:cNvSpPr/>
          <p:nvPr/>
        </p:nvSpPr>
        <p:spPr>
          <a:xfrm>
            <a:off x="2660287" y="7879080"/>
            <a:ext cx="463913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D3D78404-AB89-58EE-F2A8-886A0CD8B1F1}"/>
              </a:ext>
            </a:extLst>
          </p:cNvPr>
          <p:cNvSpPr/>
          <p:nvPr/>
        </p:nvSpPr>
        <p:spPr>
          <a:xfrm>
            <a:off x="4267200" y="6629743"/>
            <a:ext cx="152400" cy="4873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920DCFD-CF36-1257-06B5-C653F08EB149}"/>
              </a:ext>
            </a:extLst>
          </p:cNvPr>
          <p:cNvSpPr/>
          <p:nvPr/>
        </p:nvSpPr>
        <p:spPr>
          <a:xfrm>
            <a:off x="5638800" y="5745480"/>
            <a:ext cx="555352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63F2E34F-3383-759D-A8D6-D95BF1CED514}"/>
              </a:ext>
            </a:extLst>
          </p:cNvPr>
          <p:cNvSpPr/>
          <p:nvPr/>
        </p:nvSpPr>
        <p:spPr>
          <a:xfrm>
            <a:off x="7315200" y="6629743"/>
            <a:ext cx="152400" cy="487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EB497C6-9982-570E-DCE8-8E5D1F0F0F34}"/>
              </a:ext>
            </a:extLst>
          </p:cNvPr>
          <p:cNvSpPr/>
          <p:nvPr/>
        </p:nvSpPr>
        <p:spPr>
          <a:xfrm>
            <a:off x="8683442" y="7894035"/>
            <a:ext cx="463913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99C7F0D7-F7A1-8076-2122-697D5B4E18DF}"/>
              </a:ext>
            </a:extLst>
          </p:cNvPr>
          <p:cNvSpPr/>
          <p:nvPr/>
        </p:nvSpPr>
        <p:spPr>
          <a:xfrm>
            <a:off x="10419895" y="6616814"/>
            <a:ext cx="152400" cy="4873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E9E4-A455-5C27-B120-0FA768C3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FC7151B-FF71-70A3-64F2-C3EF4A2DD4C0}"/>
              </a:ext>
            </a:extLst>
          </p:cNvPr>
          <p:cNvSpPr txBox="1"/>
          <p:nvPr/>
        </p:nvSpPr>
        <p:spPr>
          <a:xfrm>
            <a:off x="461464" y="4807984"/>
            <a:ext cx="487253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2758D-0B3F-905B-CEA7-C3BB48073A8A}"/>
              </a:ext>
            </a:extLst>
          </p:cNvPr>
          <p:cNvSpPr txBox="1"/>
          <p:nvPr/>
        </p:nvSpPr>
        <p:spPr>
          <a:xfrm>
            <a:off x="461464" y="1219200"/>
            <a:ext cx="110447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n-lt"/>
              </a:rPr>
              <a:t>Data Analysis </a:t>
            </a:r>
            <a:r>
              <a:rPr lang="en-US" sz="2800" b="1" dirty="0">
                <a:latin typeface="+mn-lt"/>
              </a:rPr>
              <a:t>Approach</a:t>
            </a:r>
          </a:p>
          <a:p>
            <a:r>
              <a:rPr lang="en-US" sz="1800" b="1" dirty="0">
                <a:latin typeface="+mj-lt"/>
              </a:rPr>
              <a:t>1. Data Import </a:t>
            </a:r>
          </a:p>
          <a:p>
            <a:r>
              <a:rPr lang="en-US" sz="1800" dirty="0">
                <a:latin typeface="+mj-lt"/>
              </a:rPr>
              <a:t>2. </a:t>
            </a:r>
            <a:r>
              <a:rPr lang="en-US" sz="1800" b="1" dirty="0">
                <a:latin typeface="+mj-lt"/>
              </a:rPr>
              <a:t>Data Cleaning : </a:t>
            </a:r>
            <a:r>
              <a:rPr lang="en-IN" sz="1800" dirty="0"/>
              <a:t>Removing null value and duplicate data</a:t>
            </a:r>
          </a:p>
          <a:p>
            <a:r>
              <a:rPr lang="en-US" sz="1800" dirty="0">
                <a:latin typeface="+mj-lt"/>
              </a:rPr>
              <a:t>3. </a:t>
            </a:r>
            <a:r>
              <a:rPr lang="en-US" sz="1800" b="1" dirty="0">
                <a:latin typeface="+mj-lt"/>
              </a:rPr>
              <a:t>Data Preprocessing:  </a:t>
            </a:r>
            <a:r>
              <a:rPr lang="en-US" sz="1800" dirty="0">
                <a:latin typeface="+mj-lt"/>
              </a:rPr>
              <a:t>Removing irrelevant columns.</a:t>
            </a:r>
            <a:r>
              <a:rPr lang="en-US" sz="1800" b="1" dirty="0">
                <a:latin typeface="+mj-lt"/>
              </a:rPr>
              <a:t>  </a:t>
            </a:r>
            <a:r>
              <a:rPr lang="en-US" sz="1800" dirty="0">
                <a:latin typeface="+mj-lt"/>
              </a:rPr>
              <a:t>Encode categorical variables, and normalize numeric data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04345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40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8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316</Words>
  <Application>Microsoft Office PowerPoint</Application>
  <PresentationFormat>Custom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 New Roman</vt:lpstr>
      <vt:lpstr>Wingdings</vt:lpstr>
      <vt:lpstr>Office Theme</vt:lpstr>
      <vt:lpstr>Lending Club Case Study </vt:lpstr>
      <vt:lpstr>Objective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Archit Agrawal</cp:lastModifiedBy>
  <cp:revision>26</cp:revision>
  <dcterms:created xsi:type="dcterms:W3CDTF">2024-11-15T02:52:39Z</dcterms:created>
  <dcterms:modified xsi:type="dcterms:W3CDTF">2024-11-15T06:21:06Z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Creator">
    <vt:lpwstr>Google</vt:lpwstr>
  </property>
  <property fmtid="{D5CDD505-2E9C-101B-9397-08002B2CF9AE}" pid="4" name="LastSaved">
    <vt:filetime>2024-11-15T00:00:00Z</vt:filetime>
  </property>
</Properties>
</file>