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6" d="100"/>
          <a:sy n="86" d="100"/>
        </p:scale>
        <p:origin x="-1494"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5/15/2021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5/15/2021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5/15/2021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5/15/2021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5/15/2021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685800"/>
            <a:ext cx="8839200" cy="3200400"/>
          </a:xfrm>
        </p:spPr>
        <p:txBody>
          <a:bodyPr>
            <a:normAutofit fontScale="90000"/>
          </a:bodyPr>
          <a:lstStyle/>
          <a:p>
            <a:r>
              <a:rPr lang="en-US" b="1" dirty="0" smtClean="0"/>
              <a:t>The Battle of Neighborhoods | Finding a Better Place in Scarborough, Toronto</a:t>
            </a:r>
            <a:br>
              <a:rPr lang="en-US" b="1" dirty="0" smtClean="0"/>
            </a:br>
            <a:r>
              <a:rPr lang="en-US" b="1" dirty="0" smtClean="0"/>
              <a:t/>
            </a:r>
            <a:br>
              <a:rPr lang="en-US" b="1" dirty="0" smtClean="0"/>
            </a:br>
            <a:r>
              <a:rPr lang="en-US" b="1" dirty="0" smtClean="0"/>
              <a:t>Final </a:t>
            </a:r>
            <a:r>
              <a:rPr lang="en-US" b="1" dirty="0" smtClean="0"/>
              <a:t>Report for Capstone Project </a:t>
            </a:r>
            <a:br>
              <a:rPr lang="en-US" b="1" dirty="0" smtClean="0"/>
            </a:br>
            <a:endParaRPr lang="en-US" dirty="0"/>
          </a:p>
        </p:txBody>
      </p:sp>
      <p:sp>
        <p:nvSpPr>
          <p:cNvPr id="3" name="Subtitle 2"/>
          <p:cNvSpPr>
            <a:spLocks noGrp="1"/>
          </p:cNvSpPr>
          <p:nvPr>
            <p:ph type="subTitle" idx="1"/>
          </p:nvPr>
        </p:nvSpPr>
        <p:spPr/>
        <p:txBody>
          <a:bodyPr/>
          <a:lstStyle/>
          <a:p>
            <a:r>
              <a:rPr lang="en-US" b="1" dirty="0" smtClean="0"/>
              <a:t>by Dr. </a:t>
            </a:r>
            <a:r>
              <a:rPr lang="en-US" b="1" dirty="0" err="1" smtClean="0"/>
              <a:t>Pankaj</a:t>
            </a:r>
            <a:r>
              <a:rPr lang="en-US" b="1" dirty="0" smtClean="0"/>
              <a:t> </a:t>
            </a:r>
            <a:r>
              <a:rPr lang="en-US" b="1" dirty="0" err="1" smtClean="0"/>
              <a:t>Agarwal</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15962"/>
          </a:xfrm>
        </p:spPr>
        <p:txBody>
          <a:bodyPr>
            <a:normAutofit fontScale="90000"/>
          </a:bodyPr>
          <a:lstStyle/>
          <a:p>
            <a:r>
              <a:rPr lang="en-IN" dirty="0" smtClean="0"/>
              <a:t>Conclusion</a:t>
            </a:r>
            <a:endParaRPr lang="en-US" dirty="0"/>
          </a:p>
        </p:txBody>
      </p:sp>
      <p:sp>
        <p:nvSpPr>
          <p:cNvPr id="3" name="Content Placeholder 2"/>
          <p:cNvSpPr>
            <a:spLocks noGrp="1"/>
          </p:cNvSpPr>
          <p:nvPr>
            <p:ph idx="1"/>
          </p:nvPr>
        </p:nvSpPr>
        <p:spPr>
          <a:xfrm>
            <a:off x="304800" y="762000"/>
            <a:ext cx="8458200" cy="5867400"/>
          </a:xfrm>
        </p:spPr>
        <p:txBody>
          <a:bodyPr>
            <a:normAutofit/>
          </a:bodyPr>
          <a:lstStyle/>
          <a:p>
            <a:pPr algn="just"/>
            <a:r>
              <a:rPr lang="en-US" sz="2400" dirty="0" smtClean="0"/>
              <a:t>The major purpose of this project, is to suggest a better neighborhood in a new city for the person who are </a:t>
            </a:r>
            <a:r>
              <a:rPr lang="en-US" sz="2400" dirty="0" err="1" smtClean="0"/>
              <a:t>shiffting</a:t>
            </a:r>
            <a:r>
              <a:rPr lang="en-US" sz="2400" dirty="0" smtClean="0"/>
              <a:t> there. Social presence in society in terms of like minded people. Connectivity to the airport, bus stand, city center, markets and other daily needs things nearby.</a:t>
            </a:r>
          </a:p>
          <a:p>
            <a:pPr algn="just">
              <a:buFont typeface="Wingdings" pitchFamily="2" charset="2"/>
              <a:buChar char="q"/>
            </a:pPr>
            <a:r>
              <a:rPr lang="en-US" sz="2400" dirty="0" smtClean="0"/>
              <a:t>Sorted list of house in terms of housing prices in a ascending or descending order</a:t>
            </a:r>
          </a:p>
          <a:p>
            <a:pPr algn="just">
              <a:buFont typeface="Wingdings" pitchFamily="2" charset="2"/>
              <a:buChar char="q"/>
            </a:pPr>
            <a:r>
              <a:rPr lang="en-US" sz="2400" dirty="0" smtClean="0"/>
              <a:t>Sorted list of schools in terms of location, fees, rating and reviews</a:t>
            </a:r>
          </a:p>
          <a:p>
            <a:pPr algn="just"/>
            <a:r>
              <a:rPr lang="en-US" sz="2400" dirty="0" smtClean="0"/>
              <a:t>In this project, using k-means cluster algorithm we were able to separate the neighborhood into 10(Ten) different clusters and for 103 different </a:t>
            </a:r>
            <a:r>
              <a:rPr lang="en-US" sz="2400" dirty="0" err="1" smtClean="0"/>
              <a:t>lattitude</a:t>
            </a:r>
            <a:r>
              <a:rPr lang="en-US" sz="2400" dirty="0" smtClean="0"/>
              <a:t> and </a:t>
            </a:r>
            <a:r>
              <a:rPr lang="en-US" sz="2400" dirty="0" err="1" smtClean="0"/>
              <a:t>logitude</a:t>
            </a:r>
            <a:r>
              <a:rPr lang="en-US" sz="2400" dirty="0" smtClean="0"/>
              <a:t> from dataset, which have very-similar neighborhoods around them. Using the charts above results presented to a particular neighborhood based on average house prices and school rating have been made.</a:t>
            </a:r>
            <a:endParaRPr lang="en-US"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Future Works:</a:t>
            </a:r>
            <a:br>
              <a:rPr lang="en-US" b="1" dirty="0" smtClean="0"/>
            </a:br>
            <a:endParaRPr lang="en-US" dirty="0"/>
          </a:p>
        </p:txBody>
      </p:sp>
      <p:sp>
        <p:nvSpPr>
          <p:cNvPr id="3" name="Content Placeholder 2"/>
          <p:cNvSpPr>
            <a:spLocks noGrp="1"/>
          </p:cNvSpPr>
          <p:nvPr>
            <p:ph idx="1"/>
          </p:nvPr>
        </p:nvSpPr>
        <p:spPr/>
        <p:txBody>
          <a:bodyPr/>
          <a:lstStyle/>
          <a:p>
            <a:pPr algn="just"/>
            <a:r>
              <a:rPr lang="en-US" dirty="0" smtClean="0"/>
              <a:t>This </a:t>
            </a:r>
            <a:r>
              <a:rPr lang="en-US" dirty="0" smtClean="0"/>
              <a:t>project can be continued for making it more precise in terms to find best house in Scarborough. Best means on the basis of all required things(daily needs or things we need to live a better life) around and also in terms of cost effective.</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33400"/>
          </a:xfrm>
        </p:spPr>
        <p:txBody>
          <a:bodyPr>
            <a:normAutofit fontScale="90000"/>
          </a:bodyPr>
          <a:lstStyle/>
          <a:p>
            <a:r>
              <a:rPr lang="en-US" b="1" dirty="0" smtClean="0"/>
              <a:t/>
            </a:r>
            <a:br>
              <a:rPr lang="en-US" b="1" dirty="0" smtClean="0"/>
            </a:br>
            <a:r>
              <a:rPr lang="en-US" b="1" dirty="0" smtClean="0"/>
              <a:t>Introduction</a:t>
            </a:r>
            <a:r>
              <a:rPr lang="en-US" b="1" dirty="0" smtClean="0"/>
              <a:t/>
            </a:r>
            <a:br>
              <a:rPr lang="en-US" b="1" dirty="0" smtClean="0"/>
            </a:br>
            <a:endParaRPr lang="en-US" dirty="0"/>
          </a:p>
        </p:txBody>
      </p:sp>
      <p:sp>
        <p:nvSpPr>
          <p:cNvPr id="3" name="Content Placeholder 2"/>
          <p:cNvSpPr>
            <a:spLocks noGrp="1"/>
          </p:cNvSpPr>
          <p:nvPr>
            <p:ph idx="1"/>
          </p:nvPr>
        </p:nvSpPr>
        <p:spPr>
          <a:xfrm>
            <a:off x="152400" y="685800"/>
            <a:ext cx="8839200" cy="5867400"/>
          </a:xfrm>
        </p:spPr>
        <p:txBody>
          <a:bodyPr>
            <a:normAutofit fontScale="77500" lnSpcReduction="20000"/>
          </a:bodyPr>
          <a:lstStyle/>
          <a:p>
            <a:pPr algn="just"/>
            <a:r>
              <a:rPr lang="en-US" dirty="0" smtClean="0"/>
              <a:t>The </a:t>
            </a:r>
            <a:r>
              <a:rPr lang="en-US" dirty="0" smtClean="0"/>
              <a:t>purpose of this Project is to help people in exploring better facilities around their neighborhood. It will help people making smart and efficient decision on selecting great neighborhood out of numbers of other neighborhoods in Scarborough, </a:t>
            </a:r>
            <a:r>
              <a:rPr lang="en-US" dirty="0" err="1" smtClean="0"/>
              <a:t>Toranto</a:t>
            </a:r>
            <a:r>
              <a:rPr lang="en-US" dirty="0" smtClean="0"/>
              <a:t>.</a:t>
            </a:r>
          </a:p>
          <a:p>
            <a:pPr algn="just"/>
            <a:r>
              <a:rPr lang="en-US" dirty="0" smtClean="0"/>
              <a:t>Lots of people are migrating to various states of Canada and needed lots of research for good housing prices and </a:t>
            </a:r>
            <a:r>
              <a:rPr lang="en-US" dirty="0" err="1" smtClean="0"/>
              <a:t>reputated</a:t>
            </a:r>
            <a:r>
              <a:rPr lang="en-US" dirty="0" smtClean="0"/>
              <a:t> schools for their children. This project is for those people who are looking for better neighborhoods. For ease of accessing to Cafe, School, Super market, medical shops, grocery shops, mall, theatre, hospital, like minded people, etc.</a:t>
            </a:r>
          </a:p>
          <a:p>
            <a:pPr algn="just"/>
            <a:r>
              <a:rPr lang="en-US" dirty="0" smtClean="0"/>
              <a:t>This Project aim to create an analysis of features for a people migrating to Scarborough to search a best neighborhood as a comparative analysis between neighborhoods. </a:t>
            </a:r>
          </a:p>
          <a:p>
            <a:pPr algn="just"/>
            <a:r>
              <a:rPr lang="en-US" dirty="0" smtClean="0"/>
              <a:t>It will help people to get awareness of the area and neighborhood before moving to a new city, state, country or place for their work or to start a new fresh life.</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62000"/>
          </a:xfrm>
        </p:spPr>
        <p:txBody>
          <a:bodyPr>
            <a:normAutofit fontScale="90000"/>
          </a:bodyPr>
          <a:lstStyle/>
          <a:p>
            <a:r>
              <a:rPr lang="en-US" b="1" dirty="0" smtClean="0"/>
              <a:t/>
            </a:r>
            <a:br>
              <a:rPr lang="en-US" b="1" dirty="0" smtClean="0"/>
            </a:br>
            <a:r>
              <a:rPr lang="en-US" b="1" dirty="0" smtClean="0"/>
              <a:t>Data </a:t>
            </a:r>
            <a:r>
              <a:rPr lang="en-US" b="1" dirty="0" smtClean="0"/>
              <a:t>Extraction &amp; Cleaning</a:t>
            </a:r>
            <a:br>
              <a:rPr lang="en-US" b="1" dirty="0" smtClean="0"/>
            </a:br>
            <a:endParaRPr lang="en-US" dirty="0"/>
          </a:p>
        </p:txBody>
      </p:sp>
      <p:sp>
        <p:nvSpPr>
          <p:cNvPr id="3" name="Content Placeholder 2"/>
          <p:cNvSpPr>
            <a:spLocks noGrp="1"/>
          </p:cNvSpPr>
          <p:nvPr>
            <p:ph idx="1"/>
          </p:nvPr>
        </p:nvSpPr>
        <p:spPr>
          <a:xfrm>
            <a:off x="152400" y="838200"/>
            <a:ext cx="8839200" cy="5715000"/>
          </a:xfrm>
        </p:spPr>
        <p:txBody>
          <a:bodyPr/>
          <a:lstStyle/>
          <a:p>
            <a:pPr algn="just"/>
            <a:r>
              <a:rPr lang="en-US" sz="2800" dirty="0" smtClean="0"/>
              <a:t>we </a:t>
            </a:r>
            <a:r>
              <a:rPr lang="en-US" sz="2800" dirty="0" smtClean="0"/>
              <a:t>have used Scarborough dataset which was scrapped from </a:t>
            </a:r>
            <a:r>
              <a:rPr lang="en-US" sz="2800" dirty="0" err="1" smtClean="0"/>
              <a:t>wikipedia</a:t>
            </a:r>
            <a:r>
              <a:rPr lang="en-US" sz="2800" dirty="0" smtClean="0"/>
              <a:t>. Dataset consisting of latitude and longitude, zip codes.</a:t>
            </a:r>
          </a:p>
          <a:p>
            <a:pPr algn="just"/>
            <a:r>
              <a:rPr lang="en-US" sz="2800" dirty="0" smtClean="0"/>
              <a:t>we extracted the attributes '</a:t>
            </a:r>
            <a:r>
              <a:rPr lang="en-US" sz="2800" dirty="0" err="1" smtClean="0"/>
              <a:t>Postalcode','Borough</a:t>
            </a:r>
            <a:r>
              <a:rPr lang="en-US" sz="2800" dirty="0" smtClean="0"/>
              <a:t>' and '</a:t>
            </a:r>
            <a:r>
              <a:rPr lang="en-US" sz="2800" dirty="0" err="1" smtClean="0"/>
              <a:t>NeighborhoodDataset</a:t>
            </a:r>
            <a:r>
              <a:rPr lang="en-US" sz="2800" dirty="0" smtClean="0"/>
              <a:t>. It was then then cleaned.</a:t>
            </a:r>
          </a:p>
          <a:p>
            <a:pPr algn="just"/>
            <a:r>
              <a:rPr lang="en-US" sz="2800" dirty="0" smtClean="0"/>
              <a:t>postal code for Toronto, Ontario was then extracted</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33400"/>
          </a:xfrm>
        </p:spPr>
        <p:txBody>
          <a:bodyPr>
            <a:normAutofit fontScale="90000"/>
          </a:bodyPr>
          <a:lstStyle/>
          <a:p>
            <a:r>
              <a:rPr lang="en-US" b="1" dirty="0" smtClean="0"/>
              <a:t/>
            </a:r>
            <a:br>
              <a:rPr lang="en-US" b="1" dirty="0" smtClean="0"/>
            </a:br>
            <a:r>
              <a:rPr lang="en-US" b="1" dirty="0" smtClean="0"/>
              <a:t>Foursquare </a:t>
            </a:r>
            <a:r>
              <a:rPr lang="en-US" b="1" dirty="0" smtClean="0"/>
              <a:t>API Data:</a:t>
            </a:r>
            <a:br>
              <a:rPr lang="en-US" b="1" dirty="0" smtClean="0"/>
            </a:br>
            <a:endParaRPr lang="en-US" dirty="0"/>
          </a:p>
        </p:txBody>
      </p:sp>
      <p:sp>
        <p:nvSpPr>
          <p:cNvPr id="3" name="Content Placeholder 2"/>
          <p:cNvSpPr>
            <a:spLocks noGrp="1"/>
          </p:cNvSpPr>
          <p:nvPr>
            <p:ph idx="1"/>
          </p:nvPr>
        </p:nvSpPr>
        <p:spPr>
          <a:xfrm>
            <a:off x="152400" y="685800"/>
            <a:ext cx="8839200" cy="5867400"/>
          </a:xfrm>
        </p:spPr>
        <p:txBody>
          <a:bodyPr>
            <a:normAutofit fontScale="70000" lnSpcReduction="20000"/>
          </a:bodyPr>
          <a:lstStyle/>
          <a:p>
            <a:pPr algn="just"/>
            <a:r>
              <a:rPr lang="en-US" dirty="0" smtClean="0"/>
              <a:t>In </a:t>
            </a:r>
            <a:r>
              <a:rPr lang="en-US" dirty="0" smtClean="0"/>
              <a:t>order to gain that information we will use "Foursquare" </a:t>
            </a:r>
            <a:r>
              <a:rPr lang="en-US" dirty="0" err="1" smtClean="0"/>
              <a:t>locational</a:t>
            </a:r>
            <a:r>
              <a:rPr lang="en-US" dirty="0" smtClean="0"/>
              <a:t> information. Foursquare is a location data provider with information about all manner of venues and events within an area of interest. </a:t>
            </a:r>
          </a:p>
          <a:p>
            <a:pPr algn="just"/>
            <a:r>
              <a:rPr lang="en-US" dirty="0" smtClean="0"/>
              <a:t>For </a:t>
            </a:r>
            <a:r>
              <a:rPr lang="en-US" dirty="0" smtClean="0"/>
              <a:t>each neighborhood, we have chosen the radius to be 100 meter.</a:t>
            </a:r>
          </a:p>
          <a:p>
            <a:pPr algn="just"/>
            <a:r>
              <a:rPr lang="en-US" dirty="0" smtClean="0"/>
              <a:t>The data retrieved from Foursquare contained information of venues within a specified distance of the longitude and latitude of the postcodes. </a:t>
            </a:r>
            <a:endParaRPr lang="en-US" dirty="0" smtClean="0"/>
          </a:p>
          <a:p>
            <a:pPr lvl="1"/>
            <a:r>
              <a:rPr lang="en-US" dirty="0" smtClean="0"/>
              <a:t>The </a:t>
            </a:r>
            <a:r>
              <a:rPr lang="en-US" dirty="0" smtClean="0"/>
              <a:t>information obtained per venue as follows:</a:t>
            </a:r>
          </a:p>
          <a:p>
            <a:pPr lvl="1"/>
            <a:r>
              <a:rPr lang="en-US" dirty="0" smtClean="0"/>
              <a:t>Neighborhood</a:t>
            </a:r>
          </a:p>
          <a:p>
            <a:pPr lvl="1"/>
            <a:r>
              <a:rPr lang="en-US" dirty="0" smtClean="0"/>
              <a:t>Neighborhood Latitude</a:t>
            </a:r>
          </a:p>
          <a:p>
            <a:pPr lvl="1"/>
            <a:r>
              <a:rPr lang="en-US" dirty="0" smtClean="0"/>
              <a:t>Neighborhood Longitude</a:t>
            </a:r>
          </a:p>
          <a:p>
            <a:pPr lvl="1"/>
            <a:r>
              <a:rPr lang="en-US" dirty="0" smtClean="0"/>
              <a:t>Venue</a:t>
            </a:r>
          </a:p>
          <a:p>
            <a:pPr lvl="1"/>
            <a:r>
              <a:rPr lang="en-US" dirty="0" smtClean="0"/>
              <a:t>Name of the venue e.g. the name of a store or restaurant</a:t>
            </a:r>
          </a:p>
          <a:p>
            <a:pPr lvl="1"/>
            <a:r>
              <a:rPr lang="en-US" dirty="0" smtClean="0"/>
              <a:t>Venue Latitude</a:t>
            </a:r>
          </a:p>
          <a:p>
            <a:pPr lvl="1"/>
            <a:r>
              <a:rPr lang="en-US" dirty="0" smtClean="0"/>
              <a:t>Venue Longitude</a:t>
            </a:r>
          </a:p>
          <a:p>
            <a:pPr lvl="1"/>
            <a:r>
              <a:rPr lang="en-US" dirty="0" smtClean="0"/>
              <a:t>Venue Category</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33400"/>
          </a:xfrm>
        </p:spPr>
        <p:txBody>
          <a:bodyPr>
            <a:normAutofit fontScale="90000"/>
          </a:bodyPr>
          <a:lstStyle/>
          <a:p>
            <a:r>
              <a:rPr lang="en-US" b="1" dirty="0" smtClean="0"/>
              <a:t/>
            </a:r>
            <a:br>
              <a:rPr lang="en-US" b="1" dirty="0" smtClean="0"/>
            </a:br>
            <a:r>
              <a:rPr lang="en-US" b="1" dirty="0" smtClean="0"/>
              <a:t>Map </a:t>
            </a:r>
            <a:r>
              <a:rPr lang="en-US" b="1" dirty="0" smtClean="0"/>
              <a:t>of Scarborough</a:t>
            </a:r>
            <a:br>
              <a:rPr lang="en-US" b="1" dirty="0" smtClean="0"/>
            </a:br>
            <a:endParaRPr lang="en-US" dirty="0"/>
          </a:p>
        </p:txBody>
      </p:sp>
      <p:pic>
        <p:nvPicPr>
          <p:cNvPr id="5" name="Picture 4" descr="D:\IBM Certification\FINAL Assignments\Capstone Project\20210515_213248.jpg"/>
          <p:cNvPicPr/>
          <p:nvPr/>
        </p:nvPicPr>
        <p:blipFill>
          <a:blip r:embed="rId2" cstate="print"/>
          <a:srcRect/>
          <a:stretch>
            <a:fillRect/>
          </a:stretch>
        </p:blipFill>
        <p:spPr bwMode="auto">
          <a:xfrm>
            <a:off x="1752600" y="990600"/>
            <a:ext cx="5791200" cy="3733800"/>
          </a:xfrm>
          <a:prstGeom prst="rect">
            <a:avLst/>
          </a:prstGeom>
          <a:noFill/>
          <a:ln w="9525">
            <a:noFill/>
            <a:miter lim="800000"/>
            <a:headEnd/>
            <a:tailEnd/>
          </a:ln>
        </p:spPr>
      </p:pic>
      <p:sp>
        <p:nvSpPr>
          <p:cNvPr id="6" name="Rectangle 5"/>
          <p:cNvSpPr/>
          <p:nvPr/>
        </p:nvSpPr>
        <p:spPr>
          <a:xfrm>
            <a:off x="152400" y="4953000"/>
            <a:ext cx="8686800" cy="1477328"/>
          </a:xfrm>
          <a:prstGeom prst="rect">
            <a:avLst/>
          </a:prstGeom>
        </p:spPr>
        <p:txBody>
          <a:bodyPr wrap="square">
            <a:spAutoFit/>
          </a:bodyPr>
          <a:lstStyle/>
          <a:p>
            <a:pPr algn="just"/>
            <a:r>
              <a:rPr lang="en-US" b="1" dirty="0" err="1" smtClean="0"/>
              <a:t>Geograpical</a:t>
            </a:r>
            <a:r>
              <a:rPr lang="en-US" b="1" dirty="0" smtClean="0"/>
              <a:t> Co-ordinate of Neighborhoods </a:t>
            </a:r>
            <a:r>
              <a:rPr lang="en-US" b="1" dirty="0" err="1" smtClean="0"/>
              <a:t>w.r.t</a:t>
            </a:r>
            <a:r>
              <a:rPr lang="en-US" b="1" dirty="0" smtClean="0"/>
              <a:t> address </a:t>
            </a:r>
            <a:r>
              <a:rPr lang="en-US" b="1" dirty="0" err="1" smtClean="0"/>
              <a:t>Scarborough,Toronto</a:t>
            </a:r>
            <a:r>
              <a:rPr lang="en-US" b="1" dirty="0" smtClean="0"/>
              <a:t> were determined. we then fetched the nearby locations in tabular form followed by categories fetching. Some of the fetched categories include Clothing </a:t>
            </a:r>
            <a:r>
              <a:rPr lang="en-US" b="1" dirty="0" err="1" smtClean="0"/>
              <a:t>Store,Restaurant,Coffee</a:t>
            </a:r>
            <a:r>
              <a:rPr lang="en-US" b="1" dirty="0" smtClean="0"/>
              <a:t> </a:t>
            </a:r>
            <a:r>
              <a:rPr lang="en-US" b="1" dirty="0" err="1" smtClean="0"/>
              <a:t>Shop,Intersection,Sandwich</a:t>
            </a:r>
            <a:r>
              <a:rPr lang="en-US" b="1" dirty="0" smtClean="0"/>
              <a:t> </a:t>
            </a:r>
            <a:r>
              <a:rPr lang="en-US" b="1" dirty="0" err="1" smtClean="0"/>
              <a:t>Place,Gas</a:t>
            </a:r>
            <a:r>
              <a:rPr lang="en-US" b="1" dirty="0" smtClean="0"/>
              <a:t> </a:t>
            </a:r>
            <a:r>
              <a:rPr lang="en-US" b="1" dirty="0" err="1" smtClean="0"/>
              <a:t>Station,,department</a:t>
            </a:r>
            <a:r>
              <a:rPr lang="en-US" b="1" dirty="0" smtClean="0"/>
              <a:t> Store etc. our project </a:t>
            </a:r>
            <a:r>
              <a:rPr lang="en-US" b="1" dirty="0" err="1" smtClean="0"/>
              <a:t>fetchd</a:t>
            </a:r>
            <a:r>
              <a:rPr lang="en-US" b="1" dirty="0" smtClean="0"/>
              <a:t> 107 categories.</a:t>
            </a:r>
            <a:endParaRPr lang="en-US"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33400"/>
          </a:xfrm>
        </p:spPr>
        <p:txBody>
          <a:bodyPr>
            <a:normAutofit fontScale="90000"/>
          </a:bodyPr>
          <a:lstStyle/>
          <a:p>
            <a:r>
              <a:rPr lang="en-IN" dirty="0" smtClean="0"/>
              <a:t>Clustering</a:t>
            </a:r>
            <a:endParaRPr lang="en-US" dirty="0"/>
          </a:p>
        </p:txBody>
      </p:sp>
      <p:sp>
        <p:nvSpPr>
          <p:cNvPr id="3" name="Content Placeholder 2"/>
          <p:cNvSpPr>
            <a:spLocks noGrp="1"/>
          </p:cNvSpPr>
          <p:nvPr>
            <p:ph idx="1"/>
          </p:nvPr>
        </p:nvSpPr>
        <p:spPr>
          <a:xfrm>
            <a:off x="152400" y="685800"/>
            <a:ext cx="8839200" cy="1905000"/>
          </a:xfrm>
        </p:spPr>
        <p:txBody>
          <a:bodyPr>
            <a:normAutofit lnSpcReduction="10000"/>
          </a:bodyPr>
          <a:lstStyle/>
          <a:p>
            <a:pPr algn="just"/>
            <a:r>
              <a:rPr lang="en-US" sz="2400" dirty="0" smtClean="0"/>
              <a:t>To compare the similarities of two cities, we decided to explore neighborhoods, segment them, and group them into clusters to find similar neighborhoods in a big city like New York and Toronto. To be able to do that, we need to cluster data which is a form of unsupervised machine learning: k-means clustering algorithm.</a:t>
            </a:r>
            <a:endParaRPr lang="en-US" sz="2400" dirty="0"/>
          </a:p>
        </p:txBody>
      </p:sp>
      <p:pic>
        <p:nvPicPr>
          <p:cNvPr id="4" name="Picture 3" descr="D:\IBM Certification\FINAL Assignments\Capstone Project\clustering.jpg"/>
          <p:cNvPicPr/>
          <p:nvPr/>
        </p:nvPicPr>
        <p:blipFill>
          <a:blip r:embed="rId2" cstate="print"/>
          <a:srcRect/>
          <a:stretch>
            <a:fillRect/>
          </a:stretch>
        </p:blipFill>
        <p:spPr bwMode="auto">
          <a:xfrm>
            <a:off x="838200" y="2514600"/>
            <a:ext cx="7696200" cy="4191000"/>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33400"/>
          </a:xfrm>
        </p:spPr>
        <p:txBody>
          <a:bodyPr>
            <a:normAutofit fontScale="90000"/>
          </a:bodyPr>
          <a:lstStyle/>
          <a:p>
            <a:r>
              <a:rPr lang="en-US" b="1" dirty="0" smtClean="0"/>
              <a:t/>
            </a:r>
            <a:br>
              <a:rPr lang="en-US" b="1" dirty="0" smtClean="0"/>
            </a:br>
            <a:r>
              <a:rPr lang="en-US" b="1" dirty="0" smtClean="0"/>
              <a:t>Results</a:t>
            </a:r>
            <a:r>
              <a:rPr lang="en-US" b="1" dirty="0" smtClean="0"/>
              <a:t/>
            </a:r>
            <a:br>
              <a:rPr lang="en-US" b="1" dirty="0" smtClean="0"/>
            </a:br>
            <a:endParaRPr lang="en-US" dirty="0"/>
          </a:p>
        </p:txBody>
      </p:sp>
      <p:sp>
        <p:nvSpPr>
          <p:cNvPr id="3" name="Content Placeholder 2"/>
          <p:cNvSpPr>
            <a:spLocks noGrp="1"/>
          </p:cNvSpPr>
          <p:nvPr>
            <p:ph idx="1"/>
          </p:nvPr>
        </p:nvSpPr>
        <p:spPr>
          <a:xfrm>
            <a:off x="152400" y="685800"/>
            <a:ext cx="8839200" cy="990600"/>
          </a:xfrm>
        </p:spPr>
        <p:txBody>
          <a:bodyPr/>
          <a:lstStyle/>
          <a:p>
            <a:r>
              <a:rPr lang="en-US" sz="2400" dirty="0" smtClean="0"/>
              <a:t>we used folium library of python to determine the map of clusters with k-clusters value of </a:t>
            </a:r>
            <a:r>
              <a:rPr lang="en-US" sz="2400" dirty="0" smtClean="0"/>
              <a:t>10</a:t>
            </a:r>
            <a:endParaRPr lang="en-US" dirty="0"/>
          </a:p>
        </p:txBody>
      </p:sp>
      <p:pic>
        <p:nvPicPr>
          <p:cNvPr id="4" name="Picture 3" descr="D:\IBM Certification\FINAL Assignments\Capstone Project\20210515_213625.jpg"/>
          <p:cNvPicPr/>
          <p:nvPr/>
        </p:nvPicPr>
        <p:blipFill>
          <a:blip r:embed="rId2" cstate="print"/>
          <a:srcRect/>
          <a:stretch>
            <a:fillRect/>
          </a:stretch>
        </p:blipFill>
        <p:spPr bwMode="auto">
          <a:xfrm>
            <a:off x="1524000" y="1905000"/>
            <a:ext cx="6248400" cy="4114800"/>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33400"/>
          </a:xfrm>
        </p:spPr>
        <p:txBody>
          <a:bodyPr>
            <a:noAutofit/>
          </a:bodyPr>
          <a:lstStyle/>
          <a:p>
            <a:r>
              <a:rPr lang="en-US" sz="3200" b="1" dirty="0" smtClean="0"/>
              <a:t/>
            </a:r>
            <a:br>
              <a:rPr lang="en-US" sz="3200" b="1" dirty="0" smtClean="0"/>
            </a:br>
            <a:r>
              <a:rPr lang="en-US" sz="3200" b="1" dirty="0" smtClean="0"/>
              <a:t>Average </a:t>
            </a:r>
            <a:r>
              <a:rPr lang="en-US" sz="3200" b="1" dirty="0" smtClean="0"/>
              <a:t>Housing Price by Clusters in Scarborough</a:t>
            </a:r>
            <a:br>
              <a:rPr lang="en-US" sz="3200" b="1" dirty="0" smtClean="0"/>
            </a:br>
            <a:endParaRPr lang="en-US" sz="3200" dirty="0"/>
          </a:p>
        </p:txBody>
      </p:sp>
      <p:sp>
        <p:nvSpPr>
          <p:cNvPr id="4" name="Rectangle 3"/>
          <p:cNvSpPr/>
          <p:nvPr/>
        </p:nvSpPr>
        <p:spPr>
          <a:xfrm>
            <a:off x="381000" y="838200"/>
            <a:ext cx="8229600" cy="369332"/>
          </a:xfrm>
          <a:prstGeom prst="rect">
            <a:avLst/>
          </a:prstGeom>
        </p:spPr>
        <p:txBody>
          <a:bodyPr wrap="square">
            <a:spAutoFit/>
          </a:bodyPr>
          <a:lstStyle/>
          <a:p>
            <a:r>
              <a:rPr lang="en-US" dirty="0" smtClean="0"/>
              <a:t>we obtained following average housing price for Scarborough</a:t>
            </a:r>
            <a:endParaRPr lang="en-US" dirty="0"/>
          </a:p>
        </p:txBody>
      </p:sp>
      <p:pic>
        <p:nvPicPr>
          <p:cNvPr id="5" name="Picture 4" descr="D:\IBM Certification\FINAL Assignments\Capstone Project\20210515_215259.jpg"/>
          <p:cNvPicPr/>
          <p:nvPr/>
        </p:nvPicPr>
        <p:blipFill>
          <a:blip r:embed="rId2" cstate="print"/>
          <a:srcRect/>
          <a:stretch>
            <a:fillRect/>
          </a:stretch>
        </p:blipFill>
        <p:spPr bwMode="auto">
          <a:xfrm>
            <a:off x="1066800" y="1721200"/>
            <a:ext cx="7086599" cy="4679600"/>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sz="3600" b="1" dirty="0" smtClean="0"/>
              <a:t/>
            </a:r>
            <a:br>
              <a:rPr lang="en-US" sz="3600" b="1" dirty="0" smtClean="0"/>
            </a:br>
            <a:r>
              <a:rPr lang="en-US" sz="3600" b="1" dirty="0" smtClean="0"/>
              <a:t>School </a:t>
            </a:r>
            <a:r>
              <a:rPr lang="en-US" sz="3600" b="1" dirty="0" smtClean="0"/>
              <a:t>Ratings by Clusters in Scarborough</a:t>
            </a:r>
            <a:r>
              <a:rPr lang="en-US" b="1" dirty="0" smtClean="0"/>
              <a:t/>
            </a:r>
            <a:br>
              <a:rPr lang="en-US" b="1" dirty="0" smtClean="0"/>
            </a:br>
            <a:endParaRPr lang="en-US" dirty="0"/>
          </a:p>
        </p:txBody>
      </p:sp>
      <p:pic>
        <p:nvPicPr>
          <p:cNvPr id="4" name="Picture 3" descr="D:\IBM Certification\FINAL Assignments\Capstone Project\20210515_215342.jpg"/>
          <p:cNvPicPr/>
          <p:nvPr/>
        </p:nvPicPr>
        <p:blipFill>
          <a:blip r:embed="rId2" cstate="print"/>
          <a:srcRect/>
          <a:stretch>
            <a:fillRect/>
          </a:stretch>
        </p:blipFill>
        <p:spPr bwMode="auto">
          <a:xfrm>
            <a:off x="1905000" y="838200"/>
            <a:ext cx="5334000" cy="3962400"/>
          </a:xfrm>
          <a:prstGeom prst="rect">
            <a:avLst/>
          </a:prstGeom>
          <a:noFill/>
          <a:ln w="9525">
            <a:noFill/>
            <a:miter lim="800000"/>
            <a:headEnd/>
            <a:tailEnd/>
          </a:ln>
        </p:spPr>
      </p:pic>
      <p:sp>
        <p:nvSpPr>
          <p:cNvPr id="5" name="Rectangle 4"/>
          <p:cNvSpPr/>
          <p:nvPr/>
        </p:nvSpPr>
        <p:spPr>
          <a:xfrm>
            <a:off x="304800" y="4876800"/>
            <a:ext cx="8458200" cy="1754326"/>
          </a:xfrm>
          <a:prstGeom prst="rect">
            <a:avLst/>
          </a:prstGeom>
        </p:spPr>
        <p:txBody>
          <a:bodyPr wrap="square">
            <a:spAutoFit/>
          </a:bodyPr>
          <a:lstStyle/>
          <a:p>
            <a:r>
              <a:rPr lang="en-US" dirty="0" smtClean="0"/>
              <a:t>Scarborough is a popular destination for new immigrants in Canada to reside. As a result, it is one of the most diverse and multicultural areas in the Greater Toronto Area, being home to various religious groups and places of worship. Although immigration has become a hot topic over the past few years with more governments seeking more restrictions on immigrants and refugees, the general trend of immigration into Canada has been one of on the rise.</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TotalTime>
  <Words>752</Words>
  <Application>Microsoft Office PowerPoint</Application>
  <PresentationFormat>On-screen Show (4:3)</PresentationFormat>
  <Paragraphs>41</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The Battle of Neighborhoods | Finding a Better Place in Scarborough, Toronto  Final Report for Capstone Project  </vt:lpstr>
      <vt:lpstr> Introduction </vt:lpstr>
      <vt:lpstr> Data Extraction &amp; Cleaning </vt:lpstr>
      <vt:lpstr> Foursquare API Data: </vt:lpstr>
      <vt:lpstr> Map of Scarborough </vt:lpstr>
      <vt:lpstr>Clustering</vt:lpstr>
      <vt:lpstr> Results </vt:lpstr>
      <vt:lpstr> Average Housing Price by Clusters in Scarborough </vt:lpstr>
      <vt:lpstr> School Ratings by Clusters in Scarborough </vt:lpstr>
      <vt:lpstr>Conclusion</vt:lpstr>
      <vt:lpstr>Future Works: </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Neighborhoods | Finding a Better Place in Scarborough, Toronto  Final Report for Capstone Project  </dc:title>
  <dc:creator>PANKAJ AGARWAL</dc:creator>
  <cp:lastModifiedBy>PANKAJ AGARWAL</cp:lastModifiedBy>
  <cp:revision>4</cp:revision>
  <dcterms:created xsi:type="dcterms:W3CDTF">2006-08-16T00:00:00Z</dcterms:created>
  <dcterms:modified xsi:type="dcterms:W3CDTF">2021-05-15T18:52:21Z</dcterms:modified>
</cp:coreProperties>
</file>