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9204-05AB-42AB-8599-85A03171D0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ABF1-C9BD-4CAD-B65C-7427BCAF9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53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9204-05AB-42AB-8599-85A03171D0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ABF1-C9BD-4CAD-B65C-7427BCAF9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206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9204-05AB-42AB-8599-85A03171D0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ABF1-C9BD-4CAD-B65C-7427BCAF946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3052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9204-05AB-42AB-8599-85A03171D0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ABF1-C9BD-4CAD-B65C-7427BCAF9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8247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9204-05AB-42AB-8599-85A03171D0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ABF1-C9BD-4CAD-B65C-7427BCAF946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16842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9204-05AB-42AB-8599-85A03171D0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ABF1-C9BD-4CAD-B65C-7427BCAF9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0628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9204-05AB-42AB-8599-85A03171D0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ABF1-C9BD-4CAD-B65C-7427BCAF9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0988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9204-05AB-42AB-8599-85A03171D0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ABF1-C9BD-4CAD-B65C-7427BCAF9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519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9204-05AB-42AB-8599-85A03171D0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ABF1-C9BD-4CAD-B65C-7427BCAF9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768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9204-05AB-42AB-8599-85A03171D0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ABF1-C9BD-4CAD-B65C-7427BCAF9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768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9204-05AB-42AB-8599-85A03171D0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ABF1-C9BD-4CAD-B65C-7427BCAF9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96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9204-05AB-42AB-8599-85A03171D0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ABF1-C9BD-4CAD-B65C-7427BCAF9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5493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9204-05AB-42AB-8599-85A03171D0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ABF1-C9BD-4CAD-B65C-7427BCAF9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9832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9204-05AB-42AB-8599-85A03171D0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ABF1-C9BD-4CAD-B65C-7427BCAF9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1031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9204-05AB-42AB-8599-85A03171D0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ABF1-C9BD-4CAD-B65C-7427BCAF9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127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609204-05AB-42AB-8599-85A03171D0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0ABF1-C9BD-4CAD-B65C-7427BCAF9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5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09204-05AB-42AB-8599-85A03171D0DB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6D0ABF1-C9BD-4CAD-B65C-7427BCAF94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78511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768D-5917-A1FB-AF99-5FEEDCCFC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19356" y="744263"/>
            <a:ext cx="5895533" cy="1753809"/>
          </a:xfrm>
        </p:spPr>
        <p:txBody>
          <a:bodyPr/>
          <a:lstStyle/>
          <a:p>
            <a:pPr algn="ctr"/>
            <a:r>
              <a:rPr lang="en-IN" dirty="0"/>
              <a:t>SMART CITY TRAFFIC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0656E-7F1E-6289-7CC2-A47453612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3655" y="2880550"/>
            <a:ext cx="7766936" cy="1096899"/>
          </a:xfrm>
        </p:spPr>
        <p:txBody>
          <a:bodyPr/>
          <a:lstStyle/>
          <a:p>
            <a:pPr algn="ctr"/>
            <a:r>
              <a:rPr lang="en-US" dirty="0"/>
              <a:t>Optimizing Urban Traffic Flow Through Data-Driven Insights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4F85A1-7BDA-29FE-1325-F5C4DE1C74B3}"/>
              </a:ext>
            </a:extLst>
          </p:cNvPr>
          <p:cNvSpPr txBox="1"/>
          <p:nvPr/>
        </p:nvSpPr>
        <p:spPr>
          <a:xfrm>
            <a:off x="1114865" y="4776215"/>
            <a:ext cx="44522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Name : Pankaj</a:t>
            </a:r>
          </a:p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UID : 25MCD10027</a:t>
            </a:r>
          </a:p>
          <a:p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6163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E9378-9EC9-F8E0-999C-A3626E16B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980" y="216506"/>
            <a:ext cx="8725505" cy="1096899"/>
          </a:xfrm>
        </p:spPr>
        <p:txBody>
          <a:bodyPr/>
          <a:lstStyle/>
          <a:p>
            <a:r>
              <a:rPr lang="en-IN" dirty="0"/>
              <a:t>Conclusion &amp; 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DB17C3-E660-38E8-B75C-8E1391BFE04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09625" y="2275632"/>
            <a:ext cx="832375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Conclusion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analysis enabled proactive traffic management and safety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Future Work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Incorporate live IoT traffic feeds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modeling for congestion forecasting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accident alerts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4634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F8B83-4425-8CA3-C748-7CEA7820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Project</a:t>
            </a:r>
            <a:r>
              <a:rPr lang="en-IN" dirty="0"/>
              <a:t> </a:t>
            </a:r>
            <a:r>
              <a:rPr lang="en-IN" u="sng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7D924-B1DE-4E08-45C9-3E008AC94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47878" y="1778568"/>
            <a:ext cx="6855579" cy="1584097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Objective</a:t>
            </a:r>
            <a:r>
              <a:rPr lang="en-US" dirty="0"/>
              <a:t>: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Optimize urban traffic flow, reduce congestion, improve road safety, and enhance public transportation efficiency.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D4720D-AB09-D272-9297-C9FCF0AB3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7877" y="3362665"/>
            <a:ext cx="6855580" cy="209107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Approach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dirty="0"/>
              <a:t>Collected real/simulated traffic datasets</a:t>
            </a:r>
          </a:p>
          <a:p>
            <a:pPr>
              <a:buFont typeface="+mj-lt"/>
              <a:buAutoNum type="arabicPeriod"/>
            </a:pPr>
            <a:r>
              <a:rPr lang="en-US" dirty="0"/>
              <a:t>Stored and queried data using </a:t>
            </a:r>
            <a:r>
              <a:rPr lang="en-US" b="1" dirty="0"/>
              <a:t>MySQL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Analyzed patterns and trends in </a:t>
            </a:r>
            <a:r>
              <a:rPr lang="en-US" b="1" dirty="0"/>
              <a:t>Excel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Visualized insights through an </a:t>
            </a:r>
            <a:r>
              <a:rPr lang="en-US" b="1" dirty="0"/>
              <a:t>Interactive Power BI Dashboard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7064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01D9-F84B-B431-573C-8817A89D8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112" y="297210"/>
            <a:ext cx="6518124" cy="945409"/>
          </a:xfrm>
        </p:spPr>
        <p:txBody>
          <a:bodyPr>
            <a:noAutofit/>
          </a:bodyPr>
          <a:lstStyle/>
          <a:p>
            <a:r>
              <a:rPr lang="en-IN" sz="3600" dirty="0">
                <a:solidFill>
                  <a:schemeClr val="accent1">
                    <a:lumMod val="50000"/>
                  </a:schemeClr>
                </a:solidFill>
              </a:rPr>
              <a:t>DATABASE AND 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32ED46-3175-07F6-1256-CFC1AA783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8457" y="1634506"/>
            <a:ext cx="2772000" cy="1138397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B206ABA-BE9F-B497-3714-498BF09BD06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16112" y="1490007"/>
            <a:ext cx="3676197" cy="3877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Database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coimbatore_city_traffic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Key Tables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traffic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traffic volume, weather, average speed, vehicle counts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congestion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congestion levels, traffic signal status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accident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accidents, deaths, timestamps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location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zone, location names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81BA8AA-EA05-4076-A780-5B773CFB9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457" y="3587739"/>
            <a:ext cx="2772001" cy="13430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295019-A552-980E-485F-D3DA8DA8E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6606" y="3587738"/>
            <a:ext cx="2220892" cy="13430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A3611F-12E5-7909-114C-A4E8ACB868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4742" y="1634506"/>
            <a:ext cx="2424619" cy="1138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0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985B-2650-0AA4-48AA-536216905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58" y="402772"/>
            <a:ext cx="8596668" cy="664029"/>
          </a:xfrm>
        </p:spPr>
        <p:txBody>
          <a:bodyPr>
            <a:normAutofit/>
          </a:bodyPr>
          <a:lstStyle/>
          <a:p>
            <a:r>
              <a:rPr lang="en-IN" dirty="0"/>
              <a:t>Key 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6AA5-5947-33EA-4B80-2299A1B9A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4157" y="1262531"/>
            <a:ext cx="4718957" cy="51926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Retrieve Signal Details:</a:t>
            </a:r>
          </a:p>
          <a:p>
            <a:pPr marL="0" indent="0">
              <a:buNone/>
            </a:pPr>
            <a:r>
              <a:rPr lang="en-US" sz="1400" dirty="0"/>
              <a:t>SELECT </a:t>
            </a:r>
            <a:r>
              <a:rPr lang="en-US" sz="1400" dirty="0" err="1"/>
              <a:t>signal_id</a:t>
            </a:r>
            <a:r>
              <a:rPr lang="en-US" sz="1400" dirty="0"/>
              <a:t>, </a:t>
            </a:r>
            <a:r>
              <a:rPr lang="en-US" sz="1400" dirty="0" err="1"/>
              <a:t>location_id</a:t>
            </a:r>
            <a:r>
              <a:rPr lang="en-US" sz="1400" dirty="0"/>
              <a:t>, status</a:t>
            </a:r>
          </a:p>
          <a:p>
            <a:pPr marL="0" indent="0">
              <a:buNone/>
            </a:pPr>
            <a:r>
              <a:rPr lang="en-US" sz="1400" dirty="0"/>
              <a:t>FROM congestion;</a:t>
            </a:r>
          </a:p>
          <a:p>
            <a:pPr marL="0" indent="0">
              <a:buNone/>
            </a:pP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Count of Signals Grouped by Status:</a:t>
            </a:r>
          </a:p>
          <a:p>
            <a:pPr marL="0" indent="0">
              <a:buNone/>
            </a:pPr>
            <a:r>
              <a:rPr lang="en-US" sz="1400" dirty="0"/>
              <a:t>SELECT status, COUNT(*) AS </a:t>
            </a:r>
            <a:r>
              <a:rPr lang="en-US" sz="1400" dirty="0" err="1"/>
              <a:t>signal_count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congestion</a:t>
            </a:r>
          </a:p>
          <a:p>
            <a:pPr marL="0" indent="0">
              <a:buNone/>
            </a:pPr>
            <a:r>
              <a:rPr lang="en-US" sz="1400" dirty="0"/>
              <a:t>GROUP BY status;</a:t>
            </a:r>
          </a:p>
          <a:p>
            <a:pPr marL="0" indent="0">
              <a:buNone/>
            </a:pPr>
            <a:r>
              <a:rPr lang="en-US" sz="1400" u="sng" dirty="0">
                <a:solidFill>
                  <a:schemeClr val="accent1">
                    <a:lumMod val="50000"/>
                  </a:schemeClr>
                </a:solidFill>
              </a:rPr>
              <a:t>Top 5 Locations with Highest Number of Accidents:</a:t>
            </a:r>
          </a:p>
          <a:p>
            <a:pPr marL="0" indent="0">
              <a:buNone/>
            </a:pPr>
            <a:r>
              <a:rPr lang="en-US" sz="1400" dirty="0"/>
              <a:t>SELECT </a:t>
            </a:r>
            <a:r>
              <a:rPr lang="en-US" sz="1400" dirty="0" err="1"/>
              <a:t>l.location_name</a:t>
            </a:r>
            <a:r>
              <a:rPr lang="en-US" sz="1400" dirty="0"/>
              <a:t>, COUNT(</a:t>
            </a:r>
            <a:r>
              <a:rPr lang="en-US" sz="1400" dirty="0" err="1"/>
              <a:t>a.incident_id</a:t>
            </a:r>
            <a:r>
              <a:rPr lang="en-US" sz="1400" dirty="0"/>
              <a:t>) AS </a:t>
            </a:r>
            <a:r>
              <a:rPr lang="en-US" sz="1400" dirty="0" err="1"/>
              <a:t>total_accidents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FROM accident a</a:t>
            </a:r>
          </a:p>
          <a:p>
            <a:pPr marL="0" indent="0">
              <a:buNone/>
            </a:pPr>
            <a:r>
              <a:rPr lang="en-US" sz="1400" dirty="0"/>
              <a:t>JOIN location l ON </a:t>
            </a:r>
            <a:r>
              <a:rPr lang="en-US" sz="1400" dirty="0" err="1"/>
              <a:t>a.location_id</a:t>
            </a:r>
            <a:r>
              <a:rPr lang="en-US" sz="1400" dirty="0"/>
              <a:t> = </a:t>
            </a:r>
            <a:r>
              <a:rPr lang="en-US" sz="1400" dirty="0" err="1"/>
              <a:t>l.location_id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GROUP BY </a:t>
            </a:r>
            <a:r>
              <a:rPr lang="en-US" sz="1400" dirty="0" err="1"/>
              <a:t>l.location_name</a:t>
            </a:r>
            <a:endParaRPr lang="en-US" sz="1400" dirty="0"/>
          </a:p>
          <a:p>
            <a:pPr marL="0" indent="0">
              <a:buNone/>
            </a:pPr>
            <a:r>
              <a:rPr lang="en-US" sz="1400" dirty="0"/>
              <a:t>ORDER BY </a:t>
            </a:r>
            <a:r>
              <a:rPr lang="en-US" sz="1400" dirty="0" err="1"/>
              <a:t>total_accidents</a:t>
            </a:r>
            <a:r>
              <a:rPr lang="en-US" sz="1400" dirty="0"/>
              <a:t> DESCLIMIT 5;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78AB1D-38AA-CF04-73AE-7CDF3BC3D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42858" y="1262531"/>
            <a:ext cx="4114800" cy="519269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chemeClr val="accent1">
                    <a:lumMod val="50000"/>
                  </a:schemeClr>
                </a:solidFill>
              </a:rPr>
              <a:t>Location-Wise Deaths Due to Accidents:</a:t>
            </a:r>
          </a:p>
          <a:p>
            <a:pPr marL="0" indent="0">
              <a:buNone/>
            </a:pPr>
            <a:r>
              <a:rPr lang="en-US" sz="1600" dirty="0"/>
              <a:t>SELECT </a:t>
            </a:r>
            <a:r>
              <a:rPr lang="en-US" sz="1600" dirty="0" err="1"/>
              <a:t>l.location_name</a:t>
            </a:r>
            <a:r>
              <a:rPr lang="en-US" sz="1600" dirty="0"/>
              <a:t>, SUM(</a:t>
            </a:r>
            <a:r>
              <a:rPr lang="en-US" sz="1600" dirty="0" err="1"/>
              <a:t>a.deaths_occurred</a:t>
            </a:r>
            <a:r>
              <a:rPr lang="en-US" sz="1600" dirty="0"/>
              <a:t>) AS </a:t>
            </a:r>
            <a:r>
              <a:rPr lang="en-US" sz="1600" dirty="0" err="1"/>
              <a:t>total_deaths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FROM accident a</a:t>
            </a:r>
          </a:p>
          <a:p>
            <a:pPr marL="0" indent="0">
              <a:buNone/>
            </a:pPr>
            <a:r>
              <a:rPr lang="en-US" sz="1600" dirty="0"/>
              <a:t>JOIN location l ON </a:t>
            </a:r>
            <a:r>
              <a:rPr lang="en-US" sz="1600" dirty="0" err="1"/>
              <a:t>a.location_id</a:t>
            </a:r>
            <a:r>
              <a:rPr lang="en-US" sz="1600" dirty="0"/>
              <a:t> = </a:t>
            </a:r>
            <a:r>
              <a:rPr lang="en-US" sz="1600" dirty="0" err="1"/>
              <a:t>l.location_id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GROUP BY </a:t>
            </a:r>
            <a:r>
              <a:rPr lang="en-US" sz="1600" dirty="0" err="1"/>
              <a:t>l.location_name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ORDER BY </a:t>
            </a:r>
            <a:r>
              <a:rPr lang="en-US" sz="1600" dirty="0" err="1"/>
              <a:t>total_deaths</a:t>
            </a:r>
            <a:r>
              <a:rPr lang="en-US" sz="1600" dirty="0"/>
              <a:t> DESC;</a:t>
            </a:r>
          </a:p>
          <a:p>
            <a:pPr marL="0" indent="0">
              <a:buNone/>
            </a:pPr>
            <a:endParaRPr lang="en-IN" sz="1400" dirty="0"/>
          </a:p>
          <a:p>
            <a:pPr marL="0" indent="0">
              <a:buNone/>
            </a:pPr>
            <a:r>
              <a:rPr lang="en-IN" u="sng" dirty="0">
                <a:solidFill>
                  <a:schemeClr val="accent1">
                    <a:lumMod val="50000"/>
                  </a:schemeClr>
                </a:solidFill>
              </a:rPr>
              <a:t>Average Congestion Level by Zone:</a:t>
            </a:r>
          </a:p>
          <a:p>
            <a:pPr marL="0" indent="0">
              <a:buNone/>
            </a:pPr>
            <a:r>
              <a:rPr lang="en-IN" sz="1600" dirty="0"/>
              <a:t>SELECT </a:t>
            </a:r>
            <a:r>
              <a:rPr lang="en-IN" sz="1600" dirty="0" err="1"/>
              <a:t>l.zone</a:t>
            </a:r>
            <a:r>
              <a:rPr lang="en-IN" sz="1600" dirty="0"/>
              <a:t>, AVG(  CASE     WHEN </a:t>
            </a:r>
            <a:r>
              <a:rPr lang="en-IN" sz="1600" dirty="0" err="1"/>
              <a:t>c.congestion_level</a:t>
            </a:r>
            <a:r>
              <a:rPr lang="en-IN" sz="1600" dirty="0"/>
              <a:t> = 'High' THEN 3    WHEN </a:t>
            </a:r>
            <a:r>
              <a:rPr lang="en-IN" sz="1600" dirty="0" err="1"/>
              <a:t>c.congestion_level</a:t>
            </a:r>
            <a:r>
              <a:rPr lang="en-IN" sz="1600" dirty="0"/>
              <a:t> = 'Medium' THEN 2    WHEN </a:t>
            </a:r>
            <a:r>
              <a:rPr lang="en-IN" sz="1600" dirty="0" err="1"/>
              <a:t>c.congestion_level</a:t>
            </a:r>
            <a:r>
              <a:rPr lang="en-IN" sz="1600" dirty="0"/>
              <a:t> = 'Low' THEN 1  END) AS </a:t>
            </a:r>
            <a:r>
              <a:rPr lang="en-IN" sz="1600" dirty="0" err="1"/>
              <a:t>avg_congestion_score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FROM congestion c</a:t>
            </a:r>
          </a:p>
          <a:p>
            <a:pPr marL="0" indent="0">
              <a:buNone/>
            </a:pPr>
            <a:r>
              <a:rPr lang="en-IN" sz="1600" dirty="0"/>
              <a:t>JOIN location l ON </a:t>
            </a:r>
            <a:r>
              <a:rPr lang="en-IN" sz="1600" dirty="0" err="1"/>
              <a:t>c.location_id</a:t>
            </a:r>
            <a:r>
              <a:rPr lang="en-IN" sz="1600" dirty="0"/>
              <a:t> = </a:t>
            </a:r>
            <a:r>
              <a:rPr lang="en-IN" sz="1600" dirty="0" err="1"/>
              <a:t>l.location_id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GROUP BY </a:t>
            </a:r>
            <a:r>
              <a:rPr lang="en-IN" sz="1600" dirty="0" err="1"/>
              <a:t>l.zone</a:t>
            </a:r>
            <a:endParaRPr lang="en-IN" sz="1600" dirty="0"/>
          </a:p>
          <a:p>
            <a:pPr marL="0" indent="0">
              <a:buNone/>
            </a:pPr>
            <a:r>
              <a:rPr lang="en-IN" sz="1600" dirty="0"/>
              <a:t>ORDER BY </a:t>
            </a:r>
            <a:r>
              <a:rPr lang="en-IN" sz="1600" dirty="0" err="1"/>
              <a:t>avg_congestion_score</a:t>
            </a:r>
            <a:r>
              <a:rPr lang="en-IN" sz="1600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18073366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768F1-1A2B-A464-4E9E-4FE43F267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478971"/>
            <a:ext cx="8740602" cy="556239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u="sng" dirty="0">
                <a:solidFill>
                  <a:schemeClr val="accent1">
                    <a:lumMod val="50000"/>
                  </a:schemeClr>
                </a:solidFill>
              </a:rPr>
              <a:t>Accidents Distribution by Time of Day:</a:t>
            </a:r>
          </a:p>
          <a:p>
            <a:pPr marL="0" indent="0">
              <a:buNone/>
            </a:pPr>
            <a:r>
              <a:rPr lang="en-US" dirty="0"/>
              <a:t>SELECT   CASE     WHEN HOUR(</a:t>
            </a:r>
            <a:r>
              <a:rPr lang="en-US" dirty="0" err="1"/>
              <a:t>a.date_time</a:t>
            </a:r>
            <a:r>
              <a:rPr lang="en-US" dirty="0"/>
              <a:t>) BETWEEN 6 AND 12 THEN 'Morning'    WHEN HOUR(</a:t>
            </a:r>
            <a:r>
              <a:rPr lang="en-US" dirty="0" err="1"/>
              <a:t>a.date_time</a:t>
            </a:r>
            <a:r>
              <a:rPr lang="en-US" dirty="0"/>
              <a:t>) BETWEEN 12 AND 17 THEN 'Afternoon'    WHEN HOUR(</a:t>
            </a:r>
            <a:r>
              <a:rPr lang="en-US" dirty="0" err="1"/>
              <a:t>a.date_time</a:t>
            </a:r>
            <a:r>
              <a:rPr lang="en-US" dirty="0"/>
              <a:t>) BETWEEN 17 AND 21 THEN 'Evening'    ELSE 'Night'  END AS </a:t>
            </a:r>
            <a:r>
              <a:rPr lang="en-US" dirty="0" err="1"/>
              <a:t>time_of_day</a:t>
            </a:r>
            <a:r>
              <a:rPr lang="en-US" dirty="0"/>
              <a:t>,  </a:t>
            </a:r>
          </a:p>
          <a:p>
            <a:pPr marL="0" indent="0">
              <a:buNone/>
            </a:pPr>
            <a:r>
              <a:rPr lang="en-US" dirty="0"/>
              <a:t>COUNT(</a:t>
            </a:r>
            <a:r>
              <a:rPr lang="en-US" dirty="0" err="1"/>
              <a:t>a.incident_id</a:t>
            </a:r>
            <a:r>
              <a:rPr lang="en-US" dirty="0"/>
              <a:t>) AS </a:t>
            </a:r>
            <a:r>
              <a:rPr lang="en-US" dirty="0" err="1"/>
              <a:t>accident_count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accident a</a:t>
            </a:r>
          </a:p>
          <a:p>
            <a:pPr marL="0" indent="0">
              <a:buNone/>
            </a:pPr>
            <a:r>
              <a:rPr lang="en-US" dirty="0"/>
              <a:t>GROUP BY </a:t>
            </a:r>
            <a:r>
              <a:rPr lang="en-US" dirty="0" err="1"/>
              <a:t>time_of_day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ORDER BY </a:t>
            </a:r>
            <a:r>
              <a:rPr lang="en-US" dirty="0" err="1"/>
              <a:t>accident_count</a:t>
            </a:r>
            <a:r>
              <a:rPr lang="en-US" dirty="0"/>
              <a:t> DESC;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u="sng" dirty="0">
                <a:solidFill>
                  <a:schemeClr val="accent1">
                    <a:lumMod val="50000"/>
                  </a:schemeClr>
                </a:solidFill>
              </a:rPr>
              <a:t>Impact of Temperature on Average Speed:</a:t>
            </a:r>
          </a:p>
          <a:p>
            <a:pPr marL="0" indent="0">
              <a:buNone/>
            </a:pPr>
            <a:r>
              <a:rPr lang="en-IN" dirty="0"/>
              <a:t>SELECT   CASE    WHEN </a:t>
            </a:r>
            <a:r>
              <a:rPr lang="en-IN" dirty="0" err="1"/>
              <a:t>temperature_celsius</a:t>
            </a:r>
            <a:r>
              <a:rPr lang="en-IN" dirty="0"/>
              <a:t> &lt; 20 THEN 'Cold'    WHEN </a:t>
            </a:r>
            <a:r>
              <a:rPr lang="en-IN" dirty="0" err="1"/>
              <a:t>temperature_celsius</a:t>
            </a:r>
            <a:r>
              <a:rPr lang="en-IN" dirty="0"/>
              <a:t> BETWEEN 20 AND 30 THEN 'Moderate'    ELSE 'Hot'  END AS </a:t>
            </a:r>
            <a:r>
              <a:rPr lang="en-IN" dirty="0" err="1"/>
              <a:t>temp_category</a:t>
            </a:r>
            <a:r>
              <a:rPr lang="en-IN" dirty="0"/>
              <a:t>,  AVG(</a:t>
            </a:r>
            <a:r>
              <a:rPr lang="en-IN" dirty="0" err="1"/>
              <a:t>average_speed_kmph</a:t>
            </a:r>
            <a:r>
              <a:rPr lang="en-IN" dirty="0"/>
              <a:t>) AS </a:t>
            </a:r>
            <a:r>
              <a:rPr lang="en-IN" dirty="0" err="1"/>
              <a:t>avg_speed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FROM traffic</a:t>
            </a:r>
          </a:p>
          <a:p>
            <a:pPr marL="0" indent="0">
              <a:buNone/>
            </a:pPr>
            <a:r>
              <a:rPr lang="en-IN" dirty="0"/>
              <a:t>GROUP BY </a:t>
            </a:r>
            <a:r>
              <a:rPr lang="en-IN" dirty="0" err="1"/>
              <a:t>temp_category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ORDER BY </a:t>
            </a:r>
            <a:r>
              <a:rPr lang="en-IN" dirty="0" err="1"/>
              <a:t>avg_speed</a:t>
            </a:r>
            <a:r>
              <a:rPr lang="en-IN" dirty="0"/>
              <a:t> DESC;</a:t>
            </a:r>
          </a:p>
        </p:txBody>
      </p:sp>
    </p:spTree>
    <p:extLst>
      <p:ext uri="{BB962C8B-B14F-4D97-AF65-F5344CB8AC3E}">
        <p14:creationId xmlns:p14="http://schemas.microsoft.com/office/powerpoint/2010/main" val="1511804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EE9C0-BE9B-63F6-5BF9-843C442C4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734" y="1458686"/>
            <a:ext cx="8596668" cy="707571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Dashboard Insights - Accident Analysis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3937C6-EF34-CEA5-46E5-A220023EA5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332358"/>
            <a:ext cx="607089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Top 5 Locations with Highest Accidents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Critical for safety interventions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Deaths by Location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Prioritizing emergency services allocation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Accidents by Time of Day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Evening and Night times showed higher accident rates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Can optimize patrol schedules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801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D1AA-F7AF-AAFF-72FF-A5EF392A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Insights - Congestion and Traffic Flow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67C21C-3925-A733-D18C-2A1888FBAA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902778"/>
            <a:ext cx="8423123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Average Congestion by Zone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zones requiring better traffic management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Traffic Signal 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Monitored real-time status (active, inactive, faulty)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Average Vehicle Speed per Zone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Helped pinpoint slow-moving traffic areas</a:t>
            </a:r>
          </a:p>
        </p:txBody>
      </p:sp>
    </p:spTree>
    <p:extLst>
      <p:ext uri="{BB962C8B-B14F-4D97-AF65-F5344CB8AC3E}">
        <p14:creationId xmlns:p14="http://schemas.microsoft.com/office/powerpoint/2010/main" val="3787865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2FF6-44EB-80BA-8051-C8CFB20D7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Dashboard Insights - Environmental Impact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51EEBD5-2B3D-900D-035C-E2A65D63FA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36339"/>
            <a:ext cx="601738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Weather Impact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Heavy rain and fog significantly reduced traffic volume.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Temperature Impact on Speed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temperatures saw reduced average speeds.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Vehicle Type Distribution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Cars dominated traffic followed by bikes and buses.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70E79FF-B829-2CA6-6257-D54157B48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29" y="973453"/>
            <a:ext cx="4245093" cy="160646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4FB96B4-7A0D-68EA-0030-268A79CC55A8}"/>
              </a:ext>
            </a:extLst>
          </p:cNvPr>
          <p:cNvSpPr txBox="1"/>
          <p:nvPr/>
        </p:nvSpPr>
        <p:spPr>
          <a:xfrm>
            <a:off x="435429" y="315686"/>
            <a:ext cx="8316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Power BI Dashboard Screenshots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B8EE3B-7613-79FE-A70D-FB1ABB287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128" y="690873"/>
            <a:ext cx="2331238" cy="16064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90E9A48-625E-64CB-1C14-23BCBB4F3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29" y="2868348"/>
            <a:ext cx="4441740" cy="140973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6B1E9A1-2846-3353-77EF-2119C11CF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8747" y="2695440"/>
            <a:ext cx="2331238" cy="15131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F883451-925A-5A30-C73F-61010881E7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07817" y="757365"/>
            <a:ext cx="1308220" cy="16664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7ADB0AE-A75A-BB39-B477-FB6587DFF2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533" y="4434211"/>
            <a:ext cx="7087589" cy="208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3591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158</TotalTime>
  <Words>695</Words>
  <Application>Microsoft Office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SMART CITY TRAFFIC ANALYSIS</vt:lpstr>
      <vt:lpstr>Project Overview</vt:lpstr>
      <vt:lpstr>DATABASE AND DATA MODEL</vt:lpstr>
      <vt:lpstr>Key SQL Queries</vt:lpstr>
      <vt:lpstr>PowerPoint Presentation</vt:lpstr>
      <vt:lpstr>Dashboard Insights - Accident Analysis </vt:lpstr>
      <vt:lpstr>Dashboard Insights - Congestion and Traffic Flow</vt:lpstr>
      <vt:lpstr>Dashboard Insights - Environmental Impact</vt:lpstr>
      <vt:lpstr>PowerPoint Presentation</vt:lpstr>
      <vt:lpstr>Conclusion &amp;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olivemiraclin20@gmail.com</dc:creator>
  <cp:lastModifiedBy>Pankaj .</cp:lastModifiedBy>
  <cp:revision>2</cp:revision>
  <dcterms:created xsi:type="dcterms:W3CDTF">2025-04-30T08:00:38Z</dcterms:created>
  <dcterms:modified xsi:type="dcterms:W3CDTF">2025-10-30T06:44:10Z</dcterms:modified>
</cp:coreProperties>
</file>