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70" r:id="rId8"/>
    <p:sldId id="262" r:id="rId9"/>
    <p:sldId id="263" r:id="rId10"/>
    <p:sldId id="271" r:id="rId11"/>
    <p:sldId id="272" r:id="rId12"/>
    <p:sldId id="264" r:id="rId13"/>
    <p:sldId id="265" r:id="rId14"/>
    <p:sldId id="273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pankajchudhary1247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6" y="6400787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0"/>
                </a:moveTo>
                <a:lnTo>
                  <a:pt x="12188800" y="0"/>
                </a:lnTo>
                <a:lnTo>
                  <a:pt x="12188800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BC5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" y="6334314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3999"/>
                </a:moveTo>
                <a:lnTo>
                  <a:pt x="12188810" y="63999"/>
                </a:lnTo>
                <a:lnTo>
                  <a:pt x="12188810" y="0"/>
                </a:lnTo>
                <a:lnTo>
                  <a:pt x="0" y="0"/>
                </a:lnTo>
                <a:lnTo>
                  <a:pt x="0" y="63999"/>
                </a:lnTo>
                <a:close/>
              </a:path>
            </a:pathLst>
          </a:custGeom>
          <a:solidFill>
            <a:srgbClr val="E483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5" y="4343391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497" y="0"/>
                </a:lnTo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2568" y="325621"/>
            <a:ext cx="28130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1" spc="25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6452" y="739752"/>
            <a:ext cx="2814320" cy="8130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40"/>
              </a:spcBef>
            </a:pPr>
            <a:r>
              <a:rPr spc="20" dirty="0"/>
              <a:t>PRESENTATION</a:t>
            </a:r>
          </a:p>
          <a:p>
            <a:pPr marL="217804">
              <a:lnSpc>
                <a:spcPts val="3075"/>
              </a:lnSpc>
            </a:pPr>
            <a:r>
              <a:rPr spc="20" dirty="0"/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52199" y="1463653"/>
            <a:ext cx="2416811" cy="4411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1" spc="25" dirty="0">
                <a:solidFill>
                  <a:srgbClr val="0070BF"/>
                </a:solidFill>
                <a:latin typeface="Times New Roman"/>
                <a:cs typeface="Times New Roman"/>
              </a:rPr>
              <a:t>“HR</a:t>
            </a:r>
            <a:r>
              <a:rPr sz="2750" b="1" spc="-4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0070BF"/>
                </a:solidFill>
                <a:latin typeface="Times New Roman"/>
                <a:cs typeface="Times New Roman"/>
              </a:rPr>
              <a:t>Analytics”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969" y="2704223"/>
            <a:ext cx="292163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HENRY HARVIN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EDUCATION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b="1" spc="-5" dirty="0">
                <a:latin typeface="Times New Roman"/>
                <a:cs typeface="Times New Roman"/>
              </a:rPr>
              <a:t>SECTOR-2, C-107, NOIDA,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227" y="4392620"/>
            <a:ext cx="22555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TEACHER’S GUIDE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226" y="4931735"/>
            <a:ext cx="2480311" cy="90678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ANIL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JADON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1100"/>
              </a:lnSpc>
            </a:pPr>
            <a:r>
              <a:rPr sz="1600" spc="-5" dirty="0">
                <a:latin typeface="Times New Roman"/>
                <a:cs typeface="Times New Roman"/>
              </a:rPr>
              <a:t>DHIRAJ UPADHAYAY  POOJA GUPTA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(MENTOR)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901" y="4392620"/>
            <a:ext cx="17462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SUBMITTED BY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6901" y="4815910"/>
            <a:ext cx="16758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Times New Roman"/>
                <a:cs typeface="Times New Roman"/>
              </a:rPr>
              <a:t>Pankaj Chaudhary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8" y="7584"/>
            <a:ext cx="2050735" cy="183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29406" y="7584"/>
            <a:ext cx="2050735" cy="183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9"/>
          <p:cNvSpPr>
            <a:spLocks noGrp="1"/>
          </p:cNvSpPr>
          <p:nvPr>
            <p:ph sz="quarter" idx="13"/>
          </p:nvPr>
        </p:nvSpPr>
        <p:spPr>
          <a:xfrm>
            <a:off x="812800" y="228600"/>
            <a:ext cx="105664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8"/>
          <p:cNvSpPr>
            <a:spLocks noGrp="1"/>
          </p:cNvSpPr>
          <p:nvPr>
            <p:ph sz="quarter" idx="13"/>
          </p:nvPr>
        </p:nvSpPr>
        <p:spPr>
          <a:xfrm>
            <a:off x="812800" y="990600"/>
            <a:ext cx="105664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9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7" y="390053"/>
            <a:ext cx="32696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Exploratory Data</a:t>
            </a:r>
            <a:r>
              <a:rPr sz="24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143001" y="838200"/>
            <a:ext cx="102108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909" y="282451"/>
            <a:ext cx="38188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Technique</a:t>
            </a:r>
            <a:r>
              <a:rPr sz="32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59594"/>
              </p:ext>
            </p:extLst>
          </p:nvPr>
        </p:nvGraphicFramePr>
        <p:xfrm>
          <a:off x="2014785" y="1306731"/>
          <a:ext cx="8041640" cy="265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0820"/>
                <a:gridCol w="4020820"/>
              </a:tblGrid>
              <a:tr h="704109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Simple Logistic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C444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Random Forest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C444"/>
                    </a:solidFill>
                  </a:tcPr>
                </a:tc>
              </a:tr>
              <a:tr h="975780">
                <a:tc>
                  <a:txBody>
                    <a:bodyPr/>
                    <a:lstStyle/>
                    <a:p>
                      <a:pPr marL="91440" marR="33655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simple linear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regression our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accuracy score was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88.607%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random forest our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accuracy was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92.025%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9CD"/>
                    </a:solidFill>
                  </a:tcPr>
                </a:tc>
              </a:tr>
              <a:tr h="975780">
                <a:tc>
                  <a:txBody>
                    <a:bodyPr/>
                    <a:lstStyle/>
                    <a:p>
                      <a:pPr marL="91440" marR="2901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receiver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Operative characteristic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(ROC)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Curve  was covering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 smtClean="0">
                          <a:latin typeface="Times New Roman"/>
                          <a:cs typeface="Times New Roman"/>
                        </a:rPr>
                        <a:t>area=0.</a:t>
                      </a:r>
                      <a:r>
                        <a:rPr lang="en-IN" sz="1400" spc="-5" dirty="0" smtClean="0">
                          <a:latin typeface="Times New Roman"/>
                          <a:cs typeface="Times New Roman"/>
                        </a:rPr>
                        <a:t>56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01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receiver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Operative characteristic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(ROC)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Curve  was covering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area=0.85.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4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4"/>
          <p:cNvSpPr>
            <a:spLocks noGrp="1"/>
          </p:cNvSpPr>
          <p:nvPr>
            <p:ph sz="quarter" idx="13"/>
          </p:nvPr>
        </p:nvSpPr>
        <p:spPr>
          <a:xfrm>
            <a:off x="812800" y="609600"/>
            <a:ext cx="105664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1809" y="675525"/>
            <a:ext cx="3559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Suggestions and</a:t>
            </a:r>
            <a:r>
              <a:rPr sz="2800" b="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1892681" y="1961644"/>
            <a:ext cx="8406639" cy="313303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53390" marR="7620" indent="-374650">
              <a:lnSpc>
                <a:spcPct val="101600"/>
              </a:lnSpc>
              <a:spcBef>
                <a:spcPts val="70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lang="en-IN" spc="-25" dirty="0" smtClean="0"/>
              <a:t>S</a:t>
            </a:r>
            <a:r>
              <a:rPr spc="-25" dirty="0" smtClean="0"/>
              <a:t>alary</a:t>
            </a:r>
            <a:r>
              <a:rPr lang="en-IN" spc="-25" dirty="0" smtClean="0"/>
              <a:t>,</a:t>
            </a:r>
            <a:r>
              <a:rPr spc="-25" dirty="0" smtClean="0"/>
              <a:t> </a:t>
            </a:r>
            <a:r>
              <a:rPr spc="90" dirty="0"/>
              <a:t>Most </a:t>
            </a:r>
            <a:r>
              <a:rPr spc="5" dirty="0"/>
              <a:t>employees </a:t>
            </a:r>
            <a:r>
              <a:rPr spc="-15" dirty="0"/>
              <a:t>leaving  </a:t>
            </a:r>
            <a:r>
              <a:rPr spc="-50" dirty="0"/>
              <a:t>the</a:t>
            </a:r>
            <a:r>
              <a:rPr spc="-95" dirty="0"/>
              <a:t> </a:t>
            </a:r>
            <a:r>
              <a:rPr spc="20" dirty="0"/>
              <a:t>company</a:t>
            </a:r>
            <a:r>
              <a:rPr spc="-90" dirty="0"/>
              <a:t> </a:t>
            </a:r>
            <a:r>
              <a:rPr spc="-5" dirty="0"/>
              <a:t>have</a:t>
            </a:r>
            <a:r>
              <a:rPr spc="-90" dirty="0"/>
              <a:t> </a:t>
            </a:r>
            <a:r>
              <a:rPr spc="-10" dirty="0"/>
              <a:t>low</a:t>
            </a:r>
            <a:r>
              <a:rPr spc="-90" dirty="0"/>
              <a:t> </a:t>
            </a:r>
            <a:r>
              <a:rPr spc="-20" dirty="0"/>
              <a:t>or</a:t>
            </a:r>
            <a:r>
              <a:rPr spc="-90" dirty="0"/>
              <a:t> </a:t>
            </a:r>
            <a:r>
              <a:rPr spc="5" dirty="0"/>
              <a:t>medium</a:t>
            </a:r>
            <a:r>
              <a:rPr spc="-90" dirty="0"/>
              <a:t> </a:t>
            </a:r>
            <a:r>
              <a:rPr spc="-25" dirty="0"/>
              <a:t>salary.</a:t>
            </a:r>
          </a:p>
          <a:p>
            <a:pPr marL="453390" marR="7620" indent="-374650">
              <a:lnSpc>
                <a:spcPct val="100000"/>
              </a:lnSpc>
              <a:spcBef>
                <a:spcPts val="1030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5" dirty="0" smtClean="0"/>
              <a:t>Promotion</a:t>
            </a:r>
            <a:r>
              <a:rPr lang="en-IN" spc="5" dirty="0" smtClean="0"/>
              <a:t>,</a:t>
            </a:r>
            <a:r>
              <a:rPr spc="-90" dirty="0" smtClean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20" dirty="0"/>
              <a:t>people</a:t>
            </a:r>
            <a:r>
              <a:rPr spc="-85" dirty="0"/>
              <a:t> </a:t>
            </a:r>
            <a:r>
              <a:rPr spc="-15" dirty="0"/>
              <a:t>leaving</a:t>
            </a:r>
            <a:r>
              <a:rPr spc="-85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20" dirty="0"/>
              <a:t>company</a:t>
            </a:r>
            <a:r>
              <a:rPr spc="-90" dirty="0"/>
              <a:t> </a:t>
            </a:r>
            <a:r>
              <a:rPr spc="-20" dirty="0"/>
              <a:t>did</a:t>
            </a:r>
            <a:r>
              <a:rPr spc="-85" dirty="0"/>
              <a:t> </a:t>
            </a:r>
            <a:r>
              <a:rPr spc="-20" dirty="0"/>
              <a:t>not</a:t>
            </a:r>
            <a:r>
              <a:rPr spc="-85" dirty="0"/>
              <a:t> </a:t>
            </a:r>
            <a:r>
              <a:rPr spc="-20" dirty="0"/>
              <a:t>get</a:t>
            </a:r>
            <a:r>
              <a:rPr spc="-85" dirty="0"/>
              <a:t> </a:t>
            </a:r>
            <a:r>
              <a:rPr spc="-10" dirty="0"/>
              <a:t>promotion</a:t>
            </a:r>
            <a:r>
              <a:rPr spc="-85" dirty="0"/>
              <a:t> </a:t>
            </a:r>
            <a:r>
              <a:rPr spc="-25" dirty="0"/>
              <a:t>for</a:t>
            </a:r>
            <a:r>
              <a:rPr spc="-90" dirty="0"/>
              <a:t> </a:t>
            </a:r>
            <a:r>
              <a:rPr spc="-25" dirty="0"/>
              <a:t>half</a:t>
            </a:r>
            <a:r>
              <a:rPr spc="-85" dirty="0"/>
              <a:t> </a:t>
            </a:r>
            <a:r>
              <a:rPr spc="25" dirty="0"/>
              <a:t>a</a:t>
            </a:r>
            <a:r>
              <a:rPr spc="-85" dirty="0"/>
              <a:t> </a:t>
            </a:r>
            <a:r>
              <a:rPr spc="-25" dirty="0"/>
              <a:t>decade.</a:t>
            </a:r>
          </a:p>
          <a:p>
            <a:pPr marL="453390" marR="698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5" dirty="0"/>
              <a:t>The </a:t>
            </a:r>
            <a:r>
              <a:rPr spc="-35" dirty="0" smtClean="0"/>
              <a:t> </a:t>
            </a:r>
            <a:r>
              <a:rPr spc="-5" dirty="0"/>
              <a:t>workload too </a:t>
            </a:r>
            <a:r>
              <a:rPr spc="25" dirty="0"/>
              <a:t>much on </a:t>
            </a:r>
            <a:r>
              <a:rPr spc="-50" dirty="0"/>
              <a:t>the </a:t>
            </a:r>
            <a:r>
              <a:rPr spc="-10" dirty="0"/>
              <a:t>employees. </a:t>
            </a:r>
            <a:r>
              <a:rPr spc="90" dirty="0"/>
              <a:t>Most </a:t>
            </a:r>
            <a:r>
              <a:rPr spc="5" dirty="0"/>
              <a:t>employees </a:t>
            </a:r>
            <a:r>
              <a:rPr spc="-35" dirty="0"/>
              <a:t>are  </a:t>
            </a:r>
            <a:r>
              <a:rPr spc="-25" dirty="0"/>
              <a:t>able</a:t>
            </a:r>
            <a:r>
              <a:rPr spc="-95" dirty="0"/>
              <a:t> </a:t>
            </a:r>
            <a:r>
              <a:rPr spc="-35" dirty="0"/>
              <a:t>to</a:t>
            </a:r>
            <a:r>
              <a:rPr spc="-90" dirty="0"/>
              <a:t> </a:t>
            </a:r>
            <a:r>
              <a:rPr spc="-15" dirty="0"/>
              <a:t>complete</a:t>
            </a:r>
            <a:r>
              <a:rPr spc="-90" dirty="0"/>
              <a:t> </a:t>
            </a:r>
            <a:r>
              <a:rPr spc="-20" dirty="0"/>
              <a:t>only</a:t>
            </a:r>
            <a:r>
              <a:rPr spc="-90" dirty="0"/>
              <a:t> </a:t>
            </a:r>
            <a:r>
              <a:rPr spc="55" dirty="0"/>
              <a:t>4</a:t>
            </a:r>
            <a:r>
              <a:rPr spc="-90" dirty="0"/>
              <a:t> </a:t>
            </a:r>
            <a:r>
              <a:rPr spc="-25" dirty="0"/>
              <a:t>projects</a:t>
            </a:r>
            <a:r>
              <a:rPr spc="-90" dirty="0"/>
              <a:t> </a:t>
            </a:r>
            <a:r>
              <a:rPr spc="25" dirty="0"/>
              <a:t>on</a:t>
            </a:r>
            <a:r>
              <a:rPr spc="-90" dirty="0"/>
              <a:t> </a:t>
            </a:r>
            <a:r>
              <a:rPr spc="-65" dirty="0"/>
              <a:t>time</a:t>
            </a:r>
            <a:r>
              <a:rPr spc="-65" dirty="0" smtClean="0"/>
              <a:t>.</a:t>
            </a:r>
            <a:endParaRPr lang="en-IN" spc="-65" dirty="0" smtClean="0"/>
          </a:p>
          <a:p>
            <a:pPr marL="453390" marR="698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lang="en-IN" spc="-65" dirty="0" smtClean="0"/>
              <a:t>They should provide gift vouchers and other small </a:t>
            </a:r>
            <a:r>
              <a:rPr lang="en-IN" spc="-65" dirty="0" err="1" smtClean="0"/>
              <a:t>small</a:t>
            </a:r>
            <a:r>
              <a:rPr lang="en-IN" spc="-65" dirty="0" smtClean="0"/>
              <a:t> things like </a:t>
            </a:r>
            <a:r>
              <a:rPr lang="en-IN" spc="-65" dirty="0" err="1" smtClean="0"/>
              <a:t>foregine</a:t>
            </a:r>
            <a:r>
              <a:rPr lang="en-IN" spc="-65" dirty="0" smtClean="0"/>
              <a:t> tours etc.</a:t>
            </a:r>
            <a:endParaRPr spc="-65" dirty="0"/>
          </a:p>
          <a:p>
            <a:pPr marL="453390" marR="5080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15" dirty="0"/>
              <a:t>Training </a:t>
            </a:r>
            <a:r>
              <a:rPr dirty="0"/>
              <a:t>could </a:t>
            </a:r>
            <a:r>
              <a:rPr spc="-15" dirty="0"/>
              <a:t>be </a:t>
            </a:r>
            <a:r>
              <a:rPr spc="5" dirty="0"/>
              <a:t>done </a:t>
            </a:r>
            <a:r>
              <a:rPr dirty="0"/>
              <a:t>more </a:t>
            </a:r>
            <a:r>
              <a:rPr spc="-55" dirty="0"/>
              <a:t>efficiently. </a:t>
            </a:r>
            <a:r>
              <a:rPr spc="90" dirty="0"/>
              <a:t>Most </a:t>
            </a:r>
            <a:r>
              <a:rPr spc="-20" dirty="0"/>
              <a:t>people </a:t>
            </a:r>
            <a:r>
              <a:rPr spc="-15" dirty="0"/>
              <a:t>leaving </a:t>
            </a:r>
            <a:r>
              <a:rPr spc="-30" dirty="0"/>
              <a:t>are </a:t>
            </a:r>
            <a:r>
              <a:rPr spc="-5" dirty="0"/>
              <a:t>from </a:t>
            </a:r>
            <a:r>
              <a:rPr spc="-25" dirty="0"/>
              <a:t>technical  </a:t>
            </a:r>
            <a:r>
              <a:rPr spc="-5" dirty="0"/>
              <a:t>background.</a:t>
            </a:r>
          </a:p>
          <a:p>
            <a:pPr marL="453390" marR="571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5" dirty="0"/>
              <a:t>Satisfaction </a:t>
            </a:r>
            <a:r>
              <a:rPr spc="-50" dirty="0"/>
              <a:t>level </a:t>
            </a:r>
            <a:r>
              <a:rPr spc="5" dirty="0"/>
              <a:t>of employees </a:t>
            </a:r>
            <a:r>
              <a:rPr spc="50" dirty="0"/>
              <a:t>is </a:t>
            </a:r>
            <a:r>
              <a:rPr spc="-45" dirty="0"/>
              <a:t>very </a:t>
            </a:r>
            <a:r>
              <a:rPr spc="-30" dirty="0"/>
              <a:t>important </a:t>
            </a:r>
            <a:r>
              <a:rPr spc="-25" dirty="0"/>
              <a:t>for </a:t>
            </a:r>
            <a:r>
              <a:rPr spc="25" dirty="0"/>
              <a:t>a </a:t>
            </a:r>
            <a:r>
              <a:rPr spc="-5" dirty="0"/>
              <a:t>company. </a:t>
            </a:r>
            <a:r>
              <a:rPr spc="-35" dirty="0"/>
              <a:t>Hence, </a:t>
            </a:r>
            <a:r>
              <a:rPr spc="-45" dirty="0"/>
              <a:t>they </a:t>
            </a:r>
            <a:r>
              <a:rPr spc="20" dirty="0"/>
              <a:t>should  </a:t>
            </a:r>
            <a:r>
              <a:rPr spc="-10" dirty="0"/>
              <a:t>work</a:t>
            </a:r>
            <a:r>
              <a:rPr spc="-90" dirty="0"/>
              <a:t> </a:t>
            </a:r>
            <a:r>
              <a:rPr spc="25" dirty="0"/>
              <a:t>on</a:t>
            </a:r>
            <a:r>
              <a:rPr spc="-90" dirty="0"/>
              <a:t> </a:t>
            </a:r>
            <a:r>
              <a:rPr spc="-5" dirty="0"/>
              <a:t>keeping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90" dirty="0"/>
              <a:t> </a:t>
            </a:r>
            <a:r>
              <a:rPr spc="5" dirty="0"/>
              <a:t>satisfaction</a:t>
            </a:r>
            <a:r>
              <a:rPr spc="-90" dirty="0"/>
              <a:t> </a:t>
            </a:r>
            <a:r>
              <a:rPr spc="-50" dirty="0"/>
              <a:t>level</a:t>
            </a:r>
            <a:r>
              <a:rPr spc="-90" dirty="0"/>
              <a:t> </a:t>
            </a:r>
            <a:r>
              <a:rPr spc="5" dirty="0"/>
              <a:t>of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90" dirty="0"/>
              <a:t> </a:t>
            </a:r>
            <a:r>
              <a:rPr spc="5" dirty="0"/>
              <a:t>employees</a:t>
            </a:r>
            <a:r>
              <a:rPr spc="-90" dirty="0"/>
              <a:t> </a:t>
            </a:r>
            <a:r>
              <a:rPr spc="-35" dirty="0"/>
              <a:t>high.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630" y="1757213"/>
            <a:ext cx="7875905" cy="280653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1689100" algn="l"/>
              </a:tabLst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NOTE:</a:t>
            </a:r>
            <a:r>
              <a:rPr sz="3600" spc="-5" dirty="0">
                <a:solidFill>
                  <a:srgbClr val="FFFFFF"/>
                </a:solidFill>
              </a:rPr>
              <a:t>	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doing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 analysis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hence, 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predict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employee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is an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asset 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b="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company.</a:t>
            </a:r>
            <a:endParaRPr sz="3600">
              <a:latin typeface="Times New Roman"/>
              <a:cs typeface="Times New Roman"/>
            </a:endParaRPr>
          </a:p>
          <a:p>
            <a:pPr marL="12700" marR="413384">
              <a:lnSpc>
                <a:spcPct val="100699"/>
              </a:lnSpc>
            </a:pP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define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future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present of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653" y="93505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1800" b="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spc="-25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653" y="1487508"/>
            <a:ext cx="8368665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Repository: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IN" sz="1900" dirty="0">
                <a:latin typeface="Times New Roman"/>
                <a:cs typeface="Times New Roman"/>
              </a:rPr>
              <a:t>https://github.com/pankajchaudhary1/sip-Project/tree/master/HR%20prediction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652" y="3661240"/>
            <a:ext cx="2337435" cy="2564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Contact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details: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Pankaj Chaudhary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lang="en-IN" sz="1400" spc="45" dirty="0" smtClean="0">
                <a:solidFill>
                  <a:srgbClr val="FFFFFF"/>
                </a:solidFill>
                <a:latin typeface="Trebuchet MS"/>
                <a:cs typeface="Trebuchet MS"/>
              </a:rPr>
              <a:t>9911931247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lang="en-IN" sz="14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Govind</a:t>
            </a:r>
            <a:r>
              <a:rPr lang="en-IN" sz="1400" dirty="0" smtClean="0">
                <a:solidFill>
                  <a:srgbClr val="FFFFFF"/>
                </a:solidFill>
                <a:latin typeface="Trebuchet MS"/>
                <a:cs typeface="Trebuchet MS"/>
              </a:rPr>
              <a:t> Puram, Ghaziabad (201013), UP.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400" b="1" spc="-35" dirty="0" smtClean="0">
                <a:solidFill>
                  <a:srgbClr val="6BA8DA"/>
                </a:solidFill>
                <a:latin typeface="Arial"/>
                <a:cs typeface="Arial"/>
                <a:hlinkClick r:id="rId2"/>
              </a:rPr>
              <a:t>pankajchudhary1247@</a:t>
            </a:r>
            <a:r>
              <a:rPr sz="1400" b="1" spc="-35" dirty="0" smtClean="0">
                <a:solidFill>
                  <a:srgbClr val="6BA8DA"/>
                </a:solidFill>
                <a:latin typeface="Arial"/>
                <a:cs typeface="Arial"/>
                <a:hlinkClick r:id="rId2"/>
              </a:rPr>
              <a:t>gmail.com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u="heavy" spc="-40" dirty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400" u="heavy" spc="-40" dirty="0" smtClean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github.com/</a:t>
            </a:r>
            <a:r>
              <a:rPr lang="en-IN" sz="1400" u="heavy" spc="-40" dirty="0" smtClean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pankajchaudhary1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718" y="2364368"/>
            <a:ext cx="650620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6085" algn="l"/>
              </a:tabLst>
            </a:pPr>
            <a:r>
              <a:rPr sz="8000" spc="-20" dirty="0">
                <a:solidFill>
                  <a:srgbClr val="FFFFFF"/>
                </a:solidFill>
              </a:rPr>
              <a:t>THAN</a:t>
            </a:r>
            <a:r>
              <a:rPr sz="8000" dirty="0">
                <a:solidFill>
                  <a:srgbClr val="FFFFFF"/>
                </a:solidFill>
              </a:rPr>
              <a:t>K	</a:t>
            </a:r>
            <a:r>
              <a:rPr sz="8000" spc="-5" dirty="0">
                <a:solidFill>
                  <a:srgbClr val="FFFFFF"/>
                </a:solidFill>
              </a:rPr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681" y="1057661"/>
            <a:ext cx="830135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81700" algn="l"/>
              </a:tabLst>
            </a:pPr>
            <a:r>
              <a:rPr sz="2850" spc="15" dirty="0">
                <a:solidFill>
                  <a:srgbClr val="FFFFFF"/>
                </a:solidFill>
              </a:rPr>
              <a:t>HUMAN</a:t>
            </a:r>
            <a:r>
              <a:rPr sz="2850" spc="5" dirty="0">
                <a:solidFill>
                  <a:srgbClr val="FFFFFF"/>
                </a:solidFill>
              </a:rPr>
              <a:t> </a:t>
            </a:r>
            <a:r>
              <a:rPr sz="2850" spc="15" dirty="0">
                <a:solidFill>
                  <a:srgbClr val="FFFFFF"/>
                </a:solidFill>
              </a:rPr>
              <a:t>RESOURCE </a:t>
            </a:r>
            <a:r>
              <a:rPr sz="2850" spc="15" dirty="0" smtClean="0">
                <a:solidFill>
                  <a:srgbClr val="FFFFFF"/>
                </a:solidFill>
              </a:rPr>
              <a:t>ANALYTICS</a:t>
            </a:r>
            <a:endParaRPr sz="28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37931" y="2734460"/>
            <a:ext cx="6800215" cy="103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SUBMISSION</a:t>
            </a:r>
            <a:r>
              <a:rPr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Logistic Regression Model to Predict if the employee 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going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leave the  company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 not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determine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factors driving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#importing necessary libraries  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r>
              <a:rPr lang="en-IN" dirty="0"/>
              <a:t> import </a:t>
            </a:r>
            <a:r>
              <a:rPr lang="en-IN" dirty="0" err="1"/>
              <a:t>numpy</a:t>
            </a:r>
            <a:r>
              <a:rPr lang="en-IN" dirty="0"/>
              <a:t> as np 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r>
              <a:rPr lang="en-IN" dirty="0"/>
              <a:t> </a:t>
            </a:r>
          </a:p>
          <a:p>
            <a:r>
              <a:rPr lang="en-IN" dirty="0"/>
              <a:t>#reading the excel file and loading the data in </a:t>
            </a:r>
            <a:r>
              <a:rPr lang="en-IN" dirty="0" err="1"/>
              <a:t>hr_data</a:t>
            </a:r>
            <a:r>
              <a:rPr lang="en-IN" dirty="0"/>
              <a:t> </a:t>
            </a:r>
          </a:p>
          <a:p>
            <a:r>
              <a:rPr lang="en-IN" dirty="0" err="1"/>
              <a:t>hr_data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('HR_data.xlsx') </a:t>
            </a:r>
          </a:p>
          <a:p>
            <a:r>
              <a:rPr lang="en-IN" dirty="0"/>
              <a:t>#viewing the data </a:t>
            </a:r>
          </a:p>
          <a:p>
            <a:r>
              <a:rPr lang="en-IN" dirty="0" err="1"/>
              <a:t>hr_data.head</a:t>
            </a:r>
            <a:r>
              <a:rPr lang="en-IN" dirty="0"/>
              <a:t>() </a:t>
            </a:r>
          </a:p>
          <a:p>
            <a:r>
              <a:rPr lang="en-IN" dirty="0"/>
              <a:t>#viewing the correlation between the columns of the </a:t>
            </a:r>
            <a:r>
              <a:rPr lang="en-IN" dirty="0" err="1"/>
              <a:t>dataframe</a:t>
            </a:r>
            <a:r>
              <a:rPr lang="en-IN" dirty="0"/>
              <a:t> </a:t>
            </a:r>
          </a:p>
          <a:p>
            <a:r>
              <a:rPr lang="en-IN" dirty="0" err="1"/>
              <a:t>hr_data.corr</a:t>
            </a:r>
            <a:r>
              <a:rPr lang="en-IN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049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3433" y="1788521"/>
            <a:ext cx="4460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3467" y="270469"/>
            <a:ext cx="3905067" cy="1030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0617" y="250824"/>
            <a:ext cx="3790951" cy="639278"/>
          </a:xfrm>
          <a:prstGeom prst="rect">
            <a:avLst/>
          </a:prstGeom>
          <a:ln w="12699">
            <a:solidFill>
              <a:srgbClr val="499CC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</a:rPr>
              <a:t>CASE STUDY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OVERVIEW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59929" y="2680419"/>
            <a:ext cx="10056495" cy="177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200"/>
              </a:spcBef>
            </a:pPr>
            <a:r>
              <a:rPr lang="en-IN"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 company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contacted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consulting company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factors 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decision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employees to leave the  company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depends.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Specifically, they want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leaving their company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 a frequent basis..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company wants to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know:</a:t>
            </a:r>
            <a:endParaRPr sz="1600" dirty="0">
              <a:latin typeface="Times New Roman"/>
              <a:cs typeface="Times New Roman"/>
            </a:endParaRPr>
          </a:p>
          <a:p>
            <a:pPr marL="130810" indent="-118110" algn="just">
              <a:lnSpc>
                <a:spcPct val="100000"/>
              </a:lnSpc>
              <a:spcBef>
                <a:spcPts val="1455"/>
              </a:spcBef>
              <a:buChar char="-"/>
              <a:tabLst>
                <a:tab pos="13144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significant 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predicting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decision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leaving the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-"/>
            </a:pPr>
            <a:endParaRPr sz="1600" dirty="0">
              <a:latin typeface="Times New Roman"/>
              <a:cs typeface="Times New Roman"/>
            </a:endParaRPr>
          </a:p>
          <a:p>
            <a:pPr marL="130810" indent="-11811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13144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well those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 describe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probability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leaving the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8458200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IN" sz="2300" dirty="0" smtClean="0">
                <a:latin typeface="Times New Roman"/>
                <a:cs typeface="Times New Roman"/>
              </a:rPr>
              <a:t>Steps involved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47435"/>
              </p:ext>
            </p:extLst>
          </p:nvPr>
        </p:nvGraphicFramePr>
        <p:xfrm>
          <a:off x="1752600" y="1828800"/>
          <a:ext cx="8128000" cy="217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175934">
                <a:tc>
                  <a:txBody>
                    <a:bodyPr/>
                    <a:lstStyle/>
                    <a:p>
                      <a:r>
                        <a:rPr lang="en-IN" sz="1800" b="0" spc="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/>
                      </a:r>
                      <a:br>
                        <a:rPr lang="en-IN" sz="1800" b="0" spc="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</a:br>
                      <a:r>
                        <a:rPr lang="en-IN" sz="1800" b="0" spc="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lang="en-IN" sz="1800" b="0" spc="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Reading </a:t>
                      </a:r>
                      <a:r>
                        <a:rPr lang="en-IN" sz="1800" b="0" spc="1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IN" sz="1800" b="0" spc="-35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800" b="0" spc="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Understanding</a:t>
                      </a:r>
                      <a:br>
                        <a:rPr lang="en-IN" sz="1800" b="0" spc="10" dirty="0" smtClean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</a:br>
                      <a:r>
                        <a:rPr lang="en-IN" sz="1800" dirty="0" smtClean="0"/>
                        <a:t>Data Cleaning and Preparation</a:t>
                      </a:r>
                      <a:br>
                        <a:rPr lang="en-IN" sz="1800" dirty="0" smtClean="0"/>
                      </a:br>
                      <a:r>
                        <a:rPr lang="en-IN" sz="1800" dirty="0" smtClean="0"/>
                        <a:t>Visualizing the Data</a:t>
                      </a:r>
                      <a:br>
                        <a:rPr lang="en-IN" sz="1800" dirty="0" smtClean="0"/>
                      </a:br>
                      <a:r>
                        <a:rPr lang="en-IN" sz="1800" dirty="0" err="1" smtClean="0"/>
                        <a:t>Data</a:t>
                      </a:r>
                      <a:r>
                        <a:rPr lang="en-IN" sz="1800" dirty="0" smtClean="0"/>
                        <a:t> exploration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045" y="460868"/>
            <a:ext cx="4653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Assumptions and Data</a:t>
            </a:r>
            <a:r>
              <a:rPr sz="28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8953" y="1713374"/>
            <a:ext cx="9975851" cy="300402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Technica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assumed that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‘technical’, ‘IT’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‘support’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the same categories. Same with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others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100"/>
              </a:lnSpc>
              <a:spcBef>
                <a:spcPts val="68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 Cleansing: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renamed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‘IT’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‘support’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‘technical’,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per our understanding.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converted all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lower case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avoid any case errors.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renamed ‘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average_montly_hours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it correct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name.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duplicated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function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duplicate values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our 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found 3008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entries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 Hence,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deleted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them. After 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deletion,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9653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entries 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columns.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were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 values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by performing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above steps,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prepared our data for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analysis.</a:t>
            </a:r>
            <a:endParaRPr sz="1600" dirty="0">
              <a:latin typeface="Times New Roman"/>
              <a:cs typeface="Times New Roman"/>
            </a:endParaRPr>
          </a:p>
          <a:p>
            <a:pPr marL="12700" marR="8890">
              <a:lnSpc>
                <a:spcPct val="115900"/>
              </a:lnSpc>
              <a:spcBef>
                <a:spcPts val="69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corr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created that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dealt only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the correlation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our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target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left. This was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done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order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select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best response variables for our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study.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Another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dataset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created that included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columns that we selected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based on our data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 our 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exploration, we chose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best features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would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 us predict 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en-IN"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employee leaving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These 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32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Satisfaction Level, Time Spend Company, Last Evaluation, Number of Projects, Work Accident, Promotion last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 years,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Salary,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10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36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6" y="385988"/>
            <a:ext cx="28086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3200" b="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601684" y="3273708"/>
            <a:ext cx="17513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1295400"/>
            <a:ext cx="10210799" cy="439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7" y="390053"/>
            <a:ext cx="32696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Exploratory Data</a:t>
            </a:r>
            <a:r>
              <a:rPr sz="24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06148" y="1066800"/>
            <a:ext cx="11228652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168</TotalTime>
  <Words>679</Words>
  <Application>Microsoft Office PowerPoint</Application>
  <PresentationFormat>Custom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PRESENTATION on</vt:lpstr>
      <vt:lpstr>HUMAN RESOURCE ANALYTICS</vt:lpstr>
      <vt:lpstr>PowerPoint Presentation</vt:lpstr>
      <vt:lpstr> CASE STUDY OVERVIEW</vt:lpstr>
      <vt:lpstr>Steps involved</vt:lpstr>
      <vt:lpstr>Assumptions and Data Handling</vt:lpstr>
      <vt:lpstr>Based on our data exploration, we chose the best features that would help us predict the employee leaving. These are : Satisfaction Level, Time Spend Company, Last Evaluation, Number of Projects, Work Accident, Promotion last  5 years, Salary, Department.</vt:lpstr>
      <vt:lpstr>Data Exploration</vt:lpstr>
      <vt:lpstr>Exploratory Data Analysis</vt:lpstr>
      <vt:lpstr>PowerPoint Presentation</vt:lpstr>
      <vt:lpstr>PowerPoint Presentation</vt:lpstr>
      <vt:lpstr>Exploratory Data Analysis</vt:lpstr>
      <vt:lpstr>Technique Comparison</vt:lpstr>
      <vt:lpstr>PowerPoint Presentation</vt:lpstr>
      <vt:lpstr>Suggestions and Insights</vt:lpstr>
      <vt:lpstr>NOTE: After doing this analysis hence,  we can predict that an employee is an asset  of the company. They define the future and present of the  company.</vt:lpstr>
      <vt:lpstr>Thank You!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cp:lastModifiedBy>Admin</cp:lastModifiedBy>
  <cp:revision>8</cp:revision>
  <dcterms:created xsi:type="dcterms:W3CDTF">2019-07-27T06:46:39Z</dcterms:created>
  <dcterms:modified xsi:type="dcterms:W3CDTF">2019-07-27T10:17:39Z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2019-07-27T00:00:00Z</vt:filetime>
  </property>
</Properties>
</file>