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065"/>
              </a:lnSpc>
            </a:pPr>
            <a:r>
              <a:rPr spc="-5" dirty="0"/>
              <a:t>Page </a:t>
            </a:r>
            <a:r>
              <a:rPr dirty="0"/>
              <a:t>:</a:t>
            </a:r>
            <a:r>
              <a:rPr spc="-85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70B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065"/>
              </a:lnSpc>
            </a:pPr>
            <a:r>
              <a:rPr spc="-5" dirty="0"/>
              <a:t>Page </a:t>
            </a:r>
            <a:r>
              <a:rPr dirty="0"/>
              <a:t>:</a:t>
            </a:r>
            <a:r>
              <a:rPr spc="-85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70B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065"/>
              </a:lnSpc>
            </a:pPr>
            <a:r>
              <a:rPr spc="-5" dirty="0"/>
              <a:t>Page </a:t>
            </a:r>
            <a:r>
              <a:rPr dirty="0"/>
              <a:t>:</a:t>
            </a:r>
            <a:r>
              <a:rPr spc="-85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70B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065"/>
              </a:lnSpc>
            </a:pPr>
            <a:r>
              <a:rPr spc="-5" dirty="0"/>
              <a:t>Page </a:t>
            </a:r>
            <a:r>
              <a:rPr dirty="0"/>
              <a:t>:</a:t>
            </a:r>
            <a:r>
              <a:rPr spc="-85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065"/>
              </a:lnSpc>
            </a:pPr>
            <a:r>
              <a:rPr spc="-5" dirty="0"/>
              <a:t>Page </a:t>
            </a:r>
            <a:r>
              <a:rPr dirty="0"/>
              <a:t>:</a:t>
            </a:r>
            <a:r>
              <a:rPr spc="-85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1975" cy="68579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86452" y="739752"/>
            <a:ext cx="2814320" cy="812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0070B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92680" y="1961644"/>
            <a:ext cx="8406638" cy="299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748433" y="6101911"/>
            <a:ext cx="888365" cy="278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065"/>
              </a:lnSpc>
            </a:pPr>
            <a:r>
              <a:rPr spc="-5" dirty="0"/>
              <a:t>Page </a:t>
            </a:r>
            <a:r>
              <a:rPr dirty="0"/>
              <a:t>:</a:t>
            </a:r>
            <a:r>
              <a:rPr spc="-85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pankajchudhary1247@gmail.com" TargetMode="External"/><Relationship Id="rId2" Type="http://schemas.openxmlformats.org/officeDocument/2006/relationships/hyperlink" Target="https://github.com/jitroy160/Final_Projects/blob/master/Final_Projects/Final_Project_HR_Analytics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74" y="6400787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0" y="0"/>
                </a:moveTo>
                <a:lnTo>
                  <a:pt x="12188800" y="0"/>
                </a:lnTo>
                <a:lnTo>
                  <a:pt x="12188800" y="457199"/>
                </a:lnTo>
                <a:lnTo>
                  <a:pt x="0" y="457199"/>
                </a:lnTo>
                <a:lnTo>
                  <a:pt x="0" y="0"/>
                </a:lnTo>
                <a:close/>
              </a:path>
            </a:pathLst>
          </a:custGeom>
          <a:solidFill>
            <a:srgbClr val="BC57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" y="6334312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0" y="63999"/>
                </a:moveTo>
                <a:lnTo>
                  <a:pt x="12188810" y="63999"/>
                </a:lnTo>
                <a:lnTo>
                  <a:pt x="12188810" y="0"/>
                </a:lnTo>
                <a:lnTo>
                  <a:pt x="0" y="0"/>
                </a:lnTo>
                <a:lnTo>
                  <a:pt x="0" y="63999"/>
                </a:lnTo>
                <a:close/>
              </a:path>
            </a:pathLst>
          </a:custGeom>
          <a:solidFill>
            <a:srgbClr val="E483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7655" y="4343391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497" y="0"/>
                </a:lnTo>
              </a:path>
            </a:pathLst>
          </a:custGeom>
          <a:ln w="952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52566" y="325621"/>
            <a:ext cx="281305" cy="4508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750" b="1" spc="25" dirty="0">
                <a:solidFill>
                  <a:srgbClr val="0070BF"/>
                </a:solidFill>
                <a:latin typeface="Times New Roman"/>
                <a:cs typeface="Times New Roman"/>
              </a:rPr>
              <a:t>A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3075"/>
              </a:lnSpc>
              <a:spcBef>
                <a:spcPts val="140"/>
              </a:spcBef>
            </a:pPr>
            <a:r>
              <a:rPr spc="20" dirty="0"/>
              <a:t>PRESENTATION</a:t>
            </a:r>
          </a:p>
          <a:p>
            <a:pPr marL="217804">
              <a:lnSpc>
                <a:spcPts val="3075"/>
              </a:lnSpc>
            </a:pPr>
            <a:r>
              <a:rPr spc="20" dirty="0"/>
              <a:t>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52199" y="1463652"/>
            <a:ext cx="2416810" cy="4508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750" b="1" spc="25" dirty="0">
                <a:solidFill>
                  <a:srgbClr val="0070BF"/>
                </a:solidFill>
                <a:latin typeface="Times New Roman"/>
                <a:cs typeface="Times New Roman"/>
              </a:rPr>
              <a:t>“HR</a:t>
            </a:r>
            <a:r>
              <a:rPr sz="2750" b="1" spc="-45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solidFill>
                  <a:srgbClr val="0070BF"/>
                </a:solidFill>
                <a:latin typeface="Times New Roman"/>
                <a:cs typeface="Times New Roman"/>
              </a:rPr>
              <a:t>Analytics”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02969" y="2704221"/>
            <a:ext cx="2921635" cy="691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HENRY HARVIN</a:t>
            </a:r>
            <a:r>
              <a:rPr sz="1600" b="1" spc="-8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EDUCATION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1600" b="1" spc="-5" dirty="0">
                <a:latin typeface="Times New Roman"/>
                <a:cs typeface="Times New Roman"/>
              </a:rPr>
              <a:t>SECTOR-2, C-107, NOIDA,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UP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28226" y="4392619"/>
            <a:ext cx="22555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TEACHER’S GUIDE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BY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28226" y="4931733"/>
            <a:ext cx="2480310" cy="91122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5" dirty="0">
                <a:latin typeface="Times New Roman"/>
                <a:cs typeface="Times New Roman"/>
              </a:rPr>
              <a:t>ANIL</a:t>
            </a:r>
            <a:r>
              <a:rPr sz="1600" spc="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JADON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21100"/>
              </a:lnSpc>
            </a:pPr>
            <a:r>
              <a:rPr sz="1600" spc="-5" dirty="0">
                <a:latin typeface="Times New Roman"/>
                <a:cs typeface="Times New Roman"/>
              </a:rPr>
              <a:t>DHIRAJ UPADHAYAY  POOJA GUPTA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(MENTOR)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96902" y="4392619"/>
            <a:ext cx="17462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SUBMITTED BY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96902" y="4815909"/>
            <a:ext cx="167589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400" spc="-5" dirty="0" smtClean="0">
                <a:latin typeface="Times New Roman"/>
                <a:cs typeface="Times New Roman"/>
              </a:rPr>
              <a:t>Pankaj Chaudhary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877" y="7583"/>
            <a:ext cx="2050735" cy="18300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29404" y="7583"/>
            <a:ext cx="2050735" cy="18300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5909" y="282450"/>
            <a:ext cx="38188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10" dirty="0">
                <a:solidFill>
                  <a:srgbClr val="FFFFFF"/>
                </a:solidFill>
                <a:latin typeface="Times New Roman"/>
                <a:cs typeface="Times New Roman"/>
              </a:rPr>
              <a:t>Technique</a:t>
            </a:r>
            <a:r>
              <a:rPr sz="3200" b="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FFFFFF"/>
                </a:solidFill>
                <a:latin typeface="Times New Roman"/>
                <a:cs typeface="Times New Roman"/>
              </a:rPr>
              <a:t>Comparison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14785" y="1306729"/>
          <a:ext cx="8041640" cy="1961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0820"/>
                <a:gridCol w="4020820"/>
              </a:tblGrid>
              <a:tr h="520065">
                <a:tc>
                  <a:txBody>
                    <a:bodyPr/>
                    <a:lstStyle/>
                    <a:p>
                      <a:pPr marL="7023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Simple Logistic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Regression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EC444"/>
                    </a:solidFill>
                  </a:tcPr>
                </a:tc>
                <a:tc>
                  <a:txBody>
                    <a:bodyPr/>
                    <a:lstStyle/>
                    <a:p>
                      <a:pPr marL="69596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Random Forest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Regression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EC444"/>
                    </a:solidFill>
                  </a:tcPr>
                </a:tc>
              </a:tr>
              <a:tr h="720725">
                <a:tc>
                  <a:txBody>
                    <a:bodyPr/>
                    <a:lstStyle/>
                    <a:p>
                      <a:pPr marL="91440" marR="336550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simple linear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regression our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accuracy score was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88.607%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9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Using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random forest our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accuracy was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92.025%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9CD"/>
                    </a:solidFill>
                  </a:tcPr>
                </a:tc>
              </a:tr>
              <a:tr h="720725">
                <a:tc>
                  <a:txBody>
                    <a:bodyPr/>
                    <a:lstStyle/>
                    <a:p>
                      <a:pPr marL="91440" marR="290195">
                        <a:lnSpc>
                          <a:spcPts val="165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receiver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Operative characteristic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(ROC)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Curve  was covering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area=0.56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4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90195">
                        <a:lnSpc>
                          <a:spcPts val="165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receiver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Operative characteristic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(ROC)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Curve  was covering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area=0.85.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4E8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545940" y="3705774"/>
            <a:ext cx="3401943" cy="2259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94159" y="4557147"/>
            <a:ext cx="2216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Here is the ROC</a:t>
            </a:r>
            <a:r>
              <a:rPr sz="18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Curve: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" dirty="0"/>
              <a:t>Page </a:t>
            </a:r>
            <a:r>
              <a:rPr dirty="0"/>
              <a:t>:</a:t>
            </a:r>
            <a:r>
              <a:rPr spc="-85" dirty="0"/>
              <a:t> </a:t>
            </a: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1807" y="675525"/>
            <a:ext cx="35591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rgbClr val="FFFFFF"/>
                </a:solidFill>
                <a:latin typeface="Times New Roman"/>
                <a:cs typeface="Times New Roman"/>
              </a:rPr>
              <a:t>Suggestions and</a:t>
            </a:r>
            <a:r>
              <a:rPr sz="2800" b="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dirty="0">
                <a:solidFill>
                  <a:srgbClr val="FFFFFF"/>
                </a:solidFill>
                <a:latin typeface="Times New Roman"/>
                <a:cs typeface="Times New Roman"/>
              </a:rPr>
              <a:t>Insights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" dirty="0"/>
              <a:t>Page </a:t>
            </a:r>
            <a:r>
              <a:rPr dirty="0"/>
              <a:t>:</a:t>
            </a:r>
            <a:r>
              <a:rPr spc="-85" dirty="0"/>
              <a:t> </a:t>
            </a: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453390" marR="7620" indent="-374650">
              <a:lnSpc>
                <a:spcPct val="101600"/>
              </a:lnSpc>
              <a:spcBef>
                <a:spcPts val="70"/>
              </a:spcBef>
              <a:buSzPct val="87500"/>
              <a:buAutoNum type="arabicPeriod"/>
              <a:tabLst>
                <a:tab pos="454025" algn="l"/>
                <a:tab pos="454659" algn="l"/>
              </a:tabLst>
            </a:pPr>
            <a:r>
              <a:rPr spc="-5" dirty="0"/>
              <a:t>One </a:t>
            </a:r>
            <a:r>
              <a:rPr spc="5" dirty="0"/>
              <a:t>of </a:t>
            </a:r>
            <a:r>
              <a:rPr spc="-50" dirty="0"/>
              <a:t>the </a:t>
            </a:r>
            <a:r>
              <a:rPr spc="40" dirty="0"/>
              <a:t>most </a:t>
            </a:r>
            <a:r>
              <a:rPr spc="-30" dirty="0"/>
              <a:t>important </a:t>
            </a:r>
            <a:r>
              <a:rPr spc="-20" dirty="0"/>
              <a:t>thing </a:t>
            </a:r>
            <a:r>
              <a:rPr spc="-25" dirty="0"/>
              <a:t>for </a:t>
            </a:r>
            <a:r>
              <a:rPr spc="15" dirty="0"/>
              <a:t>an </a:t>
            </a:r>
            <a:r>
              <a:rPr spc="-15" dirty="0"/>
              <a:t>employee </a:t>
            </a:r>
            <a:r>
              <a:rPr spc="50" dirty="0"/>
              <a:t>is </a:t>
            </a:r>
            <a:r>
              <a:rPr spc="35" dirty="0"/>
              <a:t>his </a:t>
            </a:r>
            <a:r>
              <a:rPr spc="-25" dirty="0"/>
              <a:t>salary. </a:t>
            </a:r>
            <a:r>
              <a:rPr spc="90" dirty="0"/>
              <a:t>Most </a:t>
            </a:r>
            <a:r>
              <a:rPr spc="5" dirty="0"/>
              <a:t>employees </a:t>
            </a:r>
            <a:r>
              <a:rPr spc="-15" dirty="0"/>
              <a:t>leaving  </a:t>
            </a:r>
            <a:r>
              <a:rPr spc="-50" dirty="0"/>
              <a:t>the</a:t>
            </a:r>
            <a:r>
              <a:rPr spc="-95" dirty="0"/>
              <a:t> </a:t>
            </a:r>
            <a:r>
              <a:rPr spc="20" dirty="0"/>
              <a:t>company</a:t>
            </a:r>
            <a:r>
              <a:rPr spc="-90" dirty="0"/>
              <a:t> </a:t>
            </a:r>
            <a:r>
              <a:rPr spc="-5" dirty="0"/>
              <a:t>have</a:t>
            </a:r>
            <a:r>
              <a:rPr spc="-90" dirty="0"/>
              <a:t> </a:t>
            </a:r>
            <a:r>
              <a:rPr spc="-10" dirty="0"/>
              <a:t>low</a:t>
            </a:r>
            <a:r>
              <a:rPr spc="-90" dirty="0"/>
              <a:t> </a:t>
            </a:r>
            <a:r>
              <a:rPr spc="-20" dirty="0"/>
              <a:t>or</a:t>
            </a:r>
            <a:r>
              <a:rPr spc="-90" dirty="0"/>
              <a:t> </a:t>
            </a:r>
            <a:r>
              <a:rPr spc="5" dirty="0"/>
              <a:t>medium</a:t>
            </a:r>
            <a:r>
              <a:rPr spc="-90" dirty="0"/>
              <a:t> </a:t>
            </a:r>
            <a:r>
              <a:rPr spc="-25" dirty="0"/>
              <a:t>salary.</a:t>
            </a:r>
          </a:p>
          <a:p>
            <a:pPr marL="453390" marR="7620" indent="-374650">
              <a:lnSpc>
                <a:spcPct val="100000"/>
              </a:lnSpc>
              <a:spcBef>
                <a:spcPts val="1030"/>
              </a:spcBef>
              <a:buSzPct val="87500"/>
              <a:buAutoNum type="arabicPeriod"/>
              <a:tabLst>
                <a:tab pos="454025" algn="l"/>
                <a:tab pos="454659" algn="l"/>
              </a:tabLst>
            </a:pPr>
            <a:r>
              <a:rPr spc="5" dirty="0"/>
              <a:t>Promotion </a:t>
            </a:r>
            <a:r>
              <a:rPr spc="50" dirty="0"/>
              <a:t>is </a:t>
            </a:r>
            <a:r>
              <a:rPr spc="15" dirty="0"/>
              <a:t>something </a:t>
            </a:r>
            <a:r>
              <a:rPr spc="-55" dirty="0"/>
              <a:t>that </a:t>
            </a:r>
            <a:r>
              <a:rPr spc="-5" dirty="0"/>
              <a:t>motivates </a:t>
            </a:r>
            <a:r>
              <a:rPr spc="15" dirty="0"/>
              <a:t>an </a:t>
            </a:r>
            <a:r>
              <a:rPr spc="-15" dirty="0"/>
              <a:t>employee </a:t>
            </a:r>
            <a:r>
              <a:rPr spc="-35" dirty="0"/>
              <a:t>to </a:t>
            </a:r>
            <a:r>
              <a:rPr spc="-10" dirty="0"/>
              <a:t>give </a:t>
            </a:r>
            <a:r>
              <a:rPr spc="35" dirty="0"/>
              <a:t>his </a:t>
            </a:r>
            <a:r>
              <a:rPr spc="90" dirty="0"/>
              <a:t>100% </a:t>
            </a:r>
            <a:r>
              <a:rPr spc="-25" dirty="0"/>
              <a:t>for </a:t>
            </a:r>
            <a:r>
              <a:rPr spc="-50" dirty="0"/>
              <a:t>the </a:t>
            </a:r>
            <a:r>
              <a:rPr spc="-5" dirty="0"/>
              <a:t>company.  </a:t>
            </a:r>
            <a:r>
              <a:rPr spc="-40" dirty="0"/>
              <a:t>However,</a:t>
            </a:r>
            <a:r>
              <a:rPr spc="-90" dirty="0"/>
              <a:t> </a:t>
            </a:r>
            <a:r>
              <a:rPr spc="-50" dirty="0"/>
              <a:t>the</a:t>
            </a:r>
            <a:r>
              <a:rPr spc="-85" dirty="0"/>
              <a:t> </a:t>
            </a:r>
            <a:r>
              <a:rPr spc="-20" dirty="0"/>
              <a:t>people</a:t>
            </a:r>
            <a:r>
              <a:rPr spc="-85" dirty="0"/>
              <a:t> </a:t>
            </a:r>
            <a:r>
              <a:rPr spc="-15" dirty="0"/>
              <a:t>leaving</a:t>
            </a:r>
            <a:r>
              <a:rPr spc="-85" dirty="0"/>
              <a:t> </a:t>
            </a:r>
            <a:r>
              <a:rPr spc="-50" dirty="0"/>
              <a:t>the</a:t>
            </a:r>
            <a:r>
              <a:rPr spc="-85" dirty="0"/>
              <a:t> </a:t>
            </a:r>
            <a:r>
              <a:rPr spc="20" dirty="0"/>
              <a:t>company</a:t>
            </a:r>
            <a:r>
              <a:rPr spc="-90" dirty="0"/>
              <a:t> </a:t>
            </a:r>
            <a:r>
              <a:rPr spc="-20" dirty="0"/>
              <a:t>did</a:t>
            </a:r>
            <a:r>
              <a:rPr spc="-85" dirty="0"/>
              <a:t> </a:t>
            </a:r>
            <a:r>
              <a:rPr spc="-20" dirty="0"/>
              <a:t>not</a:t>
            </a:r>
            <a:r>
              <a:rPr spc="-85" dirty="0"/>
              <a:t> </a:t>
            </a:r>
            <a:r>
              <a:rPr spc="-20" dirty="0"/>
              <a:t>get</a:t>
            </a:r>
            <a:r>
              <a:rPr spc="-85" dirty="0"/>
              <a:t> </a:t>
            </a:r>
            <a:r>
              <a:rPr spc="-10" dirty="0"/>
              <a:t>promotion</a:t>
            </a:r>
            <a:r>
              <a:rPr spc="-85" dirty="0"/>
              <a:t> </a:t>
            </a:r>
            <a:r>
              <a:rPr spc="-25" dirty="0"/>
              <a:t>for</a:t>
            </a:r>
            <a:r>
              <a:rPr spc="-90" dirty="0"/>
              <a:t> </a:t>
            </a:r>
            <a:r>
              <a:rPr spc="-25" dirty="0"/>
              <a:t>half</a:t>
            </a:r>
            <a:r>
              <a:rPr spc="-85" dirty="0"/>
              <a:t> </a:t>
            </a:r>
            <a:r>
              <a:rPr spc="25" dirty="0"/>
              <a:t>a</a:t>
            </a:r>
            <a:r>
              <a:rPr spc="-85" dirty="0"/>
              <a:t> </a:t>
            </a:r>
            <a:r>
              <a:rPr spc="-25" dirty="0"/>
              <a:t>decade.</a:t>
            </a:r>
          </a:p>
          <a:p>
            <a:pPr marL="453390" marR="6985" indent="-374650">
              <a:lnSpc>
                <a:spcPct val="100000"/>
              </a:lnSpc>
              <a:spcBef>
                <a:spcPts val="1035"/>
              </a:spcBef>
              <a:buSzPct val="87500"/>
              <a:buAutoNum type="arabicPeriod"/>
              <a:tabLst>
                <a:tab pos="454025" algn="l"/>
                <a:tab pos="454659" algn="l"/>
              </a:tabLst>
            </a:pPr>
            <a:r>
              <a:rPr spc="-5" dirty="0"/>
              <a:t>The </a:t>
            </a:r>
            <a:r>
              <a:rPr spc="20" dirty="0"/>
              <a:t>company </a:t>
            </a:r>
            <a:r>
              <a:rPr spc="50" dirty="0"/>
              <a:t>is </a:t>
            </a:r>
            <a:r>
              <a:rPr spc="-35" dirty="0"/>
              <a:t>inflicting </a:t>
            </a:r>
            <a:r>
              <a:rPr spc="-5" dirty="0"/>
              <a:t>workload too </a:t>
            </a:r>
            <a:r>
              <a:rPr spc="25" dirty="0"/>
              <a:t>much on </a:t>
            </a:r>
            <a:r>
              <a:rPr spc="-50" dirty="0"/>
              <a:t>the </a:t>
            </a:r>
            <a:r>
              <a:rPr spc="-10" dirty="0"/>
              <a:t>employees. </a:t>
            </a:r>
            <a:r>
              <a:rPr spc="90" dirty="0"/>
              <a:t>Most </a:t>
            </a:r>
            <a:r>
              <a:rPr spc="5" dirty="0"/>
              <a:t>employees </a:t>
            </a:r>
            <a:r>
              <a:rPr spc="-35" dirty="0"/>
              <a:t>are  </a:t>
            </a:r>
            <a:r>
              <a:rPr spc="-25" dirty="0"/>
              <a:t>able</a:t>
            </a:r>
            <a:r>
              <a:rPr spc="-95" dirty="0"/>
              <a:t> </a:t>
            </a:r>
            <a:r>
              <a:rPr spc="-35" dirty="0"/>
              <a:t>to</a:t>
            </a:r>
            <a:r>
              <a:rPr spc="-90" dirty="0"/>
              <a:t> </a:t>
            </a:r>
            <a:r>
              <a:rPr spc="-15" dirty="0"/>
              <a:t>complete</a:t>
            </a:r>
            <a:r>
              <a:rPr spc="-90" dirty="0"/>
              <a:t> </a:t>
            </a:r>
            <a:r>
              <a:rPr spc="-20" dirty="0"/>
              <a:t>only</a:t>
            </a:r>
            <a:r>
              <a:rPr spc="-90" dirty="0"/>
              <a:t> </a:t>
            </a:r>
            <a:r>
              <a:rPr spc="55" dirty="0"/>
              <a:t>4</a:t>
            </a:r>
            <a:r>
              <a:rPr spc="-90" dirty="0"/>
              <a:t> </a:t>
            </a:r>
            <a:r>
              <a:rPr spc="-25" dirty="0"/>
              <a:t>projects</a:t>
            </a:r>
            <a:r>
              <a:rPr spc="-90" dirty="0"/>
              <a:t> </a:t>
            </a:r>
            <a:r>
              <a:rPr spc="25" dirty="0"/>
              <a:t>on</a:t>
            </a:r>
            <a:r>
              <a:rPr spc="-90" dirty="0"/>
              <a:t> </a:t>
            </a:r>
            <a:r>
              <a:rPr spc="-65" dirty="0"/>
              <a:t>time.</a:t>
            </a:r>
          </a:p>
          <a:p>
            <a:pPr marL="453390" marR="5080" indent="-374650">
              <a:lnSpc>
                <a:spcPct val="100000"/>
              </a:lnSpc>
              <a:spcBef>
                <a:spcPts val="1035"/>
              </a:spcBef>
              <a:buSzPct val="87500"/>
              <a:buAutoNum type="arabicPeriod"/>
              <a:tabLst>
                <a:tab pos="454025" algn="l"/>
                <a:tab pos="454659" algn="l"/>
              </a:tabLst>
            </a:pPr>
            <a:r>
              <a:rPr spc="-15" dirty="0"/>
              <a:t>Training </a:t>
            </a:r>
            <a:r>
              <a:rPr dirty="0"/>
              <a:t>could </a:t>
            </a:r>
            <a:r>
              <a:rPr spc="-15" dirty="0"/>
              <a:t>be </a:t>
            </a:r>
            <a:r>
              <a:rPr spc="5" dirty="0"/>
              <a:t>done </a:t>
            </a:r>
            <a:r>
              <a:rPr dirty="0"/>
              <a:t>more </a:t>
            </a:r>
            <a:r>
              <a:rPr spc="-55" dirty="0"/>
              <a:t>efficiently. </a:t>
            </a:r>
            <a:r>
              <a:rPr spc="90" dirty="0"/>
              <a:t>Most </a:t>
            </a:r>
            <a:r>
              <a:rPr spc="-20" dirty="0"/>
              <a:t>people </a:t>
            </a:r>
            <a:r>
              <a:rPr spc="-15" dirty="0"/>
              <a:t>leaving </a:t>
            </a:r>
            <a:r>
              <a:rPr spc="-30" dirty="0"/>
              <a:t>are </a:t>
            </a:r>
            <a:r>
              <a:rPr spc="-5" dirty="0"/>
              <a:t>from </a:t>
            </a:r>
            <a:r>
              <a:rPr spc="-25" dirty="0"/>
              <a:t>technical  </a:t>
            </a:r>
            <a:r>
              <a:rPr spc="-5" dirty="0"/>
              <a:t>background.</a:t>
            </a:r>
          </a:p>
          <a:p>
            <a:pPr marL="453390" marR="5715" indent="-374650">
              <a:lnSpc>
                <a:spcPct val="100000"/>
              </a:lnSpc>
              <a:spcBef>
                <a:spcPts val="1035"/>
              </a:spcBef>
              <a:buSzPct val="87500"/>
              <a:buAutoNum type="arabicPeriod"/>
              <a:tabLst>
                <a:tab pos="454025" algn="l"/>
                <a:tab pos="454659" algn="l"/>
              </a:tabLst>
            </a:pPr>
            <a:r>
              <a:rPr spc="5" dirty="0"/>
              <a:t>Satisfaction </a:t>
            </a:r>
            <a:r>
              <a:rPr spc="-50" dirty="0"/>
              <a:t>level </a:t>
            </a:r>
            <a:r>
              <a:rPr spc="5" dirty="0"/>
              <a:t>of employees </a:t>
            </a:r>
            <a:r>
              <a:rPr spc="50" dirty="0"/>
              <a:t>is </a:t>
            </a:r>
            <a:r>
              <a:rPr spc="-45" dirty="0"/>
              <a:t>very </a:t>
            </a:r>
            <a:r>
              <a:rPr spc="-30" dirty="0"/>
              <a:t>important </a:t>
            </a:r>
            <a:r>
              <a:rPr spc="-25" dirty="0"/>
              <a:t>for </a:t>
            </a:r>
            <a:r>
              <a:rPr spc="25" dirty="0"/>
              <a:t>a </a:t>
            </a:r>
            <a:r>
              <a:rPr spc="-5" dirty="0"/>
              <a:t>company. </a:t>
            </a:r>
            <a:r>
              <a:rPr spc="-35" dirty="0"/>
              <a:t>Hence, </a:t>
            </a:r>
            <a:r>
              <a:rPr spc="-45" dirty="0"/>
              <a:t>they </a:t>
            </a:r>
            <a:r>
              <a:rPr spc="20" dirty="0"/>
              <a:t>should  </a:t>
            </a:r>
            <a:r>
              <a:rPr spc="-10" dirty="0"/>
              <a:t>work</a:t>
            </a:r>
            <a:r>
              <a:rPr spc="-90" dirty="0"/>
              <a:t> </a:t>
            </a:r>
            <a:r>
              <a:rPr spc="25" dirty="0"/>
              <a:t>on</a:t>
            </a:r>
            <a:r>
              <a:rPr spc="-90" dirty="0"/>
              <a:t> </a:t>
            </a:r>
            <a:r>
              <a:rPr spc="-5" dirty="0"/>
              <a:t>keeping</a:t>
            </a:r>
            <a:r>
              <a:rPr spc="-90" dirty="0"/>
              <a:t> </a:t>
            </a:r>
            <a:r>
              <a:rPr spc="-50" dirty="0"/>
              <a:t>the</a:t>
            </a:r>
            <a:r>
              <a:rPr spc="-90" dirty="0"/>
              <a:t> </a:t>
            </a:r>
            <a:r>
              <a:rPr spc="5" dirty="0"/>
              <a:t>satisfaction</a:t>
            </a:r>
            <a:r>
              <a:rPr spc="-90" dirty="0"/>
              <a:t> </a:t>
            </a:r>
            <a:r>
              <a:rPr spc="-50" dirty="0"/>
              <a:t>level</a:t>
            </a:r>
            <a:r>
              <a:rPr spc="-90" dirty="0"/>
              <a:t> </a:t>
            </a:r>
            <a:r>
              <a:rPr spc="5" dirty="0"/>
              <a:t>of</a:t>
            </a:r>
            <a:r>
              <a:rPr spc="-90" dirty="0"/>
              <a:t> </a:t>
            </a:r>
            <a:r>
              <a:rPr spc="-50" dirty="0"/>
              <a:t>the</a:t>
            </a:r>
            <a:r>
              <a:rPr spc="-90" dirty="0"/>
              <a:t> </a:t>
            </a:r>
            <a:r>
              <a:rPr spc="5" dirty="0"/>
              <a:t>employees</a:t>
            </a:r>
            <a:r>
              <a:rPr spc="-90" dirty="0"/>
              <a:t> </a:t>
            </a:r>
            <a:r>
              <a:rPr spc="-35" dirty="0"/>
              <a:t>high.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7629" y="1757213"/>
            <a:ext cx="7875905" cy="27838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  <a:tabLst>
                <a:tab pos="1689100" algn="l"/>
              </a:tabLst>
            </a:pPr>
            <a:r>
              <a:rPr sz="36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NOTE:</a:t>
            </a:r>
            <a:r>
              <a:rPr sz="3600" spc="-5" dirty="0">
                <a:solidFill>
                  <a:srgbClr val="FFFFFF"/>
                </a:solidFill>
              </a:rPr>
              <a:t>	</a:t>
            </a:r>
            <a:r>
              <a:rPr sz="3600" b="0" spc="-5" dirty="0">
                <a:solidFill>
                  <a:srgbClr val="FFFFFF"/>
                </a:solidFill>
                <a:latin typeface="Times New Roman"/>
                <a:cs typeface="Times New Roman"/>
              </a:rPr>
              <a:t>After </a:t>
            </a:r>
            <a:r>
              <a:rPr sz="3600" b="0" dirty="0">
                <a:solidFill>
                  <a:srgbClr val="FFFFFF"/>
                </a:solidFill>
                <a:latin typeface="Times New Roman"/>
                <a:cs typeface="Times New Roman"/>
              </a:rPr>
              <a:t>doing </a:t>
            </a:r>
            <a:r>
              <a:rPr sz="3600" b="0" spc="-10" dirty="0">
                <a:solidFill>
                  <a:srgbClr val="FFFFFF"/>
                </a:solidFill>
                <a:latin typeface="Times New Roman"/>
                <a:cs typeface="Times New Roman"/>
              </a:rPr>
              <a:t>this analysis </a:t>
            </a:r>
            <a:r>
              <a:rPr sz="3600" b="0" dirty="0">
                <a:solidFill>
                  <a:srgbClr val="FFFFFF"/>
                </a:solidFill>
                <a:latin typeface="Times New Roman"/>
                <a:cs typeface="Times New Roman"/>
              </a:rPr>
              <a:t>hence,  </a:t>
            </a:r>
            <a:r>
              <a:rPr sz="3600" b="0" spc="-5" dirty="0">
                <a:solidFill>
                  <a:srgbClr val="FFFFFF"/>
                </a:solidFill>
                <a:latin typeface="Times New Roman"/>
                <a:cs typeface="Times New Roman"/>
              </a:rPr>
              <a:t>we </a:t>
            </a:r>
            <a:r>
              <a:rPr sz="3600" b="0" spc="-10" dirty="0">
                <a:solidFill>
                  <a:srgbClr val="FFFFFF"/>
                </a:solidFill>
                <a:latin typeface="Times New Roman"/>
                <a:cs typeface="Times New Roman"/>
              </a:rPr>
              <a:t>can </a:t>
            </a:r>
            <a:r>
              <a:rPr sz="3600" b="0" dirty="0">
                <a:solidFill>
                  <a:srgbClr val="FFFFFF"/>
                </a:solidFill>
                <a:latin typeface="Times New Roman"/>
                <a:cs typeface="Times New Roman"/>
              </a:rPr>
              <a:t>predict </a:t>
            </a:r>
            <a:r>
              <a:rPr sz="3600" b="0" spc="-10" dirty="0">
                <a:solidFill>
                  <a:srgbClr val="FFFFFF"/>
                </a:solidFill>
                <a:latin typeface="Times New Roman"/>
                <a:cs typeface="Times New Roman"/>
              </a:rPr>
              <a:t>that </a:t>
            </a:r>
            <a:r>
              <a:rPr sz="3600" b="0" spc="-5" dirty="0">
                <a:solidFill>
                  <a:srgbClr val="FFFFFF"/>
                </a:solidFill>
                <a:latin typeface="Times New Roman"/>
                <a:cs typeface="Times New Roman"/>
              </a:rPr>
              <a:t>an </a:t>
            </a:r>
            <a:r>
              <a:rPr sz="3600" b="0" spc="-10" dirty="0">
                <a:solidFill>
                  <a:srgbClr val="FFFFFF"/>
                </a:solidFill>
                <a:latin typeface="Times New Roman"/>
                <a:cs typeface="Times New Roman"/>
              </a:rPr>
              <a:t>employee </a:t>
            </a:r>
            <a:r>
              <a:rPr sz="3600" b="0" spc="-5" dirty="0">
                <a:solidFill>
                  <a:srgbClr val="FFFFFF"/>
                </a:solidFill>
                <a:latin typeface="Times New Roman"/>
                <a:cs typeface="Times New Roman"/>
              </a:rPr>
              <a:t>is an </a:t>
            </a:r>
            <a:r>
              <a:rPr sz="3600" b="0" spc="-10" dirty="0">
                <a:solidFill>
                  <a:srgbClr val="FFFFFF"/>
                </a:solidFill>
                <a:latin typeface="Times New Roman"/>
                <a:cs typeface="Times New Roman"/>
              </a:rPr>
              <a:t>asset  </a:t>
            </a:r>
            <a:r>
              <a:rPr sz="3600" b="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600" b="0" spc="-1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600" b="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b="0" spc="-10" dirty="0">
                <a:solidFill>
                  <a:srgbClr val="FFFFFF"/>
                </a:solidFill>
                <a:latin typeface="Times New Roman"/>
                <a:cs typeface="Times New Roman"/>
              </a:rPr>
              <a:t>company.</a:t>
            </a:r>
            <a:endParaRPr sz="3600">
              <a:latin typeface="Times New Roman"/>
              <a:cs typeface="Times New Roman"/>
            </a:endParaRPr>
          </a:p>
          <a:p>
            <a:pPr marL="12700" marR="413384">
              <a:lnSpc>
                <a:spcPct val="100699"/>
              </a:lnSpc>
            </a:pPr>
            <a:r>
              <a:rPr sz="3600" b="0" spc="-10" dirty="0">
                <a:solidFill>
                  <a:srgbClr val="FFFFFF"/>
                </a:solidFill>
                <a:latin typeface="Times New Roman"/>
                <a:cs typeface="Times New Roman"/>
              </a:rPr>
              <a:t>They </a:t>
            </a:r>
            <a:r>
              <a:rPr sz="3600" b="0" dirty="0">
                <a:solidFill>
                  <a:srgbClr val="FFFFFF"/>
                </a:solidFill>
                <a:latin typeface="Times New Roman"/>
                <a:cs typeface="Times New Roman"/>
              </a:rPr>
              <a:t>define </a:t>
            </a:r>
            <a:r>
              <a:rPr sz="3600" b="0" spc="-1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600" b="0" spc="-5" dirty="0">
                <a:solidFill>
                  <a:srgbClr val="FFFFFF"/>
                </a:solidFill>
                <a:latin typeface="Times New Roman"/>
                <a:cs typeface="Times New Roman"/>
              </a:rPr>
              <a:t>future </a:t>
            </a:r>
            <a:r>
              <a:rPr sz="3600" b="0" spc="-1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3600" b="0" dirty="0">
                <a:solidFill>
                  <a:srgbClr val="FFFFFF"/>
                </a:solidFill>
                <a:latin typeface="Times New Roman"/>
                <a:cs typeface="Times New Roman"/>
              </a:rPr>
              <a:t>present of </a:t>
            </a:r>
            <a:r>
              <a:rPr sz="3600" b="0" spc="-10" dirty="0">
                <a:solidFill>
                  <a:srgbClr val="FFFFFF"/>
                </a:solidFill>
                <a:latin typeface="Times New Roman"/>
                <a:cs typeface="Times New Roman"/>
              </a:rPr>
              <a:t>the  </a:t>
            </a:r>
            <a:r>
              <a:rPr sz="3600" b="0" spc="-5" dirty="0">
                <a:solidFill>
                  <a:srgbClr val="FFFFFF"/>
                </a:solidFill>
                <a:latin typeface="Times New Roman"/>
                <a:cs typeface="Times New Roman"/>
              </a:rPr>
              <a:t>company.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" dirty="0"/>
              <a:t>Page </a:t>
            </a:r>
            <a:r>
              <a:rPr dirty="0"/>
              <a:t>:</a:t>
            </a:r>
            <a:r>
              <a:rPr spc="-85" dirty="0"/>
              <a:t> </a:t>
            </a: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5652" y="935057"/>
            <a:ext cx="1160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10" dirty="0">
                <a:solidFill>
                  <a:srgbClr val="FFFFFF"/>
                </a:solidFill>
                <a:latin typeface="Trebuchet MS"/>
                <a:cs typeface="Trebuchet MS"/>
              </a:rPr>
              <a:t>Thank</a:t>
            </a:r>
            <a:r>
              <a:rPr sz="1800" b="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0" spc="-25" dirty="0">
                <a:solidFill>
                  <a:srgbClr val="FFFFFF"/>
                </a:solidFill>
                <a:latin typeface="Trebuchet MS"/>
                <a:cs typeface="Trebuchet MS"/>
              </a:rPr>
              <a:t>You!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" dirty="0"/>
              <a:t>Page </a:t>
            </a:r>
            <a:r>
              <a:rPr dirty="0"/>
              <a:t>:</a:t>
            </a:r>
            <a:r>
              <a:rPr spc="-85" dirty="0"/>
              <a:t> </a:t>
            </a: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35652" y="1487506"/>
            <a:ext cx="8368665" cy="79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access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following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GITHUB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Repository: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u="heavy" spc="-35" dirty="0">
                <a:solidFill>
                  <a:srgbClr val="6BA8DA"/>
                </a:solidFill>
                <a:uFill>
                  <a:solidFill>
                    <a:srgbClr val="6BA8DA"/>
                  </a:solidFill>
                </a:uFill>
                <a:latin typeface="Trebuchet MS"/>
                <a:cs typeface="Trebuchet MS"/>
                <a:hlinkClick r:id="rId2"/>
              </a:rPr>
              <a:t>https://github.com/jitroy160/Final_Projects/blob/master/Final_Projects/Final_Project_HR_Analytics.ipynb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5652" y="3661240"/>
            <a:ext cx="2337435" cy="25645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Contact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details:</a:t>
            </a: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IN" sz="1400" b="1" spc="-45" dirty="0" smtClean="0">
                <a:solidFill>
                  <a:srgbClr val="FFFFFF"/>
                </a:solidFill>
                <a:latin typeface="Arial"/>
                <a:cs typeface="Arial"/>
              </a:rPr>
              <a:t>Pankaj Chaudhary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lang="en-IN" sz="1400" spc="45" dirty="0" smtClean="0">
                <a:solidFill>
                  <a:srgbClr val="FFFFFF"/>
                </a:solidFill>
                <a:latin typeface="Trebuchet MS"/>
                <a:cs typeface="Trebuchet MS"/>
              </a:rPr>
              <a:t>9911931247</a:t>
            </a:r>
            <a:endParaRPr sz="1400" dirty="0">
              <a:latin typeface="Trebuchet MS"/>
              <a:cs typeface="Trebuchet MS"/>
            </a:endParaRPr>
          </a:p>
          <a:p>
            <a:pPr marL="12700" marR="5080">
              <a:lnSpc>
                <a:spcPct val="116100"/>
              </a:lnSpc>
            </a:pPr>
            <a:r>
              <a:rPr lang="en-IN" sz="1400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Govind</a:t>
            </a:r>
            <a:r>
              <a:rPr lang="en-IN" sz="1400" dirty="0" smtClean="0">
                <a:solidFill>
                  <a:srgbClr val="FFFFFF"/>
                </a:solidFill>
                <a:latin typeface="Trebuchet MS"/>
                <a:cs typeface="Trebuchet MS"/>
              </a:rPr>
              <a:t> Puram, Ghaziabad (201013), UP.</a:t>
            </a: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z="1400" b="1" spc="-35" dirty="0" smtClean="0">
                <a:solidFill>
                  <a:srgbClr val="6BA8DA"/>
                </a:solidFill>
                <a:latin typeface="Arial"/>
                <a:cs typeface="Arial"/>
                <a:hlinkClick r:id="rId3"/>
              </a:rPr>
              <a:t>pankajchudhary1247@</a:t>
            </a:r>
            <a:r>
              <a:rPr sz="1400" b="1" spc="-35" dirty="0" smtClean="0">
                <a:solidFill>
                  <a:srgbClr val="6BA8DA"/>
                </a:solidFill>
                <a:latin typeface="Arial"/>
                <a:cs typeface="Arial"/>
                <a:hlinkClick r:id="rId3"/>
              </a:rPr>
              <a:t>gmail.com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sz="1400" u="heavy" spc="-40" dirty="0">
                <a:solidFill>
                  <a:srgbClr val="6BA8DA"/>
                </a:solidFill>
                <a:uFill>
                  <a:solidFill>
                    <a:srgbClr val="6BA8DA"/>
                  </a:solidFill>
                </a:uFill>
                <a:latin typeface="Trebuchet MS"/>
                <a:cs typeface="Trebuchet MS"/>
              </a:rPr>
              <a:t>https://</a:t>
            </a:r>
            <a:r>
              <a:rPr sz="1400" u="heavy" spc="-40" dirty="0" smtClean="0">
                <a:solidFill>
                  <a:srgbClr val="6BA8DA"/>
                </a:solidFill>
                <a:uFill>
                  <a:solidFill>
                    <a:srgbClr val="6BA8DA"/>
                  </a:solidFill>
                </a:uFill>
                <a:latin typeface="Trebuchet MS"/>
                <a:cs typeface="Trebuchet MS"/>
              </a:rPr>
              <a:t>github.com/</a:t>
            </a:r>
            <a:r>
              <a:rPr lang="en-IN" sz="1400" u="heavy" spc="-40" dirty="0" smtClean="0">
                <a:solidFill>
                  <a:srgbClr val="6BA8DA"/>
                </a:solidFill>
                <a:uFill>
                  <a:solidFill>
                    <a:srgbClr val="6BA8DA"/>
                  </a:solidFill>
                </a:uFill>
                <a:latin typeface="Trebuchet MS"/>
                <a:cs typeface="Trebuchet MS"/>
              </a:rPr>
              <a:t>pankajchaudhary1</a:t>
            </a:r>
            <a:endParaRPr sz="1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7717" y="2364367"/>
            <a:ext cx="6506209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36085" algn="l"/>
              </a:tabLst>
            </a:pPr>
            <a:r>
              <a:rPr sz="8000" spc="-20" dirty="0">
                <a:solidFill>
                  <a:srgbClr val="FFFFFF"/>
                </a:solidFill>
              </a:rPr>
              <a:t>THAN</a:t>
            </a:r>
            <a:r>
              <a:rPr sz="8000" dirty="0">
                <a:solidFill>
                  <a:srgbClr val="FFFFFF"/>
                </a:solidFill>
              </a:rPr>
              <a:t>K	</a:t>
            </a:r>
            <a:r>
              <a:rPr sz="8000" spc="-5" dirty="0">
                <a:solidFill>
                  <a:srgbClr val="FFFFFF"/>
                </a:solidFill>
              </a:rPr>
              <a:t>YOU</a:t>
            </a:r>
            <a:endParaRPr sz="8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7681" y="1057661"/>
            <a:ext cx="830135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981700" algn="l"/>
              </a:tabLst>
            </a:pPr>
            <a:r>
              <a:rPr sz="2850" spc="15" dirty="0">
                <a:solidFill>
                  <a:srgbClr val="FFFFFF"/>
                </a:solidFill>
              </a:rPr>
              <a:t>HUMAN</a:t>
            </a:r>
            <a:r>
              <a:rPr sz="2850" spc="5" dirty="0">
                <a:solidFill>
                  <a:srgbClr val="FFFFFF"/>
                </a:solidFill>
              </a:rPr>
              <a:t> </a:t>
            </a:r>
            <a:r>
              <a:rPr sz="2850" spc="15" dirty="0">
                <a:solidFill>
                  <a:srgbClr val="FFFFFF"/>
                </a:solidFill>
              </a:rPr>
              <a:t>RESOURCE ANALYTICS	CASE</a:t>
            </a:r>
            <a:r>
              <a:rPr sz="2850" spc="-75" dirty="0">
                <a:solidFill>
                  <a:srgbClr val="FFFFFF"/>
                </a:solidFill>
              </a:rPr>
              <a:t> </a:t>
            </a:r>
            <a:r>
              <a:rPr sz="2850" spc="15" dirty="0">
                <a:solidFill>
                  <a:srgbClr val="FFFFFF"/>
                </a:solidFill>
              </a:rPr>
              <a:t>STUDY</a:t>
            </a:r>
            <a:endParaRPr sz="28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" dirty="0"/>
              <a:t>Page </a:t>
            </a:r>
            <a:r>
              <a:rPr dirty="0"/>
              <a:t>:</a:t>
            </a:r>
            <a:r>
              <a:rPr spc="-85" dirty="0"/>
              <a:t> </a:t>
            </a: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37930" y="2734459"/>
            <a:ext cx="6800215" cy="1337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SUBMISSION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699"/>
              </a:lnSpc>
              <a:spcBef>
                <a:spcPts val="118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Logistic Regression Model to Predict if the employee is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going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to leave the  company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or not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determine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factors driving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it.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63433" y="1788520"/>
            <a:ext cx="4460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PROBLEM</a:t>
            </a:r>
            <a:r>
              <a:rPr sz="32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43466" y="270469"/>
            <a:ext cx="3905067" cy="10302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00616" y="250824"/>
            <a:ext cx="3790950" cy="955040"/>
          </a:xfrm>
          <a:prstGeom prst="rect">
            <a:avLst/>
          </a:prstGeom>
          <a:ln w="12699">
            <a:solidFill>
              <a:srgbClr val="499CCC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Times New Roman"/>
              <a:cs typeface="Times New Roman"/>
            </a:endParaRPr>
          </a:p>
          <a:p>
            <a:pPr marL="3429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</a:rPr>
              <a:t>CASE STUDY</a:t>
            </a:r>
            <a:r>
              <a:rPr sz="2000" spc="-30" dirty="0">
                <a:solidFill>
                  <a:srgbClr val="FFFFFF"/>
                </a:solidFill>
              </a:rPr>
              <a:t> </a:t>
            </a:r>
            <a:r>
              <a:rPr sz="2000" spc="-5" dirty="0">
                <a:solidFill>
                  <a:srgbClr val="FFFFFF"/>
                </a:solidFill>
              </a:rPr>
              <a:t>OVERVIEW</a:t>
            </a:r>
            <a:endParaRPr sz="20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" dirty="0"/>
              <a:t>Page </a:t>
            </a:r>
            <a:r>
              <a:rPr dirty="0"/>
              <a:t>:</a:t>
            </a:r>
            <a:r>
              <a:rPr spc="-85" dirty="0"/>
              <a:t> </a:t>
            </a: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059927" y="2680418"/>
            <a:ext cx="10056495" cy="274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33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company XYZ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has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around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9000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employees. However, in every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3-4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months, their employees are leaving and they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have 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hire new (raw)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talent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from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market. Training them and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guiding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them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becomes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extremely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difficult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when they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have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to 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hire new person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in every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3-4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months.</a:t>
            </a:r>
            <a:endParaRPr sz="1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3300"/>
              </a:lnSpc>
              <a:spcBef>
                <a:spcPts val="1200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They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have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contacted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consulting company to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understand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factors on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which the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decision of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employees to leave the  company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depends.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Specifically, they want to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understand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why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people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are leaving their company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on a frequent basis..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 company wants to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know:</a:t>
            </a:r>
            <a:endParaRPr sz="1600">
              <a:latin typeface="Times New Roman"/>
              <a:cs typeface="Times New Roman"/>
            </a:endParaRPr>
          </a:p>
          <a:p>
            <a:pPr marL="130810" indent="-118110" algn="just">
              <a:lnSpc>
                <a:spcPct val="100000"/>
              </a:lnSpc>
              <a:spcBef>
                <a:spcPts val="1455"/>
              </a:spcBef>
              <a:buChar char="-"/>
              <a:tabLst>
                <a:tab pos="131445" algn="l"/>
              </a:tabLst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Which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variables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are significant in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predicting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decision of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leaving the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company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Times New Roman"/>
              <a:buChar char="-"/>
            </a:pPr>
            <a:endParaRPr sz="1600">
              <a:latin typeface="Times New Roman"/>
              <a:cs typeface="Times New Roman"/>
            </a:endParaRPr>
          </a:p>
          <a:p>
            <a:pPr marL="130810" indent="-118110" algn="just">
              <a:lnSpc>
                <a:spcPct val="100000"/>
              </a:lnSpc>
              <a:spcBef>
                <a:spcPts val="5"/>
              </a:spcBef>
              <a:buChar char="-"/>
              <a:tabLst>
                <a:tab pos="131445" algn="l"/>
              </a:tabLst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How well those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variables describe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probability of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person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leaving the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company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8385" y="817831"/>
            <a:ext cx="2707005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00" b="0" spc="5" dirty="0">
                <a:solidFill>
                  <a:srgbClr val="FFFFFF"/>
                </a:solidFill>
                <a:latin typeface="Times New Roman"/>
                <a:cs typeface="Times New Roman"/>
              </a:rPr>
              <a:t>BUSINESS</a:t>
            </a:r>
            <a:r>
              <a:rPr sz="2700" b="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00" b="0" spc="15" dirty="0">
                <a:solidFill>
                  <a:srgbClr val="FFFFFF"/>
                </a:solidFill>
                <a:latin typeface="Times New Roman"/>
                <a:cs typeface="Times New Roman"/>
              </a:rPr>
              <a:t>GOAL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" dirty="0"/>
              <a:t>Page </a:t>
            </a:r>
            <a:r>
              <a:rPr dirty="0"/>
              <a:t>:</a:t>
            </a:r>
            <a:r>
              <a:rPr spc="-85" dirty="0"/>
              <a:t> </a:t>
            </a: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54111" y="1898484"/>
            <a:ext cx="8882380" cy="12598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required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to model the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price of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cars with the available independent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variables. It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will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be used by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 management to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understand how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exactly the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prices vary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with the independent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variables.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They can accordingly  manipulate the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design of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cars, the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business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strategy etc. to meet certain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price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levels.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Further, the model will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be a good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way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management to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understand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pricing dynamics of a new</a:t>
            </a:r>
            <a:r>
              <a:rPr sz="16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market.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3291" y="897382"/>
            <a:ext cx="3971925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b="0" spc="15" dirty="0">
                <a:solidFill>
                  <a:srgbClr val="FFFFFF"/>
                </a:solidFill>
                <a:latin typeface="Times New Roman"/>
                <a:cs typeface="Times New Roman"/>
              </a:rPr>
              <a:t>Data </a:t>
            </a:r>
            <a:r>
              <a:rPr sz="2300" b="0" spc="10" dirty="0">
                <a:solidFill>
                  <a:srgbClr val="FFFFFF"/>
                </a:solidFill>
                <a:latin typeface="Times New Roman"/>
                <a:cs typeface="Times New Roman"/>
              </a:rPr>
              <a:t>Reading </a:t>
            </a:r>
            <a:r>
              <a:rPr sz="2300" b="0" spc="1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300" b="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b="0" spc="10" dirty="0">
                <a:solidFill>
                  <a:srgbClr val="FFFFFF"/>
                </a:solidFill>
                <a:latin typeface="Times New Roman"/>
                <a:cs typeface="Times New Roman"/>
              </a:rPr>
              <a:t>Understanding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" dirty="0"/>
              <a:t>Page </a:t>
            </a:r>
            <a:r>
              <a:rPr dirty="0"/>
              <a:t>:</a:t>
            </a:r>
            <a:r>
              <a:rPr spc="-85" dirty="0"/>
              <a:t> </a:t>
            </a: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343209" y="2137773"/>
            <a:ext cx="9100185" cy="193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data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set contains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14999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entries and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10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columns. The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names of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those columns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are: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13399"/>
              </a:lnSpc>
              <a:spcBef>
                <a:spcPts val="1625"/>
              </a:spcBef>
              <a:tabLst>
                <a:tab pos="955040" algn="l"/>
                <a:tab pos="1275715" algn="l"/>
                <a:tab pos="2269490" algn="l"/>
                <a:tab pos="3923665" algn="l"/>
                <a:tab pos="4422140" algn="l"/>
                <a:tab pos="5568315" algn="l"/>
                <a:tab pos="6054090" algn="l"/>
                <a:tab pos="6311265" algn="l"/>
                <a:tab pos="7064375" algn="l"/>
                <a:tab pos="841375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Numbe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	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	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projects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,	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work_accident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,	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left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,	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promotio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n	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las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	5	years,	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department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,	salary,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time_spend_company, average_monthly_hours,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satisfaction_level,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last_evaluation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Here,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our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target </a:t>
            </a:r>
            <a:r>
              <a:rPr sz="1800" b="1" spc="-40" dirty="0">
                <a:solidFill>
                  <a:srgbClr val="FFFFFF"/>
                </a:solidFill>
                <a:latin typeface="Arial"/>
                <a:cs typeface="Arial"/>
              </a:rPr>
              <a:t>variable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800" spc="-25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Times New Roman"/>
                <a:cs typeface="Times New Roman"/>
              </a:rPr>
              <a:t>“</a:t>
            </a:r>
            <a:r>
              <a:rPr sz="1800" b="1" spc="-110" dirty="0">
                <a:solidFill>
                  <a:srgbClr val="FFFFFF"/>
                </a:solidFill>
                <a:latin typeface="Arial"/>
                <a:cs typeface="Arial"/>
              </a:rPr>
              <a:t>LEFT”.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4045" y="460868"/>
            <a:ext cx="46539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rgbClr val="FFFFFF"/>
                </a:solidFill>
                <a:latin typeface="Times New Roman"/>
                <a:cs typeface="Times New Roman"/>
              </a:rPr>
              <a:t>Assumptions and Data</a:t>
            </a:r>
            <a:r>
              <a:rPr sz="2800" b="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Times New Roman"/>
                <a:cs typeface="Times New Roman"/>
              </a:rPr>
              <a:t>Handling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" dirty="0"/>
              <a:t>Page </a:t>
            </a:r>
            <a:r>
              <a:rPr dirty="0"/>
              <a:t>:</a:t>
            </a:r>
            <a:r>
              <a:rPr spc="-85" dirty="0"/>
              <a:t> </a:t>
            </a: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98953" y="1713372"/>
            <a:ext cx="9975850" cy="297497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Technical: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we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have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assumed that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‘technical’, ‘IT’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‘support’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are the same categories. Same with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others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well.</a:t>
            </a:r>
            <a:endParaRPr sz="1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4100"/>
              </a:lnSpc>
              <a:spcBef>
                <a:spcPts val="685"/>
              </a:spcBef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Data Cleansing: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We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have renamed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‘IT’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‘support’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columns to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‘technical’,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as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per our understanding.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We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have 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converted all the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data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to lower case to avoid any case errors. We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renamed ‘average_montly_hours’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to it correct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name.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duplicated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function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searched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any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duplicate values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our data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found 3008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entries. Hence, we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deleted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them. After 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deletion,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we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have 9653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entries and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columns.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There were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no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missing values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in the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data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by performing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above steps, we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prepared our data for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analysis.</a:t>
            </a:r>
            <a:endParaRPr sz="1600">
              <a:latin typeface="Times New Roman"/>
              <a:cs typeface="Times New Roman"/>
            </a:endParaRPr>
          </a:p>
          <a:p>
            <a:pPr marL="12700" marR="8890">
              <a:lnSpc>
                <a:spcPct val="115900"/>
              </a:lnSpc>
              <a:spcBef>
                <a:spcPts val="695"/>
              </a:spcBef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separate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data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set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corr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was created that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dealt only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with the correlation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of our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target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variable,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left. This was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done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order 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to select the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best response variables for our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study.</a:t>
            </a:r>
            <a:endParaRPr sz="1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55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Another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dataset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hr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was created that included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only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columns that we selected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based on our data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exploration.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7315" y="385988"/>
            <a:ext cx="28086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3200" b="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FFFFFF"/>
                </a:solidFill>
                <a:latin typeface="Times New Roman"/>
                <a:cs typeface="Times New Roman"/>
              </a:rPr>
              <a:t>Exploration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2857" y="1390282"/>
            <a:ext cx="11290935" cy="1090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Based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on our data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exploration, we chose the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best features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that would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help us predict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prices of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cars. These are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13399"/>
              </a:lnSpc>
              <a:spcBef>
                <a:spcPts val="132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Satisfaction Level, Time Spend Company, Last Evaluation, Number of Projects, Work Accident, Promotion last 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5 years,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Salary,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Department.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196" y="3315426"/>
            <a:ext cx="21348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7350" algn="l"/>
              </a:tabLst>
            </a:pP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1.	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Time 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Spend</a:t>
            </a:r>
            <a:r>
              <a:rPr sz="14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Company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16976" y="4021180"/>
            <a:ext cx="15919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It </a:t>
            </a:r>
            <a:r>
              <a:rPr sz="1400" spc="60" dirty="0">
                <a:solidFill>
                  <a:srgbClr val="FFFFFF"/>
                </a:solidFill>
                <a:latin typeface="Trebuchet MS"/>
                <a:cs typeface="Trebuchet MS"/>
              </a:rPr>
              <a:t>seems 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most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16976" y="4230729"/>
            <a:ext cx="15919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7920" algn="l"/>
              </a:tabLst>
            </a:pP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employees	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spent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16976" y="4440278"/>
            <a:ext cx="159067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just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around 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3 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hours  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4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company.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01684" y="3273707"/>
            <a:ext cx="17513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2. </a:t>
            </a: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Number </a:t>
            </a: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400" spc="-2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Projects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00092" y="4086788"/>
            <a:ext cx="1593215" cy="8674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just">
              <a:lnSpc>
                <a:spcPts val="1650"/>
              </a:lnSpc>
              <a:spcBef>
                <a:spcPts val="180"/>
              </a:spcBef>
            </a:pP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It </a:t>
            </a:r>
            <a:r>
              <a:rPr sz="1400" spc="60" dirty="0">
                <a:solidFill>
                  <a:srgbClr val="FFFFFF"/>
                </a:solidFill>
                <a:latin typeface="Trebuchet MS"/>
                <a:cs typeface="Trebuchet MS"/>
              </a:rPr>
              <a:t>seems 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that 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most  </a:t>
            </a: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employees 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able  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400" spc="-15" dirty="0">
                <a:solidFill>
                  <a:srgbClr val="FFFFFF"/>
                </a:solidFill>
                <a:latin typeface="Trebuchet MS"/>
                <a:cs typeface="Trebuchet MS"/>
              </a:rPr>
              <a:t>complete 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only 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4  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projects 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time.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3898" y="3806392"/>
            <a:ext cx="2807994" cy="18041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28661" y="3806392"/>
            <a:ext cx="2942994" cy="18887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" dirty="0"/>
              <a:t>Page </a:t>
            </a:r>
            <a:r>
              <a:rPr dirty="0"/>
              <a:t>:</a:t>
            </a:r>
            <a:r>
              <a:rPr spc="-85" dirty="0"/>
              <a:t> </a:t>
            </a: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7315" y="390053"/>
            <a:ext cx="3269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FFFFF"/>
                </a:solidFill>
                <a:latin typeface="Times New Roman"/>
                <a:cs typeface="Times New Roman"/>
              </a:rPr>
              <a:t>Exploratory Data</a:t>
            </a:r>
            <a:r>
              <a:rPr sz="2400" b="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2857" y="1390282"/>
            <a:ext cx="11148695" cy="1090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Based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on our data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exploration, we chose the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best features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that would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help us predict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prices of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cars. These are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13399"/>
              </a:lnSpc>
              <a:spcBef>
                <a:spcPts val="132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Satisfaction Level, Time Spend Company, Last Evaluation, Number of Projects, Work Accident, Promotion last 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5 years,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Salary,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Department.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8166" y="3285479"/>
            <a:ext cx="13646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3.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Work</a:t>
            </a:r>
            <a:r>
              <a:rPr sz="14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Accident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00269" y="4229624"/>
            <a:ext cx="1650364" cy="10769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It </a:t>
            </a:r>
            <a:r>
              <a:rPr sz="1400" spc="60" dirty="0">
                <a:solidFill>
                  <a:srgbClr val="FFFFFF"/>
                </a:solidFill>
                <a:latin typeface="Trebuchet MS"/>
                <a:cs typeface="Trebuchet MS"/>
              </a:rPr>
              <a:t>seems 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1400" spc="-3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rebuchet MS"/>
                <a:cs typeface="Trebuchet MS"/>
              </a:rPr>
              <a:t>people  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who 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don’t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have any 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work </a:t>
            </a: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accidents 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are  </a:t>
            </a:r>
            <a:r>
              <a:rPr sz="1400" spc="-15" dirty="0">
                <a:solidFill>
                  <a:srgbClr val="FFFFFF"/>
                </a:solidFill>
                <a:latin typeface="Trebuchet MS"/>
                <a:cs typeface="Trebuchet MS"/>
              </a:rPr>
              <a:t>leaving 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4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company 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more.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86921" y="3298490"/>
            <a:ext cx="30213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4.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Promotion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Status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last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years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51216" y="4139346"/>
            <a:ext cx="1410970" cy="14960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It 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clearly</a:t>
            </a:r>
            <a:r>
              <a:rPr sz="1400" spc="-2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rebuchet MS"/>
                <a:cs typeface="Trebuchet MS"/>
              </a:rPr>
              <a:t>visible  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that </a:t>
            </a:r>
            <a:r>
              <a:rPr sz="1400" spc="-15" dirty="0">
                <a:solidFill>
                  <a:srgbClr val="FFFFFF"/>
                </a:solidFill>
                <a:latin typeface="Trebuchet MS"/>
                <a:cs typeface="Trebuchet MS"/>
              </a:rPr>
              <a:t>people 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are 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often 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not getting  </a:t>
            </a: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promotions </a:t>
            </a: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and 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hence 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they 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are  </a:t>
            </a:r>
            <a:r>
              <a:rPr sz="1400" spc="-15" dirty="0">
                <a:solidFill>
                  <a:srgbClr val="FFFFFF"/>
                </a:solidFill>
                <a:latin typeface="Trebuchet MS"/>
                <a:cs typeface="Trebuchet MS"/>
              </a:rPr>
              <a:t>leaving 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the 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company.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6148" y="3976166"/>
            <a:ext cx="2807994" cy="1679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11561" y="3886592"/>
            <a:ext cx="2853569" cy="18901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" dirty="0"/>
              <a:t>Page </a:t>
            </a:r>
            <a:r>
              <a:rPr dirty="0"/>
              <a:t>:</a:t>
            </a:r>
            <a:r>
              <a:rPr spc="-85" dirty="0"/>
              <a:t> </a:t>
            </a: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7315" y="390053"/>
            <a:ext cx="3269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FFFFF"/>
                </a:solidFill>
                <a:latin typeface="Times New Roman"/>
                <a:cs typeface="Times New Roman"/>
              </a:rPr>
              <a:t>Exploratory Data</a:t>
            </a:r>
            <a:r>
              <a:rPr sz="2400" b="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2857" y="1390282"/>
            <a:ext cx="11290935" cy="1090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Based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on our data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exploration, we chose the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best features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that would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help us predict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prices of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cars. These are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13399"/>
              </a:lnSpc>
              <a:spcBef>
                <a:spcPts val="132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Satisfaction Level, Time Spend Company, Last Evaluation, Number of Projects, Work Accident, Promotion last 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5 years,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Salary,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Department.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8678" y="3239750"/>
            <a:ext cx="7016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5.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Salary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7130" y="3957848"/>
            <a:ext cx="1283335" cy="12865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It </a:t>
            </a:r>
            <a:r>
              <a:rPr sz="1400" spc="60" dirty="0">
                <a:solidFill>
                  <a:srgbClr val="FFFFFF"/>
                </a:solidFill>
                <a:latin typeface="Trebuchet MS"/>
                <a:cs typeface="Trebuchet MS"/>
              </a:rPr>
              <a:t>seems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that  </a:t>
            </a:r>
            <a:r>
              <a:rPr sz="1400" spc="-15" dirty="0">
                <a:solidFill>
                  <a:srgbClr val="FFFFFF"/>
                </a:solidFill>
                <a:latin typeface="Trebuchet MS"/>
                <a:cs typeface="Trebuchet MS"/>
              </a:rPr>
              <a:t>people 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sz="1400" spc="-15" dirty="0">
                <a:solidFill>
                  <a:srgbClr val="FFFFFF"/>
                </a:solidFill>
                <a:latin typeface="Trebuchet MS"/>
                <a:cs typeface="Trebuchet MS"/>
              </a:rPr>
              <a:t>low 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salary range</a:t>
            </a:r>
            <a:r>
              <a:rPr sz="1400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are  </a:t>
            </a:r>
            <a:r>
              <a:rPr sz="1400" spc="-15" dirty="0">
                <a:solidFill>
                  <a:srgbClr val="FFFFFF"/>
                </a:solidFill>
                <a:latin typeface="Trebuchet MS"/>
                <a:cs typeface="Trebuchet MS"/>
              </a:rPr>
              <a:t>leaving 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the  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company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more 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frequently.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73515" y="3412790"/>
            <a:ext cx="11461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6.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Department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67777" y="4086788"/>
            <a:ext cx="1505585" cy="10769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It </a:t>
            </a:r>
            <a:r>
              <a:rPr sz="1400" spc="60" dirty="0">
                <a:solidFill>
                  <a:srgbClr val="FFFFFF"/>
                </a:solidFill>
                <a:latin typeface="Trebuchet MS"/>
                <a:cs typeface="Trebuchet MS"/>
              </a:rPr>
              <a:t>seems 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1400" spc="-3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most  </a:t>
            </a:r>
            <a:r>
              <a:rPr sz="1400" spc="-15" dirty="0">
                <a:solidFill>
                  <a:srgbClr val="FFFFFF"/>
                </a:solidFill>
                <a:latin typeface="Trebuchet MS"/>
                <a:cs typeface="Trebuchet MS"/>
              </a:rPr>
              <a:t>people leaving 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the  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company 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from  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technical  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department.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75650" y="3891942"/>
            <a:ext cx="2239142" cy="17262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03011" y="3891942"/>
            <a:ext cx="2420020" cy="17262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" dirty="0"/>
              <a:t>Page </a:t>
            </a:r>
            <a:r>
              <a:rPr dirty="0"/>
              <a:t>:</a:t>
            </a:r>
            <a:r>
              <a:rPr spc="-85" dirty="0"/>
              <a:t> </a:t>
            </a: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BA8D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1012</Words>
  <Application>Microsoft Office PowerPoint</Application>
  <PresentationFormat>Custom</PresentationFormat>
  <Paragraphs>103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PRESENTATION on</vt:lpstr>
      <vt:lpstr>HUMAN RESOURCE ANALYTICS CASE STUDY</vt:lpstr>
      <vt:lpstr> CASE STUDY OVERVIEW</vt:lpstr>
      <vt:lpstr>BUSINESS GOAL</vt:lpstr>
      <vt:lpstr>Data Reading and Understanding</vt:lpstr>
      <vt:lpstr>Assumptions and Data Handling</vt:lpstr>
      <vt:lpstr>Data Exploration</vt:lpstr>
      <vt:lpstr>Exploratory Data Analysis</vt:lpstr>
      <vt:lpstr>Exploratory Data Analysis</vt:lpstr>
      <vt:lpstr>Technique Comparison</vt:lpstr>
      <vt:lpstr>Suggestions and Insights</vt:lpstr>
      <vt:lpstr>NOTE: After doing this analysis hence,  we can predict that an employee is an asset  of the company. They define the future and present of the  company.</vt:lpstr>
      <vt:lpstr>Thank You!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</dc:title>
  <cp:lastModifiedBy>Admin</cp:lastModifiedBy>
  <cp:revision>1</cp:revision>
  <dcterms:created xsi:type="dcterms:W3CDTF">2019-07-27T06:46:39Z</dcterms:created>
  <dcterms:modified xsi:type="dcterms:W3CDTF">2019-07-27T06:50:49Z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2019-07-27T00:00:00Z</vt:filetime>
  </property>
</Properties>
</file>