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7E4550-224C-43F2-8C41-D9DE4892FF12}">
  <a:tblStyle styleId="{FB7E4550-224C-43F2-8C41-D9DE4892F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d5c77a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0d5c77a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10fca2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10fca2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10fca2f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10fca2f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10fca2f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10fca2f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10fca2f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10fca2f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10fca2f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10fca2f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10fca2f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10fca2f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10fca2f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10fca2f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15cadc8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15cadc8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294372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294372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0d5c77a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0d5c77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d5c77a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d5c77a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d5c77a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0d5c77a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d5c77a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d5c77a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d5c77a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d5c77a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d5c77a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d5c77a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d5c77ae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0d5c77ae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Session-5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lattice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Lattice</a:t>
            </a:r>
            <a:endParaRPr sz="2400"/>
          </a:p>
        </p:txBody>
      </p:sp>
      <p:sp>
        <p:nvSpPr>
          <p:cNvPr id="161" name="Google Shape;161;p23"/>
          <p:cNvSpPr txBox="1"/>
          <p:nvPr/>
        </p:nvSpPr>
        <p:spPr>
          <a:xfrm>
            <a:off x="651275" y="1340750"/>
            <a:ext cx="3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955750" y="490875"/>
            <a:ext cx="23454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graph_type(formula,data=)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596400" y="20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1638775"/>
                <a:gridCol w="163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Graph type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 graph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bwplot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 plot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 plot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xyplot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Scatter plot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50" y="1740950"/>
            <a:ext cx="1098000" cy="5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63" y="2473375"/>
            <a:ext cx="589375" cy="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350" y="3246200"/>
            <a:ext cx="1098000" cy="69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342" y="4121725"/>
            <a:ext cx="1280008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Formula</a:t>
            </a:r>
            <a:endParaRPr sz="2400"/>
          </a:p>
        </p:txBody>
      </p:sp>
      <p:sp>
        <p:nvSpPr>
          <p:cNvPr id="173" name="Google Shape;173;p24"/>
          <p:cNvSpPr txBox="1"/>
          <p:nvPr/>
        </p:nvSpPr>
        <p:spPr>
          <a:xfrm>
            <a:off x="665200" y="2090575"/>
            <a:ext cx="19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Plot a single attribute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65200" y="3121125"/>
            <a:ext cx="19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Plot a two attributes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088575" y="2121700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~ attr_name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51950" y="3121125"/>
            <a:ext cx="22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attr1_name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~ attr2_name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6174675" y="866250"/>
            <a:ext cx="283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Want to create multiple graphs for each category (if there is any categorical variable)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277600" y="2121700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~ attr_name | cat_attr_name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277600" y="3194400"/>
            <a:ext cx="22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attr1_name ~ attr2_name | cat_attr_name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Barchart</a:t>
            </a:r>
            <a:endParaRPr sz="2400"/>
          </a:p>
        </p:txBody>
      </p:sp>
      <p:sp>
        <p:nvSpPr>
          <p:cNvPr id="185" name="Google Shape;185;p25"/>
          <p:cNvSpPr txBox="1"/>
          <p:nvPr/>
        </p:nvSpPr>
        <p:spPr>
          <a:xfrm>
            <a:off x="5630625" y="984175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Mtcars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50" y="1582950"/>
            <a:ext cx="3401073" cy="33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25625" y="19931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barchart(mpg~hp,data=mtcars)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Histogram</a:t>
            </a:r>
            <a:endParaRPr sz="2400"/>
          </a:p>
        </p:txBody>
      </p:sp>
      <p:sp>
        <p:nvSpPr>
          <p:cNvPr id="193" name="Google Shape;193;p26"/>
          <p:cNvSpPr txBox="1"/>
          <p:nvPr/>
        </p:nvSpPr>
        <p:spPr>
          <a:xfrm>
            <a:off x="615725" y="1409500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library(datasets)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25625" y="19931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histogram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(~wt,data=mtcars)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400" y="1460225"/>
            <a:ext cx="3401073" cy="33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Densityplot</a:t>
            </a:r>
            <a:endParaRPr sz="2400"/>
          </a:p>
        </p:txBody>
      </p:sp>
      <p:sp>
        <p:nvSpPr>
          <p:cNvPr id="201" name="Google Shape;201;p27"/>
          <p:cNvSpPr txBox="1"/>
          <p:nvPr/>
        </p:nvSpPr>
        <p:spPr>
          <a:xfrm>
            <a:off x="615725" y="1409500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library(datasets)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375" y="1602725"/>
            <a:ext cx="3401073" cy="33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615725" y="2250275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densityplot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(~wt,data=mtcars)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Box plot</a:t>
            </a:r>
            <a:endParaRPr sz="2400"/>
          </a:p>
        </p:txBody>
      </p:sp>
      <p:sp>
        <p:nvSpPr>
          <p:cNvPr id="209" name="Google Shape;209;p28"/>
          <p:cNvSpPr txBox="1"/>
          <p:nvPr/>
        </p:nvSpPr>
        <p:spPr>
          <a:xfrm>
            <a:off x="615725" y="1409500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library(datasets)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25625" y="19931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bwplot(~disp,data=mtcars)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725" y="1612625"/>
            <a:ext cx="3401073" cy="33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xyplot</a:t>
            </a:r>
            <a:endParaRPr sz="2400"/>
          </a:p>
        </p:txBody>
      </p:sp>
      <p:sp>
        <p:nvSpPr>
          <p:cNvPr id="217" name="Google Shape;217;p29"/>
          <p:cNvSpPr txBox="1"/>
          <p:nvPr/>
        </p:nvSpPr>
        <p:spPr>
          <a:xfrm>
            <a:off x="615725" y="1409500"/>
            <a:ext cx="15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library(datasets)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50" y="1523600"/>
            <a:ext cx="3401073" cy="33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615725" y="2250275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xyplot(mpg~wt,data=mtcars)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Quiz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Thank you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</a:rPr>
              <a:t>http://bit.ly/content-r</a:t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92175" y="1122675"/>
            <a:ext cx="51972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Accessing data using dplyr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Plotting data using lattice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Quiz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Dplyr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Dataframe</a:t>
            </a:r>
            <a:endParaRPr sz="2400"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3564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1342350"/>
                <a:gridCol w="1342350"/>
                <a:gridCol w="1342350"/>
                <a:gridCol w="1342350"/>
              </a:tblGrid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expenses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Moorey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651275" y="1340750"/>
            <a:ext cx="333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age and salary attributes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employees who are under 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 the savings of each employee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Dplyr</a:t>
            </a:r>
            <a:endParaRPr sz="2400"/>
          </a:p>
        </p:txBody>
      </p:sp>
      <p:sp>
        <p:nvSpPr>
          <p:cNvPr id="96" name="Google Shape;96;p17"/>
          <p:cNvSpPr/>
          <p:nvPr/>
        </p:nvSpPr>
        <p:spPr>
          <a:xfrm>
            <a:off x="641750" y="1512525"/>
            <a:ext cx="6681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Select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41750" y="2018000"/>
            <a:ext cx="6681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Filter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41750" y="2571750"/>
            <a:ext cx="10974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Summarize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277500" y="1264425"/>
            <a:ext cx="3540300" cy="646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data_object   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%&gt;%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function()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4669125" y="2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837200"/>
                <a:gridCol w="837200"/>
                <a:gridCol w="837200"/>
                <a:gridCol w="837200"/>
              </a:tblGrid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age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salary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Ravi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Moorey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Nolan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7"/>
          <p:cNvSpPr/>
          <p:nvPr/>
        </p:nvSpPr>
        <p:spPr>
          <a:xfrm>
            <a:off x="641750" y="3218725"/>
            <a:ext cx="10974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Mutate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Dplyr</a:t>
            </a:r>
            <a:endParaRPr sz="2400"/>
          </a:p>
        </p:txBody>
      </p:sp>
      <p:sp>
        <p:nvSpPr>
          <p:cNvPr id="107" name="Google Shape;107;p18"/>
          <p:cNvSpPr/>
          <p:nvPr/>
        </p:nvSpPr>
        <p:spPr>
          <a:xfrm>
            <a:off x="641750" y="1512525"/>
            <a:ext cx="6681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Select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277500" y="1264425"/>
            <a:ext cx="3540300" cy="646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data_object   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%&gt;%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function()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4669125" y="2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837200"/>
                <a:gridCol w="837200"/>
                <a:gridCol w="837200"/>
                <a:gridCol w="837200"/>
              </a:tblGrid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age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salary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Ravi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Moorey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Nolan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8"/>
          <p:cNvSpPr txBox="1"/>
          <p:nvPr/>
        </p:nvSpPr>
        <p:spPr>
          <a:xfrm>
            <a:off x="641750" y="2017650"/>
            <a:ext cx="35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Select all columns or first two columns or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(salary, expenses)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column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5" y="2761875"/>
            <a:ext cx="31623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Dplyr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641750" y="1512525"/>
            <a:ext cx="6681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Filter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277500" y="1264425"/>
            <a:ext cx="3540300" cy="646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data_object   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%&gt;%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function()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4669125" y="2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837200"/>
                <a:gridCol w="837200"/>
                <a:gridCol w="837200"/>
                <a:gridCol w="837200"/>
              </a:tblGrid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age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salary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Ravi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Moorey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Nolan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641750" y="2017650"/>
            <a:ext cx="3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Select all employes who are under 30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0" y="2577075"/>
            <a:ext cx="31623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Dplyr</a:t>
            </a:r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641750" y="1512525"/>
            <a:ext cx="11928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Summarize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277500" y="1264425"/>
            <a:ext cx="3540300" cy="646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data_object   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%&gt;%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function()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4669125" y="2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837200"/>
                <a:gridCol w="837200"/>
                <a:gridCol w="837200"/>
                <a:gridCol w="837200"/>
              </a:tblGrid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age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salary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Ravi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Moorey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Nolan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641750" y="2017650"/>
            <a:ext cx="35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Compute mean for employee salary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0" y="2577075"/>
            <a:ext cx="39147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1242025" y="340150"/>
            <a:ext cx="1225500" cy="31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 dataset</a:t>
            </a:r>
            <a:endParaRPr sz="1200"/>
          </a:p>
        </p:txBody>
      </p:sp>
      <p:sp>
        <p:nvSpPr>
          <p:cNvPr id="137" name="Google Shape;137;p21"/>
          <p:cNvSpPr/>
          <p:nvPr/>
        </p:nvSpPr>
        <p:spPr>
          <a:xfrm>
            <a:off x="4330725" y="340150"/>
            <a:ext cx="1225500" cy="31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Grouping</a:t>
            </a:r>
            <a:endParaRPr sz="1200"/>
          </a:p>
        </p:txBody>
      </p:sp>
      <p:sp>
        <p:nvSpPr>
          <p:cNvPr id="138" name="Google Shape;138;p21"/>
          <p:cNvSpPr/>
          <p:nvPr/>
        </p:nvSpPr>
        <p:spPr>
          <a:xfrm>
            <a:off x="7419425" y="340150"/>
            <a:ext cx="1225500" cy="31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Summarize</a:t>
            </a:r>
            <a:endParaRPr sz="1200"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684988" y="10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578800"/>
                <a:gridCol w="382850"/>
                <a:gridCol w="501925"/>
                <a:gridCol w="876000"/>
              </a:tblGrid>
              <a:tr h="53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age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salary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expenses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Ravi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David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Moorey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1"/>
          <p:cNvGraphicFramePr/>
          <p:nvPr/>
        </p:nvGraphicFramePr>
        <p:xfrm>
          <a:off x="3690413" y="10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578800"/>
                <a:gridCol w="382850"/>
                <a:gridCol w="501925"/>
                <a:gridCol w="876000"/>
              </a:tblGrid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age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salary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expenses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Ravi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David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3690413" y="29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578800"/>
                <a:gridCol w="382850"/>
                <a:gridCol w="501925"/>
                <a:gridCol w="876000"/>
              </a:tblGrid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age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salary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expenses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Moorey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" name="Google Shape;142;p21"/>
          <p:cNvCxnSpPr>
            <a:stCxn id="136" idx="3"/>
            <a:endCxn id="137" idx="1"/>
          </p:cNvCxnSpPr>
          <p:nvPr/>
        </p:nvCxnSpPr>
        <p:spPr>
          <a:xfrm>
            <a:off x="2467525" y="495850"/>
            <a:ext cx="18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37" idx="3"/>
            <a:endCxn id="138" idx="1"/>
          </p:cNvCxnSpPr>
          <p:nvPr/>
        </p:nvCxnSpPr>
        <p:spPr>
          <a:xfrm>
            <a:off x="5556225" y="495850"/>
            <a:ext cx="18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7111325" y="4177350"/>
            <a:ext cx="15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LearnAITech.com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7419513" y="10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501925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salary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7419513" y="28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{FB7E4550-224C-43F2-8C41-D9DE4892FF12}</a:tableStyleId>
              </a:tblPr>
              <a:tblGrid>
                <a:gridCol w="501925"/>
              </a:tblGrid>
              <a:tr h="3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salary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1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1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/>
          <p:nvPr/>
        </p:nvSpPr>
        <p:spPr>
          <a:xfrm>
            <a:off x="7984175" y="1348425"/>
            <a:ext cx="295200" cy="1064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012675" y="3186200"/>
            <a:ext cx="238200" cy="64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8342100" y="168067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16677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342100" y="330620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28500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