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568b371d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568b371d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53406dd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53406dd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42205e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42205e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42205ed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42205ed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42205ed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42205ed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42205ed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42205ed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0d5c77a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0d5c77a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568b371d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568b371d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015cadc8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015cadc8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53406dd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53406dd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568b37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568b37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68b371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68b371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568b371d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568b371d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568b371d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568b371d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568b371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568b371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568b371d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568b371d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568b371d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568b371d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c294372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c294372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0d5c77a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0d5c77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d5c77a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d5c77a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3406d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3406d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53406dd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53406dd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3406dd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3406dd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3406dd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3406dd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3406dd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3406dd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Mean" TargetMode="External"/><Relationship Id="rId5" Type="http://schemas.openxmlformats.org/officeDocument/2006/relationships/hyperlink" Target="https://en.wikipedia.org/wiki/Mean" TargetMode="External"/><Relationship Id="rId6" Type="http://schemas.openxmlformats.org/officeDocument/2006/relationships/hyperlink" Target="https://en.wikipedia.org/wiki/Standard_deviation" TargetMode="External"/><Relationship Id="rId7" Type="http://schemas.openxmlformats.org/officeDocument/2006/relationships/hyperlink" Target="https://en.wikipedia.org/wiki/Standard_devi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Mean" TargetMode="External"/><Relationship Id="rId5" Type="http://schemas.openxmlformats.org/officeDocument/2006/relationships/hyperlink" Target="https://en.wikipedia.org/wiki/Mean" TargetMode="External"/><Relationship Id="rId6" Type="http://schemas.openxmlformats.org/officeDocument/2006/relationships/hyperlink" Target="https://en.wikipedia.org/wiki/Standard_deviation" TargetMode="External"/><Relationship Id="rId7" Type="http://schemas.openxmlformats.org/officeDocument/2006/relationships/hyperlink" Target="https://en.wikipedia.org/wiki/Standard_devia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Mean" TargetMode="External"/><Relationship Id="rId5" Type="http://schemas.openxmlformats.org/officeDocument/2006/relationships/hyperlink" Target="https://en.wikipedia.org/wiki/Mean" TargetMode="External"/><Relationship Id="rId6" Type="http://schemas.openxmlformats.org/officeDocument/2006/relationships/hyperlink" Target="https://en.wikipedia.org/wiki/Standard_deviation" TargetMode="External"/><Relationship Id="rId7" Type="http://schemas.openxmlformats.org/officeDocument/2006/relationships/hyperlink" Target="https://en.wikipedia.org/wiki/Standard_deviation" TargetMode="External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Session-6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4651" cy="32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Normal Distribution</a:t>
            </a:r>
            <a:endParaRPr sz="2400"/>
          </a:p>
        </p:txBody>
      </p:sp>
      <p:sp>
        <p:nvSpPr>
          <p:cNvPr id="148" name="Google Shape;148;p23"/>
          <p:cNvSpPr txBox="1"/>
          <p:nvPr/>
        </p:nvSpPr>
        <p:spPr>
          <a:xfrm>
            <a:off x="594575" y="1287900"/>
            <a:ext cx="32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scores of 1000 students out of 100 in an online course.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94575" y="2571750"/>
            <a:ext cx="23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60.1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deviation = 10.21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88" y="2208538"/>
            <a:ext cx="2764825" cy="25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Standard </a:t>
            </a:r>
            <a:r>
              <a:rPr lang="en" sz="2400"/>
              <a:t>Normal Distribution</a:t>
            </a:r>
            <a:endParaRPr sz="2400"/>
          </a:p>
        </p:txBody>
      </p:sp>
      <p:sp>
        <p:nvSpPr>
          <p:cNvPr id="156" name="Google Shape;156;p24"/>
          <p:cNvSpPr txBox="1"/>
          <p:nvPr/>
        </p:nvSpPr>
        <p:spPr>
          <a:xfrm>
            <a:off x="612800" y="1380975"/>
            <a:ext cx="3335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875" y="1460225"/>
            <a:ext cx="2082899" cy="302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650" y="1460227"/>
            <a:ext cx="2082899" cy="30267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510575" y="4487025"/>
            <a:ext cx="11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ean = 70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 =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104125" y="4487025"/>
            <a:ext cx="11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612800" y="1461350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compare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scores from different distribution?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612800" y="207807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say a male student got 60 and a female student got 65.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12800" y="275777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Who got the better scores in their category?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Standard Normal Distribution</a:t>
            </a:r>
            <a:endParaRPr sz="2400"/>
          </a:p>
        </p:txBody>
      </p:sp>
      <p:sp>
        <p:nvSpPr>
          <p:cNvPr id="169" name="Google Shape;169;p25"/>
          <p:cNvSpPr txBox="1"/>
          <p:nvPr/>
        </p:nvSpPr>
        <p:spPr>
          <a:xfrm>
            <a:off x="612800" y="1380975"/>
            <a:ext cx="3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464025" y="2263950"/>
            <a:ext cx="119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70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888575" y="2337175"/>
            <a:ext cx="119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826625" y="62642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say a male student got 60 and a female student got 65.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1781175"/>
            <a:ext cx="15144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241100" y="29527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μ</a:t>
            </a:r>
            <a:r>
              <a:rPr lang="en" sz="1100">
                <a:solidFill>
                  <a:schemeClr val="dk2"/>
                </a:solidFill>
              </a:rPr>
              <a:t> is the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mean</a:t>
            </a:r>
            <a:r>
              <a:rPr lang="en" sz="1100">
                <a:solidFill>
                  <a:schemeClr val="dk2"/>
                </a:solidFill>
              </a:rPr>
              <a:t> of the population.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σ</a:t>
            </a:r>
            <a:r>
              <a:rPr lang="en" sz="1100">
                <a:solidFill>
                  <a:schemeClr val="dk2"/>
                </a:solidFill>
              </a:rPr>
              <a:t> is the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standard deviation</a:t>
            </a:r>
            <a:r>
              <a:rPr lang="en" sz="1100">
                <a:solidFill>
                  <a:schemeClr val="dk2"/>
                </a:solidFill>
              </a:rPr>
              <a:t> of the population.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Standard Normal Distribution</a:t>
            </a:r>
            <a:endParaRPr sz="2400"/>
          </a:p>
        </p:txBody>
      </p:sp>
      <p:sp>
        <p:nvSpPr>
          <p:cNvPr id="180" name="Google Shape;180;p26"/>
          <p:cNvSpPr txBox="1"/>
          <p:nvPr/>
        </p:nvSpPr>
        <p:spPr>
          <a:xfrm>
            <a:off x="612800" y="1380975"/>
            <a:ext cx="3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7464025" y="2263950"/>
            <a:ext cx="119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70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888575" y="2337175"/>
            <a:ext cx="119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826625" y="62642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say a male student got 60 and a female student got 65.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1781175"/>
            <a:ext cx="15144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241100" y="29527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μ</a:t>
            </a:r>
            <a:r>
              <a:rPr lang="en" sz="1100">
                <a:solidFill>
                  <a:schemeClr val="dk2"/>
                </a:solidFill>
              </a:rPr>
              <a:t> is the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mean</a:t>
            </a:r>
            <a:r>
              <a:rPr lang="en" sz="1100">
                <a:solidFill>
                  <a:schemeClr val="dk2"/>
                </a:solidFill>
              </a:rPr>
              <a:t> of the population.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σ</a:t>
            </a:r>
            <a:r>
              <a:rPr lang="en" sz="1100">
                <a:solidFill>
                  <a:schemeClr val="dk2"/>
                </a:solidFill>
              </a:rPr>
              <a:t> is the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standard deviation</a:t>
            </a:r>
            <a:r>
              <a:rPr lang="en" sz="1100">
                <a:solidFill>
                  <a:schemeClr val="dk2"/>
                </a:solidFill>
              </a:rPr>
              <a:t> of the population.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987350" y="348057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= 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7546175" y="348057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= 65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977300" y="433447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 =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7546175" y="4334475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 = -1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Standard Normal Distribution</a:t>
            </a:r>
            <a:endParaRPr sz="2400"/>
          </a:p>
        </p:txBody>
      </p:sp>
      <p:sp>
        <p:nvSpPr>
          <p:cNvPr id="195" name="Google Shape;195;p27"/>
          <p:cNvSpPr txBox="1"/>
          <p:nvPr/>
        </p:nvSpPr>
        <p:spPr>
          <a:xfrm>
            <a:off x="612800" y="1380975"/>
            <a:ext cx="3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1781175"/>
            <a:ext cx="15144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241100" y="29527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μ</a:t>
            </a:r>
            <a:r>
              <a:rPr lang="en" sz="1100">
                <a:solidFill>
                  <a:schemeClr val="dk2"/>
                </a:solidFill>
              </a:rPr>
              <a:t> is the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mean</a:t>
            </a:r>
            <a:r>
              <a:rPr lang="en" sz="1100">
                <a:solidFill>
                  <a:schemeClr val="dk2"/>
                </a:solidFill>
              </a:rPr>
              <a:t> of the population.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2"/>
                </a:solidFill>
              </a:rPr>
              <a:t>σ</a:t>
            </a:r>
            <a:r>
              <a:rPr lang="en" sz="1100">
                <a:solidFill>
                  <a:schemeClr val="dk2"/>
                </a:solidFill>
              </a:rPr>
              <a:t> is the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standard deviation</a:t>
            </a:r>
            <a:r>
              <a:rPr lang="en" sz="1100">
                <a:solidFill>
                  <a:schemeClr val="dk2"/>
                </a:solidFill>
              </a:rPr>
              <a:t> of the population.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3500" y="1933575"/>
            <a:ext cx="5266025" cy="26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6148100" y="1089650"/>
            <a:ext cx="278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normal distribution has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mean 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standard deviation 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4294967295" type="title"/>
          </p:nvPr>
        </p:nvSpPr>
        <p:spPr>
          <a:xfrm>
            <a:off x="515850" y="692225"/>
            <a:ext cx="519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Normal Distribution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881977"/>
            <a:ext cx="5657850" cy="36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2752725" y="4605350"/>
            <a:ext cx="621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Image: https://sites.google.com/a/scholarsnyc.com/college-statistics-weekly-assignments/week-by-week-pacing/module-10-the-normal-distribution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067175" y="785075"/>
            <a:ext cx="571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μ</a:t>
            </a:r>
            <a:r>
              <a:rPr lang="en" sz="1000">
                <a:highlight>
                  <a:srgbClr val="FFFFFF"/>
                </a:highlight>
              </a:rPr>
              <a:t> - σ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19100" y="24864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 = 5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5257800" y="785075"/>
            <a:ext cx="571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μ + σ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543675" y="1175600"/>
            <a:ext cx="571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μ - 2σ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8343975" y="1175600"/>
            <a:ext cx="571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μ + 3σ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19100" y="1500200"/>
            <a:ext cx="286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collected datasets of students height in University X.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19100" y="2186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μ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</a:rPr>
              <a:t>= 170</a:t>
            </a:r>
            <a:endParaRPr sz="1700"/>
          </a:p>
        </p:txBody>
      </p:sp>
      <p:sp>
        <p:nvSpPr>
          <p:cNvPr id="214" name="Google Shape;214;p28"/>
          <p:cNvSpPr txBox="1"/>
          <p:nvPr/>
        </p:nvSpPr>
        <p:spPr>
          <a:xfrm>
            <a:off x="419100" y="3067450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165 ----- 175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419100" y="3467650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160 ----- 180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419100" y="3948050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155 ----- 185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4294967295" type="title"/>
          </p:nvPr>
        </p:nvSpPr>
        <p:spPr>
          <a:xfrm>
            <a:off x="515850" y="692225"/>
            <a:ext cx="5197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Normal Distribution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2" name="Google Shape;222;p29"/>
          <p:cNvSpPr txBox="1"/>
          <p:nvPr/>
        </p:nvSpPr>
        <p:spPr>
          <a:xfrm>
            <a:off x="2752725" y="4605350"/>
            <a:ext cx="621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Image: https://sites.google.com/a/scholarsnyc.com/college-statistics-weekly-assignments/week-by-week-pacing/module-10-the-normal-distribution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419100" y="24864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 = 5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419100" y="1500200"/>
            <a:ext cx="77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99% confidence interval of students’ height in 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university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 with mean height = 180 and standard deviation 5)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419100" y="2186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</a:rPr>
              <a:t>= 180</a:t>
            </a:r>
            <a:endParaRPr sz="1700"/>
          </a:p>
        </p:txBody>
      </p:sp>
      <p:sp>
        <p:nvSpPr>
          <p:cNvPr id="226" name="Google Shape;226;p29"/>
          <p:cNvSpPr txBox="1"/>
          <p:nvPr/>
        </p:nvSpPr>
        <p:spPr>
          <a:xfrm>
            <a:off x="419100" y="3334775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165 ----- 195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Central limit theorem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Central Limit Theorem</a:t>
            </a:r>
            <a:endParaRPr sz="2400"/>
          </a:p>
        </p:txBody>
      </p:sp>
      <p:sp>
        <p:nvSpPr>
          <p:cNvPr id="237" name="Google Shape;237;p31"/>
          <p:cNvSpPr/>
          <p:nvPr/>
        </p:nvSpPr>
        <p:spPr>
          <a:xfrm>
            <a:off x="4943475" y="1424000"/>
            <a:ext cx="2571900" cy="319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714375" y="15764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39" name="Google Shape;239;p31"/>
          <p:cNvSpPr/>
          <p:nvPr/>
        </p:nvSpPr>
        <p:spPr>
          <a:xfrm>
            <a:off x="714375" y="19955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40" name="Google Shape;240;p31"/>
          <p:cNvSpPr/>
          <p:nvPr/>
        </p:nvSpPr>
        <p:spPr>
          <a:xfrm>
            <a:off x="714375" y="24146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41" name="Google Shape;241;p31"/>
          <p:cNvSpPr/>
          <p:nvPr/>
        </p:nvSpPr>
        <p:spPr>
          <a:xfrm>
            <a:off x="714375" y="2873675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42" name="Google Shape;242;p31"/>
          <p:cNvSpPr/>
          <p:nvPr/>
        </p:nvSpPr>
        <p:spPr>
          <a:xfrm>
            <a:off x="714375" y="333275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43" name="Google Shape;243;p31"/>
          <p:cNvSpPr/>
          <p:nvPr/>
        </p:nvSpPr>
        <p:spPr>
          <a:xfrm>
            <a:off x="714375" y="45101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44" name="Google Shape;244;p31"/>
          <p:cNvSpPr txBox="1"/>
          <p:nvPr/>
        </p:nvSpPr>
        <p:spPr>
          <a:xfrm>
            <a:off x="909675" y="3635675"/>
            <a:ext cx="3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6144000" y="755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 = population standard deviation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6144000" y="455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</a:rPr>
              <a:t>= population mean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92175" y="1122675"/>
            <a:ext cx="51972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Normal Distribution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Central limit theorem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Quiz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Central Limit Theorem</a:t>
            </a:r>
            <a:endParaRPr sz="2400"/>
          </a:p>
        </p:txBody>
      </p:sp>
      <p:sp>
        <p:nvSpPr>
          <p:cNvPr id="252" name="Google Shape;252;p32"/>
          <p:cNvSpPr/>
          <p:nvPr/>
        </p:nvSpPr>
        <p:spPr>
          <a:xfrm>
            <a:off x="4943475" y="1424000"/>
            <a:ext cx="2571900" cy="319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714375" y="15764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54" name="Google Shape;254;p32"/>
          <p:cNvSpPr/>
          <p:nvPr/>
        </p:nvSpPr>
        <p:spPr>
          <a:xfrm>
            <a:off x="714375" y="19955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55" name="Google Shape;255;p32"/>
          <p:cNvSpPr/>
          <p:nvPr/>
        </p:nvSpPr>
        <p:spPr>
          <a:xfrm>
            <a:off x="714375" y="24146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56" name="Google Shape;256;p32"/>
          <p:cNvSpPr/>
          <p:nvPr/>
        </p:nvSpPr>
        <p:spPr>
          <a:xfrm>
            <a:off x="714375" y="2873675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57" name="Google Shape;257;p32"/>
          <p:cNvSpPr/>
          <p:nvPr/>
        </p:nvSpPr>
        <p:spPr>
          <a:xfrm>
            <a:off x="714375" y="333275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58" name="Google Shape;258;p32"/>
          <p:cNvSpPr/>
          <p:nvPr/>
        </p:nvSpPr>
        <p:spPr>
          <a:xfrm>
            <a:off x="714375" y="45101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259" name="Google Shape;259;p32"/>
          <p:cNvSpPr txBox="1"/>
          <p:nvPr/>
        </p:nvSpPr>
        <p:spPr>
          <a:xfrm>
            <a:off x="909675" y="3635675"/>
            <a:ext cx="3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115150" y="1593950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115150" y="20354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115150" y="44669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6144000" y="755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 = population standard deviation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6144000" y="455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</a:rPr>
              <a:t>= population mean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4294967295" type="title"/>
          </p:nvPr>
        </p:nvSpPr>
        <p:spPr>
          <a:xfrm>
            <a:off x="525750" y="652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Sampling distribution</a:t>
            </a:r>
            <a:endParaRPr sz="2400"/>
          </a:p>
        </p:txBody>
      </p:sp>
      <p:sp>
        <p:nvSpPr>
          <p:cNvPr id="270" name="Google Shape;270;p33"/>
          <p:cNvSpPr txBox="1"/>
          <p:nvPr/>
        </p:nvSpPr>
        <p:spPr>
          <a:xfrm>
            <a:off x="40281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46692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2131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57570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77414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6317000" y="1897975"/>
            <a:ext cx="14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000" y="3222100"/>
            <a:ext cx="303847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>
            <a:off x="3847725" y="1904075"/>
            <a:ext cx="180300" cy="4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504450" y="1844725"/>
            <a:ext cx="28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667375" y="1897975"/>
            <a:ext cx="24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ean, standard deviation of sampling distribution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557575" y="3172525"/>
            <a:ext cx="266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your sample is from same population as other sample than there is 99% chance that your sample mean would in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- 3*sd   m + 3 *sd range.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4294967295" type="title"/>
          </p:nvPr>
        </p:nvSpPr>
        <p:spPr>
          <a:xfrm>
            <a:off x="525750" y="6526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Sampling distribution</a:t>
            </a:r>
            <a:endParaRPr sz="2400"/>
          </a:p>
        </p:txBody>
      </p:sp>
      <p:sp>
        <p:nvSpPr>
          <p:cNvPr id="286" name="Google Shape;286;p34"/>
          <p:cNvSpPr txBox="1"/>
          <p:nvPr/>
        </p:nvSpPr>
        <p:spPr>
          <a:xfrm>
            <a:off x="40281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6692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52131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57570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7741400" y="1944175"/>
            <a:ext cx="5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mean_n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6317000" y="1897975"/>
            <a:ext cx="14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3847725" y="1904075"/>
            <a:ext cx="180300" cy="4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504450" y="1844725"/>
            <a:ext cx="28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667375" y="1897975"/>
            <a:ext cx="244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ean =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deviation = 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6163700" y="3168426"/>
            <a:ext cx="1731000" cy="204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6902851" y="2794341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σ = population standard deviation</a:t>
            </a:r>
            <a:endParaRPr sz="900"/>
          </a:p>
        </p:txBody>
      </p:sp>
      <p:sp>
        <p:nvSpPr>
          <p:cNvPr id="297" name="Google Shape;297;p34"/>
          <p:cNvSpPr txBox="1"/>
          <p:nvPr/>
        </p:nvSpPr>
        <p:spPr>
          <a:xfrm>
            <a:off x="6902851" y="2571750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  <a:t>= population mean</a:t>
            </a:r>
            <a:endParaRPr sz="1200"/>
          </a:p>
        </p:txBody>
      </p:sp>
      <p:sp>
        <p:nvSpPr>
          <p:cNvPr id="298" name="Google Shape;298;p34"/>
          <p:cNvSpPr txBox="1"/>
          <p:nvPr/>
        </p:nvSpPr>
        <p:spPr>
          <a:xfrm>
            <a:off x="667375" y="3291100"/>
            <a:ext cx="2440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chemeClr val="dk2"/>
                </a:solidFill>
                <a:highlight>
                  <a:schemeClr val="lt1"/>
                </a:highlight>
              </a:rPr>
              <a:t>μ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deviation = </a:t>
            </a:r>
            <a:r>
              <a:rPr lang="en" sz="1800">
                <a:solidFill>
                  <a:schemeClr val="dk2"/>
                </a:solidFill>
              </a:rPr>
              <a:t>σ/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√n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9" name="Google Shape;299;p34"/>
          <p:cNvCxnSpPr>
            <a:stCxn id="294" idx="2"/>
            <a:endCxn id="298" idx="0"/>
          </p:cNvCxnSpPr>
          <p:nvPr/>
        </p:nvCxnSpPr>
        <p:spPr>
          <a:xfrm>
            <a:off x="1887625" y="2513575"/>
            <a:ext cx="0" cy="7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idx="4294967295" type="title"/>
          </p:nvPr>
        </p:nvSpPr>
        <p:spPr>
          <a:xfrm>
            <a:off x="504450" y="622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Sampling distribution</a:t>
            </a:r>
            <a:endParaRPr sz="2400"/>
          </a:p>
        </p:txBody>
      </p:sp>
      <p:sp>
        <p:nvSpPr>
          <p:cNvPr id="305" name="Google Shape;305;p35"/>
          <p:cNvSpPr txBox="1"/>
          <p:nvPr/>
        </p:nvSpPr>
        <p:spPr>
          <a:xfrm>
            <a:off x="504450" y="1844725"/>
            <a:ext cx="28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6945075" y="523351"/>
            <a:ext cx="1731000" cy="204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6902851" y="2794341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σ = population standard deviation</a:t>
            </a:r>
            <a:endParaRPr sz="900"/>
          </a:p>
        </p:txBody>
      </p:sp>
      <p:sp>
        <p:nvSpPr>
          <p:cNvPr id="308" name="Google Shape;308;p35"/>
          <p:cNvSpPr txBox="1"/>
          <p:nvPr/>
        </p:nvSpPr>
        <p:spPr>
          <a:xfrm>
            <a:off x="6902851" y="2571750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  <a:t>= population mean</a:t>
            </a:r>
            <a:endParaRPr sz="1200"/>
          </a:p>
        </p:txBody>
      </p:sp>
      <p:sp>
        <p:nvSpPr>
          <p:cNvPr id="309" name="Google Shape;309;p35"/>
          <p:cNvSpPr txBox="1"/>
          <p:nvPr/>
        </p:nvSpPr>
        <p:spPr>
          <a:xfrm>
            <a:off x="563800" y="1429300"/>
            <a:ext cx="462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Your group collected different samples of size 50 on salary from same population (non-estonian employee working in Tallinn) with mean 10000 and standard deviation 500.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Compute the mean and standard deviation of your sampling distribution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5927651" y="4094141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σ = 500</a:t>
            </a:r>
            <a:endParaRPr sz="900"/>
          </a:p>
        </p:txBody>
      </p:sp>
      <p:sp>
        <p:nvSpPr>
          <p:cNvPr id="311" name="Google Shape;311;p35"/>
          <p:cNvSpPr txBox="1"/>
          <p:nvPr/>
        </p:nvSpPr>
        <p:spPr>
          <a:xfrm>
            <a:off x="5927651" y="3871550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  <a:t>= 10000</a:t>
            </a:r>
            <a:endParaRPr sz="1200"/>
          </a:p>
        </p:txBody>
      </p:sp>
      <p:sp>
        <p:nvSpPr>
          <p:cNvPr id="312" name="Google Shape;312;p35"/>
          <p:cNvSpPr/>
          <p:nvPr/>
        </p:nvSpPr>
        <p:spPr>
          <a:xfrm>
            <a:off x="5786450" y="3921925"/>
            <a:ext cx="89100" cy="49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2601425" y="4010950"/>
            <a:ext cx="1731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321150" y="3684775"/>
            <a:ext cx="2440500" cy="1185300"/>
          </a:xfrm>
          <a:prstGeom prst="rect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Sampling distribution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chemeClr val="dk2"/>
                </a:solidFill>
                <a:highlight>
                  <a:schemeClr val="lt1"/>
                </a:highlight>
              </a:rPr>
              <a:t>μ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deviation = </a:t>
            </a:r>
            <a:r>
              <a:rPr lang="en" sz="1800">
                <a:solidFill>
                  <a:schemeClr val="dk2"/>
                </a:solidFill>
              </a:rPr>
              <a:t>σ/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√n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Central Limit Theorem</a:t>
            </a:r>
            <a:endParaRPr sz="2400"/>
          </a:p>
        </p:txBody>
      </p:sp>
      <p:sp>
        <p:nvSpPr>
          <p:cNvPr id="320" name="Google Shape;320;p36"/>
          <p:cNvSpPr/>
          <p:nvPr/>
        </p:nvSpPr>
        <p:spPr>
          <a:xfrm>
            <a:off x="6298150" y="1449725"/>
            <a:ext cx="2571900" cy="319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714375" y="15764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322" name="Google Shape;322;p36"/>
          <p:cNvSpPr/>
          <p:nvPr/>
        </p:nvSpPr>
        <p:spPr>
          <a:xfrm>
            <a:off x="714375" y="19955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323" name="Google Shape;323;p36"/>
          <p:cNvSpPr/>
          <p:nvPr/>
        </p:nvSpPr>
        <p:spPr>
          <a:xfrm>
            <a:off x="714375" y="2414600"/>
            <a:ext cx="609600" cy="3429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324" name="Google Shape;324;p36"/>
          <p:cNvSpPr/>
          <p:nvPr/>
        </p:nvSpPr>
        <p:spPr>
          <a:xfrm>
            <a:off x="714375" y="2873675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325" name="Google Shape;325;p36"/>
          <p:cNvSpPr/>
          <p:nvPr/>
        </p:nvSpPr>
        <p:spPr>
          <a:xfrm>
            <a:off x="714375" y="333275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326" name="Google Shape;326;p36"/>
          <p:cNvSpPr/>
          <p:nvPr/>
        </p:nvSpPr>
        <p:spPr>
          <a:xfrm>
            <a:off x="714375" y="4510100"/>
            <a:ext cx="609600" cy="34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sample</a:t>
            </a:r>
            <a:endParaRPr sz="500"/>
          </a:p>
        </p:txBody>
      </p:sp>
      <p:sp>
        <p:nvSpPr>
          <p:cNvPr id="327" name="Google Shape;327;p36"/>
          <p:cNvSpPr txBox="1"/>
          <p:nvPr/>
        </p:nvSpPr>
        <p:spPr>
          <a:xfrm>
            <a:off x="909675" y="3635675"/>
            <a:ext cx="3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8" name="Google Shape;328;p36"/>
          <p:cNvCxnSpPr>
            <a:endCxn id="323" idx="6"/>
          </p:cNvCxnSpPr>
          <p:nvPr/>
        </p:nvCxnSpPr>
        <p:spPr>
          <a:xfrm flipH="1">
            <a:off x="1323975" y="2265950"/>
            <a:ext cx="10965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6"/>
          <p:cNvSpPr txBox="1"/>
          <p:nvPr/>
        </p:nvSpPr>
        <p:spPr>
          <a:xfrm>
            <a:off x="2420475" y="200710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Your sample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6863301" y="776491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σ = population standard deviation</a:t>
            </a:r>
            <a:endParaRPr sz="900"/>
          </a:p>
        </p:txBody>
      </p:sp>
      <p:sp>
        <p:nvSpPr>
          <p:cNvPr id="331" name="Google Shape;331;p36"/>
          <p:cNvSpPr txBox="1"/>
          <p:nvPr/>
        </p:nvSpPr>
        <p:spPr>
          <a:xfrm>
            <a:off x="6863301" y="553900"/>
            <a:ext cx="212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rgbClr val="FFFFFF"/>
                </a:highlight>
              </a:rPr>
              <a:t>μ </a:t>
            </a: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  <a:t>= population mean</a:t>
            </a:r>
            <a:endParaRPr sz="1200"/>
          </a:p>
        </p:txBody>
      </p:sp>
      <p:sp>
        <p:nvSpPr>
          <p:cNvPr id="332" name="Google Shape;332;p36"/>
          <p:cNvSpPr txBox="1"/>
          <p:nvPr/>
        </p:nvSpPr>
        <p:spPr>
          <a:xfrm>
            <a:off x="1958475" y="3595500"/>
            <a:ext cx="37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99% chance that your sample mean will be in range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- 3 * s    m + 3 * 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2031750" y="4466975"/>
            <a:ext cx="37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μ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- 3 * </a:t>
            </a:r>
            <a:r>
              <a:rPr lang="en" sz="1800">
                <a:solidFill>
                  <a:schemeClr val="dk2"/>
                </a:solidFill>
              </a:rPr>
              <a:t>σ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√n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μ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+ 3 * </a:t>
            </a:r>
            <a:r>
              <a:rPr lang="en" sz="1800">
                <a:solidFill>
                  <a:schemeClr val="dk2"/>
                </a:solidFill>
              </a:rPr>
              <a:t>σ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√n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Central Limit Theorem</a:t>
            </a:r>
            <a:endParaRPr sz="2400"/>
          </a:p>
        </p:txBody>
      </p:sp>
      <p:sp>
        <p:nvSpPr>
          <p:cNvPr id="339" name="Google Shape;339;p37"/>
          <p:cNvSpPr txBox="1"/>
          <p:nvPr/>
        </p:nvSpPr>
        <p:spPr>
          <a:xfrm>
            <a:off x="5338725" y="901025"/>
            <a:ext cx="37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μ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- 3 * </a:t>
            </a:r>
            <a:r>
              <a:rPr lang="en" sz="1800">
                <a:solidFill>
                  <a:schemeClr val="dk2"/>
                </a:solidFill>
              </a:rPr>
              <a:t>σ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√n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μ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+ 3 * </a:t>
            </a:r>
            <a:r>
              <a:rPr lang="en" sz="1800">
                <a:solidFill>
                  <a:schemeClr val="dk2"/>
                </a:solidFill>
              </a:rPr>
              <a:t>σ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√n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637500" y="1558875"/>
            <a:ext cx="56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mean of male students’  height in university X is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170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the standard deviation is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10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760025" y="2518100"/>
            <a:ext cx="560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collected data of 50 students’ height from same university. What is 99% confidence interval for the students’ height mean from your sample.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Review</a:t>
            </a:r>
            <a:endParaRPr sz="2400"/>
          </a:p>
        </p:txBody>
      </p:sp>
      <p:sp>
        <p:nvSpPr>
          <p:cNvPr id="347" name="Google Shape;347;p38"/>
          <p:cNvSpPr txBox="1"/>
          <p:nvPr/>
        </p:nvSpPr>
        <p:spPr>
          <a:xfrm>
            <a:off x="557800" y="1279950"/>
            <a:ext cx="1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Bell curve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00" y="1776225"/>
            <a:ext cx="1287258" cy="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/>
        </p:nvSpPr>
        <p:spPr>
          <a:xfrm>
            <a:off x="557800" y="23716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Area (1 sd 68, 2 sd 95, 3 sd 99)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515850" y="3032050"/>
            <a:ext cx="2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Sampling distribution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515850" y="3562975"/>
            <a:ext cx="44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Sampling distribution = normal(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μ, </a:t>
            </a:r>
            <a:r>
              <a:rPr lang="en" sz="1800">
                <a:solidFill>
                  <a:schemeClr val="dk2"/>
                </a:solidFill>
              </a:rPr>
              <a:t>σ</a:t>
            </a:r>
            <a:r>
              <a:rPr baseline="30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/n)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Thank you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1"/>
                </a:solidFill>
              </a:rPr>
              <a:t>http://bit.ly/content-r</a:t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Normal Distribution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Distribution</a:t>
            </a:r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>
            <a:off x="623150" y="1468875"/>
            <a:ext cx="3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scores of 10 students out of 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25" y="1078000"/>
            <a:ext cx="2582875" cy="3605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51800" y="1963450"/>
            <a:ext cx="3820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Questions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mean score?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many of them got less than or equal to 50?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many of them got higher than or equal to 80?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a student gets X score then for how many students he got the better test score?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Distribution</a:t>
            </a:r>
            <a:endParaRPr sz="2400"/>
          </a:p>
        </p:txBody>
      </p:sp>
      <p:sp>
        <p:nvSpPr>
          <p:cNvPr id="97" name="Google Shape;97;p17"/>
          <p:cNvSpPr txBox="1"/>
          <p:nvPr/>
        </p:nvSpPr>
        <p:spPr>
          <a:xfrm>
            <a:off x="623150" y="1468875"/>
            <a:ext cx="3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scores of 10 students out of 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25" y="1078000"/>
            <a:ext cx="2582875" cy="36055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51800" y="1963450"/>
            <a:ext cx="38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If a student gets X score then for how many students he got the better test score?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31950" y="2893225"/>
            <a:ext cx="3214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Distribution</a:t>
            </a:r>
            <a:endParaRPr sz="2400"/>
          </a:p>
        </p:txBody>
      </p:sp>
      <p:sp>
        <p:nvSpPr>
          <p:cNvPr id="106" name="Google Shape;106;p18"/>
          <p:cNvSpPr txBox="1"/>
          <p:nvPr/>
        </p:nvSpPr>
        <p:spPr>
          <a:xfrm>
            <a:off x="594575" y="1287900"/>
            <a:ext cx="32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scores of 1000 students out of 100 in an online course.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31950" y="289322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213700" y="-53550"/>
            <a:ext cx="49455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[1]  56.26844  73.24661  51.94635  54.46451  56.44043  55.50398  73.33525  60.41886  52.88769  57.77615  81.05177  49.11385  69.43010  67.22300  59.22127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 [16]  36.91964  47.55995  62.81985  45.94551  51.62558  67.57688  60.75170  59.78341  58.45357  63.07183  52.29532  54.98907  50.68284  53.10623  53.71678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 [31]  51.86648  55.13645  43.28029  49.24425  68.37370  67.72367  61.52411  44.60114  58.27338  63.99415  38.99666  76.32921  76.95709  42.31327  81.20617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 [46]  65.97256  36.97965  55.38221  50.95634  53.59854  68.71956  62.05207  61.18919  72.74441  67.06437  53.36207  67.97583  64.26470  77.36011  43.91116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 [61]  72.23452  71.17456  68.67093  86.60240  67.05723  56.45881  66.36972  66.99687  54.22995  47.87273  69.67658  53.94076  57.78527  69.22936  66.40686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 [76]  63.90719  42.68666  52.70543  73.07294  57.22009  53.15581  60.66210  64.92745  55.25412  56.70426  52.15792  56.43061  66.20525  49.52944  45.94903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 [91]  91.30224  50.82510  76.84196  69.59933  57.04537  73.85058  53.61404  38.63163  69.62495  71.88934  51.25638  62.38934  60.43819  50.19983  61.03112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[106]  51.08760  64.56272  74.28302  46.05286  51.24805  52.96165  57.37745  64.16106  70.00706  41.46265  65.02902  61.36354  45.54694  51.62097  60.38418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[121]  60.67057  59.30124  61.55282  52.61038  52.66690  51.60966  61.20325  48.51126  61.96327  70.01785  61.74755  40.64369  77.94245  43.22334  64.49628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[136]  50.09195  58.78783  55.09355  44.84127  69.61331  57.76311  49.95161  63.19921  61.02031  52.99185 100.03492  48.63932  44.61838  53.01276  53.53845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[151]  73.18019  71.81619  79.51563  55.23820  49.40211  44.73964  74.56559  57.54265  51.85659  61.29457  52.14587  66.88474  57.06727  63.91401  62.11477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[166]  66.42730  53.86523  45.73585  51.69396  66.07212  77.78489  56.16869  58.82929  51.51479  58.04688  50.39413  58.15357  88.84975  71.82137  35.41351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[181]  80.86439  56.86433  55.13119  64.43051  66.68353  81.71621  52.89135  65.25009  61.65951  76.90899  57.70455  66.47326  56.43110  65.80727  55.75917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[196]  55.12488  48.11860  74.58676  40.78976  61.59040  53.21937  68.97164  52.31368  70.38567  55.75123  38.51570  66.46461  60.14014  54.48024  57.38555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[211]  53.71811  51.33927  67.44302  67.28114  55.48594  68.63522  53.90163  55.65038  59.85135  68.24982  64.74175  53.48245  66.19512  48.11816  56.75140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[226]  53.82790  61.75244  48.74616  52.44290  56.29542  45.18528  68.00535  48.49881  68.47622  60.62547  72.87806  70.50505  57.06294  58.73722  59.93612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[241]  51.21303  54.98325  65.88532  55.01177  67.82521  57.46977  58.34783  55.03578  59.32860  55.06477  36.18951  68.95625  74.80719  57.59290  58.25809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[256]  53.94323  56.16366  57.90980  47.64944  70.26196  67.48733  64.94314  69.60623  49.45801  67.18625  82.32813  61.50573  53.16356  73.89825  85.95222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[271]  34.24123  71.31019  36.90479  36.04410  41.81188  54.17028  38.37691  65.55993  65.04234  62.86974  42.79767  53.35406  37.23903  81.81768  65.24522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[286]  82.60886  56.26536  59.90782  66.21242  56.17258  55.14241  68.01831  85.02994  51.43770  61.72185  69.28662  47.38747  63.33010  75.67660  52.40014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[301]  57.91750  58.84741  54.93632  69.78974  77.81010  43.93634  49.43597  53.72840  68.85401  63.32790  69.07579  57.85744  53.23525  60.06562  72.00519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[316]  51.19064  52.36984  68.44462  52.99346  48.63069  56.45027  48.97460  52.20818  50.61145  65.28079  51.48238  46.28019  62.45334  61.94775  67.96308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[331]  56.39277  72.64552  61.30827  56.88123  70.50833  70.73102  63.27081  73.61582  47.76629  68.04257  61.81962  69.95225  67.52651  59.36049  77.20304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[346]  52.06971  41.87977  68.78975  54.70887  64.56087  56.07491  46.82069  73.52431  62.25781  56.77756  61.26984  53.50210  65.60681  69.24155  67.36413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[361]  65.19996  56.88273  54.93208  52.43861  61.94697  51.94089  65.29384  44.92138  54.74364  76.72575  48.46230  62.01072  60.67998  50.88920  63.13041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[376]  63.74913  51.91172  56.96467  49.11064  61.56917  60.87238  62.94423  48.07072  81.46430  60.95028  60.87819  73.45084  73.85940  62.33956  63.20531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[391]  56.49497  54.06953  84.10663  45.23643  66.14751  62.93119  58.94790  70.74920  54.59058  44.75234  44.79955  55.44263  65.50712  55.48558  59.80664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[406]  82.58850  64.11088  67.43280  74.78513  60.26665  63.98056  71.44092  64.91254  66.75026  63.97159  46.02159  61.14939  51.84162  72.90609  65.26269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[421]  53.79505  60.75080  60.08359  53.20477  49.55333  46.94688  61.16881  58.78549  82.16532  74.58002  74.84443  62.83866  64.90687  57.54545  53.39982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[436]  71.54813  49.71817  44.00913  65.30547  50.01594  55.80581  59.72133  41.72400  62.26190  49.66938  65.33919  48.31291  60.53085  78.81333  46.40295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[451]  58.94784  54.86976  65.06139  67.25935  56.18704  71.51487  49.89679  64.25830  56.80238  49.95230  77.40518  79.88703  71.47426  65.23586  63.31243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[466]  98.46966  54.18089  60.20525  58.27127  65.95414  59.02291  52.08776  61.78035  68.77702  50.58847  71.46863  65.36018  35.26810  56.48579  38.24791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[481]  75.70730  63.83990  55.47031  57.85427  60.19665  62.00624  52.59808  51.61046  55.86814  68.09525  55.40795  57.41476  65.21978  83.50371  64.89583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[496]  78.66429  47.44132  49.93303  57.86193  66.57463  61.50175  64.50311  71.87261  59.57243  57.04605  72.93078  40.39705  57.08792  53.46235  80.14516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[511]  52.61854  61.28391  59.93821  53.36953  68.46854  64.88050  63.10836  69.49568  64.74837  70.24952  38.71333  62.02626  40.40471  73.82622  51.73216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[526]  53.46878  49.16146  68.53420  63.96680  50.65201  60.05926  35.54161  69.88040  74.98146  57.70865  49.32119  62.69617  58.49777  77.88006  38.25384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[541]  59.85006  64.38637  62.65491  62.89355  72.71231  49.66668  64.34193  77.57018  54.99740  47.34967  54.42002  73.63625  68.17485  44.11804  60.79947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[556]  46.39128  60.93887  65.60764  66.10129  52.50891  76.82532  72.05916  70.05493  69.39641  52.01657  72.33244  60.30695  64.12948  64.36534  65.82973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[571]  55.22162  67.63210  76.36515  70.42665  56.09012  75.01533  61.11017  58.53184  48.11752  72.04054  73.51273  64.18833  63.05644  60.32380  74.84549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[586]  40.89360  79.87792  60.18049  64.94145  63.22312  33.81201  58.06705  36.73623  63.15167  54.32557  76.03333  74.25064  68.61973  70.18000  54.88716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[601]  64.22380  62.10718  58.10443  48.89249  80.19974  45.09049  59.31754  64.12510  76.80825  47.82032  72.75498  49.74964  57.47575  57.21194  62.54495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[616]  70.35971  48.91023  73.15674  62.51587  72.03636  50.12600  68.81727  53.53717  32.14663  42.16661  67.88487  73.87336  62.91832  75.80346  67.19283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[631]  56.14727  65.58124  49.48031  51.73806  66.77741  61.59222  61.62128  59.71270  76.35720  52.59781  50.90218  66.94713  75.22452  56.81243  66.29602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[646]  66.38142  59.69168  45.85317  52.11112  63.82392  50.65204  52.35304  80.66271  66.06140  46.35321  46.44309  66.03939  51.45955  54.37695  64.98618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[661]  60.99173  55.59970  41.61607  58.23820  59.20590  53.74366  76.33580  37.87338  48.34485  58.37855  58.75385  74.68278  58.66752  52.74659  59.83929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[676]  44.20129  60.48609  60.66729  60.92543  74.09193  53.25422  68.55548  71.82604  48.87806  69.28345  57.02961  57.69164  43.01452  57.92936  63.27439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[691]  78.94933  53.48276  53.20743  68.35569  49.85325  51.81940  50.05017  51.53570  66.38686  76.69152  61.86864  65.48366  51.06398  65.76723  68.48197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[706]  52.01601  68.94929  81.21245  63.57375  58.08918  57.91258  46.20827  54.96336  57.23936  61.91931  51.63130  63.25090  75.02995  54.00309  85.59643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[721]  65.47779  56.90104  63.34066  64.55315  55.43176  51.38207  59.68506  73.79813  52.25288  71.27800  55.41785  48.04983  50.42212  62.94725  62.97201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[736]  62.74797  58.22323  56.87425  53.54019  50.60191  54.33368  67.23270  75.56674  43.66573  55.85751  47.01741  52.02441  55.91788  66.14258  59.22578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[751]  68.07605  51.34867  51.20566  69.39225  69.23232  53.11225  74.74331  67.03991  77.86607  64.29375  49.24890  58.70901  64.17626  69.32772  52.12030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[766]  64.11937  65.63499  54.85082  79.27478  61.80231  50.39776  53.15356  61.55019  54.67021  64.50753  60.34005  65.55006  56.09805  61.96777  43.46676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[781]  63.38901  61.71574  37.46101  76.03858  46.32190  52.46348  72.21591  52.65449  53.20863  68.36149  54.21780  56.11828  70.93304  50.14435  41.71537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[796]  48.51277  69.75642  61.05135  59.74146  59.46854  42.38557  69.52185  47.82067  62.52444  71.78089  57.51037  67.18867  66.36242  63.69488  68.10470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[811]  69.73826  51.37115  42.51667  41.61819  66.86839  53.51255  65.87220  54.50861  43.54144  58.55644  79.49557  63.36270  65.96965  58.08987  60.40543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[826]  52.88885  59.19436  52.37271  63.55996  68.54613  77.58228  54.47686  68.30531  59.53908  62.00755  52.43780  52.07016  70.75313  59.31458  53.94424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[841]  59.48563  70.41588  55.88554  63.77173  81.50484  57.30122  69.52007  50.12963  62.36773  78.20777  52.64528  53.66978  51.24986  61.66596  63.90234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[856]  52.09759  56.43871  51.16779  58.28340  79.15153  53.18862  71.81203  72.60088  53.30872  66.26082  50.79182  37.15678  56.06788  53.52517  67.09352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[871]  65.39119  41.62147  67.00651  67.10476  54.94817  55.11779  38.74729  67.06130  42.50507  47.36790  72.77730  82.18994  66.16980  74.56641  48.85659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[886]  62.90125  66.19137  59.34820  51.49085  58.60188  59.26530  61.80886  57.64205  58.23608  66.50189  64.16777  51.69287  52.71977  52.82895  77.56712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[901]  50.49132  53.17970  43.75524  57.00319  64.64818  43.80983  72.70626  60.72943  59.45984  82.91943  67.30111  50.08788  60.16826  64.58705  51.18305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[916]  47.64674  40.42157  55.95558  77.42229  52.22748  51.48466  57.84935  48.58161  60.95200  47.12189  57.90473  60.03604  74.43510  86.38980  57.78622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[931]  66.54480  61.84257  62.38298  68.41950  42.80339  66.82257  53.09522  71.43702  74.27542  73.32285  73.87614  56.95682  59.84656  76.10901  67.00756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[946]  67.77829  49.25191  66.31292  61.00188  60.51162  47.97996  54.74402  54.09930  67.11180  62.26314  59.63594  57.92347  58.27313  53.17098  52.24758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[961]  45.62041  56.11394  71.72463  69.75943  66.07359  71.00226  48.82073  59.82092  54.35795  45.33549  50.78997  71.39734  61.86733  61.76109  65.00865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00"/>
              <a:t> [976]  45.72222  65.09821  65.69675  56.93082  63.93195  50.30047  70.64693  44.28825  55.09544  74.38666  71.76940  70.51361  61.79989  65.69172  47.20120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[991]  51.17591  64.00931  61.88711  60.01490  57.05465  64.12615  58.40393  56.72710  76.19420  75.39573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Normal </a:t>
            </a:r>
            <a:r>
              <a:rPr lang="en" sz="2400"/>
              <a:t>Distribution</a:t>
            </a:r>
            <a:endParaRPr sz="2400"/>
          </a:p>
        </p:txBody>
      </p:sp>
      <p:sp>
        <p:nvSpPr>
          <p:cNvPr id="114" name="Google Shape;114;p19"/>
          <p:cNvSpPr txBox="1"/>
          <p:nvPr/>
        </p:nvSpPr>
        <p:spPr>
          <a:xfrm>
            <a:off x="594575" y="1287900"/>
            <a:ext cx="32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scores of 1000 students out of 100 in an online course.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213700" y="-53550"/>
            <a:ext cx="49455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[1]  56.26844  73.24661  51.94635  54.46451  56.44043  55.50398  73.33525  60.41886  52.88769  57.77615  81.05177  49.11385  69.43010  67.22300  59.22127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[16]  36.91964  47.55995  62.81985  45.94551  51.62558  67.57688  60.75170  59.78341  58.45357  63.07183  52.29532  54.98907  50.68284  53.10623  53.71678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[31]  51.86648  55.13645  43.28029  49.24425  68.37370  67.72367  61.52411  44.60114  58.27338  63.99415  38.99666  76.32921  76.95709  42.31327  81.20617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[46]  65.97256  36.97965  55.38221  50.95634  53.59854  68.71956  62.05207  61.18919  72.74441  67.06437  53.36207  67.97583  64.26470  77.36011  43.91116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[61]  72.23452  71.17456  68.67093  86.60240  67.05723  56.45881  66.36972  66.99687  54.22995  47.87273  69.67658  53.94076  57.78527  69.22936  66.40686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[76]  63.90719  42.68666  52.70543  73.07294  57.22009  53.15581  60.66210  64.92745  55.25412  56.70426  52.15792  56.43061  66.20525  49.52944  45.94903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[91]  91.30224  50.82510  76.84196  69.59933  57.04537  73.85058  53.61404  38.63163  69.62495  71.88934  51.25638  62.38934  60.43819  50.19983  61.03112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[106]  51.08760  64.56272  74.28302  46.05286  51.24805  52.96165  57.37745  64.16106  70.00706  41.46265  65.02902  61.36354  45.54694  51.62097  60.38418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[121]  60.67057  59.30124  61.55282  52.61038  52.66690  51.60966  61.20325  48.51126  61.96327  70.01785  61.74755  40.64369  77.94245  43.22334  64.49628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[136]  50.09195  58.78783  55.09355  44.84127  69.61331  57.76311  49.95161  63.19921  61.02031  52.99185 100.03492  48.63932  44.61838  53.01276  53.53845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[151]  73.18019  71.81619  79.51563  55.23820  49.40211  44.73964  74.56559  57.54265  51.85659  61.29457  52.14587  66.88474  57.06727  63.91401  62.11477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[166]  66.42730  53.86523  45.73585  51.69396  66.07212  77.78489  56.16869  58.82929  51.51479  58.04688  50.39413  58.15357  88.84975  71.82137  35.41351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[181]  80.86439  56.86433  55.13119  64.43051  66.68353  81.71621  52.89135  65.25009  61.65951  76.90899  57.70455  66.47326  56.43110  65.80727  55.75917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[196]  55.12488  48.11860  74.58676  40.78976  61.59040  53.21937  68.97164  52.31368  70.38567  55.75123  38.51570  66.46461  60.14014  54.48024  57.38555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[211]  53.71811  51.33927  67.44302  67.28114  55.48594  68.63522  53.90163  55.65038  59.85135  68.24982  64.74175  53.48245  66.19512  48.11816  56.75140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[226]  53.82790  61.75244  48.74616  52.44290  56.29542  45.18528  68.00535  48.49881  68.47622  60.62547  72.87806  70.50505  57.06294  58.73722  59.93612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[241]  51.21303  54.98325  65.88532  55.01177  67.82521  57.46977  58.34783  55.03578  59.32860  55.06477  36.18951  68.95625  74.80719  57.59290  58.25809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[256]  53.94323  56.16366  57.90980  47.64944  70.26196  67.48733  64.94314  69.60623  49.45801  67.18625  82.32813  61.50573  53.16356  73.89825  85.95222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[271]  34.24123  71.31019  36.90479  36.04410  41.81188  54.17028  38.37691  65.55993  65.04234  62.86974  42.79767  53.35406  37.23903  81.81768  65.24522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[286]  82.60886  56.26536  59.90782  66.21242  56.17258  55.14241  68.01831  85.02994  51.43770  61.72185  69.28662  47.38747  63.33010  75.67660  52.40014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[301]  57.91750  58.84741  54.93632  69.78974  77.81010  43.93634  49.43597  53.72840  68.85401  63.32790  69.07579  57.85744  53.23525  60.06562  72.00519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[316]  51.19064  52.36984  68.44462  52.99346  48.63069  56.45027  48.97460  52.20818  50.61145  65.28079  51.48238  46.28019  62.45334  61.94775  67.96308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[331]  56.39277  72.64552  61.30827  56.88123  70.50833  70.73102  63.27081  73.61582  47.76629  68.04257  61.81962  69.95225  67.52651  59.36049  77.20304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[346]  52.06971  41.87977  68.78975  54.70887  64.56087  56.07491  46.82069  73.52431  62.25781  56.77756  61.26984  53.50210  65.60681  69.24155  67.36413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[361]  65.19996  56.88273  54.93208  52.43861  61.94697  51.94089  65.29384  44.92138  54.74364  76.72575  48.46230  62.01072  60.67998  50.88920  63.13041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[376]  63.74913  51.91172  56.96467  49.11064  61.56917  60.87238  62.94423  48.07072  81.46430  60.95028  60.87819  73.45084  73.85940  62.33956  63.20531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[391]  56.49497  54.06953  84.10663  45.23643  66.14751  62.93119  58.94790  70.74920  54.59058  44.75234  44.79955  55.44263  65.50712  55.48558  59.80664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[406]  82.58850  64.11088  67.43280  74.78513  60.26665  63.98056  71.44092  64.91254  66.75026  63.97159  46.02159  61.14939  51.84162  72.90609  65.26269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[421]  53.79505  60.75080  60.08359  53.20477  49.55333  46.94688  61.16881  58.78549  82.16532  74.58002  74.84443  62.83866  64.90687  57.54545  53.39982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[436]  71.54813  49.71817  44.00913  65.30547  50.01594  55.80581  59.72133  41.72400  62.26190  49.66938  65.33919  48.31291  60.53085  78.81333  46.40295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[451]  58.94784  54.86976  65.06139  67.25935  56.18704  71.51487  49.89679  64.25830  56.80238  49.95230  77.40518  79.88703  71.47426  65.23586  63.31243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[466]  98.46966  54.18089  60.20525  58.27127  65.95414  59.02291  52.08776  61.78035  68.77702  50.58847  71.46863  65.36018  35.26810  56.48579  38.24791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[481]  75.70730  63.83990  55.47031  57.85427  60.19665  62.00624  52.59808  51.61046  55.86814  68.09525  55.40795  57.41476  65.21978  83.50371  64.89583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[496]  78.66429  47.44132  49.93303  57.86193  66.57463  61.50175  64.50311  71.87261  59.57243  57.04605  72.93078  40.39705  57.08792  53.46235  80.14516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[511]  52.61854  61.28391  59.93821  53.36953  68.46854  64.88050  63.10836  69.49568  64.74837  70.24952  38.71333  62.02626  40.40471  73.82622  51.73216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[526]  53.46878  49.16146  68.53420  63.96680  50.65201  60.05926  35.54161  69.88040  74.98146  57.70865  49.32119  62.69617  58.49777  77.88006  38.25384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[541]  59.85006  64.38637  62.65491  62.89355  72.71231  49.66668  64.34193  77.57018  54.99740  47.34967  54.42002  73.63625  68.17485  44.11804  60.79947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[556]  46.39128  60.93887  65.60764  66.10129  52.50891  76.82532  72.05916  70.05493  69.39641  52.01657  72.33244  60.30695  64.12948  64.36534  65.82973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[571]  55.22162  67.63210  76.36515  70.42665  56.09012  75.01533  61.11017  58.53184  48.11752  72.04054  73.51273  64.18833  63.05644  60.32380  74.84549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[586]  40.89360  79.87792  60.18049  64.94145  63.22312  33.81201  58.06705  36.73623  63.15167  54.32557  76.03333  74.25064  68.61973  70.18000  54.88716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[601]  64.22380  62.10718  58.10443  48.89249  80.19974  45.09049  59.31754  64.12510  76.80825  47.82032  72.75498  49.74964  57.47575  57.21194  62.54495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[616]  70.35971  48.91023  73.15674  62.51587  72.03636  50.12600  68.81727  53.53717  32.14663  42.16661  67.88487  73.87336  62.91832  75.80346  67.19283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[631]  56.14727  65.58124  49.48031  51.73806  66.77741  61.59222  61.62128  59.71270  76.35720  52.59781  50.90218  66.94713  75.22452  56.81243  66.29602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[646]  66.38142  59.69168  45.85317  52.11112  63.82392  50.65204  52.35304  80.66271  66.06140  46.35321  46.44309  66.03939  51.45955  54.37695  64.98618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[661]  60.99173  55.59970  41.61607  58.23820  59.20590  53.74366  76.33580  37.87338  48.34485  58.37855  58.75385  74.68278  58.66752  52.74659  59.83929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[676]  44.20129  60.48609  60.66729  60.92543  74.09193  53.25422  68.55548  71.82604  48.87806  69.28345  57.02961  57.69164  43.01452  57.92936  63.27439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[691]  78.94933  53.48276  53.20743  68.35569  49.85325  51.81940  50.05017  51.53570  66.38686  76.69152  61.86864  65.48366  51.06398  65.76723  68.48197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[706]  52.01601  68.94929  81.21245  63.57375  58.08918  57.91258  46.20827  54.96336  57.23936  61.91931  51.63130  63.25090  75.02995  54.00309  85.59643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[721]  65.47779  56.90104  63.34066  64.55315  55.43176  51.38207  59.68506  73.79813  52.25288  71.27800  55.41785  48.04983  50.42212  62.94725  62.97201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[736]  62.74797  58.22323  56.87425  53.54019  50.60191  54.33368  67.23270  75.56674  43.66573  55.85751  47.01741  52.02441  55.91788  66.14258  59.22578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[751]  68.07605  51.34867  51.20566  69.39225  69.23232  53.11225  74.74331  67.03991  77.86607  64.29375  49.24890  58.70901  64.17626  69.32772  52.12030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[766]  64.11937  65.63499  54.85082  79.27478  61.80231  50.39776  53.15356  61.55019  54.67021  64.50753  60.34005  65.55006  56.09805  61.96777  43.46676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[781]  63.38901  61.71574  37.46101  76.03858  46.32190  52.46348  72.21591  52.65449  53.20863  68.36149  54.21780  56.11828  70.93304  50.14435  41.71537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[796]  48.51277  69.75642  61.05135  59.74146  59.46854  42.38557  69.52185  47.82067  62.52444  71.78089  57.51037  67.18867  66.36242  63.69488  68.10470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[811]  69.73826  51.37115  42.51667  41.61819  66.86839  53.51255  65.87220  54.50861  43.54144  58.55644  79.49557  63.36270  65.96965  58.08987  60.40543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[826]  52.88885  59.19436  52.37271  63.55996  68.54613  77.58228  54.47686  68.30531  59.53908  62.00755  52.43780  52.07016  70.75313  59.31458  53.94424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[841]  59.48563  70.41588  55.88554  63.77173  81.50484  57.30122  69.52007  50.12963  62.36773  78.20777  52.64528  53.66978  51.24986  61.66596  63.90234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[856]  52.09759  56.43871  51.16779  58.28340  79.15153  53.18862  71.81203  72.60088  53.30872  66.26082  50.79182  37.15678  56.06788  53.52517  67.09352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[871]  65.39119  41.62147  67.00651  67.10476  54.94817  55.11779  38.74729  67.06130  42.50507  47.36790  72.77730  82.18994  66.16980  74.56641  48.85659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[886]  62.90125  66.19137  59.34820  51.49085  58.60188  59.26530  61.80886  57.64205  58.23608  66.50189  64.16777  51.69287  52.71977  52.82895  77.56712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[901]  50.49132  53.17970  43.75524  57.00319  64.64818  43.80983  72.70626  60.72943  59.45984  82.91943  67.30111  50.08788  60.16826  64.58705  51.18305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[916]  47.64674  40.42157  55.95558  77.42229  52.22748  51.48466  57.84935  48.58161  60.95200  47.12189  57.90473  60.03604  74.43510  86.38980  57.78622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[931]  66.54480  61.84257  62.38298  68.41950  42.80339  66.82257  53.09522  71.43702  74.27542  73.32285  73.87614  56.95682  59.84656  76.10901  67.00756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[946]  67.77829  49.25191  66.31292  61.00188  60.51162  47.97996  54.74402  54.09930  67.11180  62.26314  59.63594  57.92347  58.27313  53.17098  52.24758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[961]  45.62041  56.11394  71.72463  69.75943  66.07359  71.00226  48.82073  59.82092  54.35795  45.33549  50.78997  71.39734  61.86733  61.76109  65.00865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[976]  45.72222  65.09821  65.69675  56.93082  63.93195  50.30047  70.64693  44.28825  55.09544  74.38666  71.76940  70.51361  61.79989  65.69172  47.20120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[991]  51.17591  64.00931  61.88711  60.01490  57.05465  64.12615  58.40393  56.72710  76.19420  75.39573</a:t>
            </a:r>
            <a:endParaRPr sz="5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" y="2160675"/>
            <a:ext cx="1669201" cy="24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819400" y="2405075"/>
            <a:ext cx="23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 = 60.1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deviation = 10.21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Normal </a:t>
            </a:r>
            <a:r>
              <a:rPr lang="en" sz="2400"/>
              <a:t>Distribution</a:t>
            </a:r>
            <a:endParaRPr sz="2400"/>
          </a:p>
        </p:txBody>
      </p:sp>
      <p:sp>
        <p:nvSpPr>
          <p:cNvPr id="123" name="Google Shape;123;p20"/>
          <p:cNvSpPr txBox="1"/>
          <p:nvPr/>
        </p:nvSpPr>
        <p:spPr>
          <a:xfrm>
            <a:off x="594575" y="1287900"/>
            <a:ext cx="32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scores of 1000 students out of 100 in an online course.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050" y="2313313"/>
            <a:ext cx="2764825" cy="251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15850" y="3993125"/>
            <a:ext cx="40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need of data once the distribution is identified. You simply puts the value in the formula and gets the probability.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725" y="2164700"/>
            <a:ext cx="1287258" cy="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515850" y="692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Normal Distribution</a:t>
            </a:r>
            <a:endParaRPr sz="24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1393550"/>
            <a:ext cx="3571875" cy="31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38175" y="1414475"/>
            <a:ext cx="270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Bell curve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flipH="1" rot="10800000">
            <a:off x="5648325" y="4481600"/>
            <a:ext cx="11715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6038850" y="35480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038975" y="354807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048250" y="468395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