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D4D18-854B-42AC-9A2E-0BEB3643DD67}">
  <a:tblStyle styleId="{F5AD4D18-854B-42AC-9A2E-0BEB3643D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cdcd85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cdcd85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dcd85c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dcd85c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dcd85c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dcd85c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cdcd85c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cdcd85c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dcd85c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dcd85c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cdcd85c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cdcd85c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cdcd85c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cdcd85c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dcd85ce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dcd85ce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cdcd85c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cdcd85c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294372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294372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9b29b9de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9b29b9de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b0f08963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b0f08963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29437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29437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294372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c294372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294372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294372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c294372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c294372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294372f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294372f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294372f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294372f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in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Session-3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Dataframe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Dataframe</a:t>
            </a:r>
            <a:endParaRPr sz="2400"/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2878475" y="182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{F5AD4D18-854B-42AC-9A2E-0BEB3643DD67}</a:tableStyleId>
              </a:tblPr>
              <a:tblGrid>
                <a:gridCol w="1342350"/>
                <a:gridCol w="1342350"/>
                <a:gridCol w="1342350"/>
                <a:gridCol w="1342350"/>
              </a:tblGrid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expenses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Moorey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3"/>
          <p:cNvSpPr/>
          <p:nvPr/>
        </p:nvSpPr>
        <p:spPr>
          <a:xfrm>
            <a:off x="428272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5638275" y="1639825"/>
            <a:ext cx="861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6953175" y="1639825"/>
            <a:ext cx="1164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292717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334525" y="388725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Variable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23"/>
          <p:cNvCxnSpPr>
            <a:stCxn id="176" idx="2"/>
            <a:endCxn id="175" idx="0"/>
          </p:cNvCxnSpPr>
          <p:nvPr/>
        </p:nvCxnSpPr>
        <p:spPr>
          <a:xfrm flipH="1">
            <a:off x="3265475" y="788925"/>
            <a:ext cx="15351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3"/>
          <p:cNvCxnSpPr>
            <a:stCxn id="176" idx="2"/>
            <a:endCxn id="174" idx="0"/>
          </p:cNvCxnSpPr>
          <p:nvPr/>
        </p:nvCxnSpPr>
        <p:spPr>
          <a:xfrm>
            <a:off x="4800575" y="788925"/>
            <a:ext cx="27351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stCxn id="176" idx="2"/>
            <a:endCxn id="172" idx="0"/>
          </p:cNvCxnSpPr>
          <p:nvPr/>
        </p:nvCxnSpPr>
        <p:spPr>
          <a:xfrm flipH="1">
            <a:off x="4621175" y="788925"/>
            <a:ext cx="1794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>
            <a:stCxn id="176" idx="2"/>
            <a:endCxn id="173" idx="0"/>
          </p:cNvCxnSpPr>
          <p:nvPr/>
        </p:nvCxnSpPr>
        <p:spPr>
          <a:xfrm>
            <a:off x="4800575" y="788925"/>
            <a:ext cx="12687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Dataframe</a:t>
            </a:r>
            <a:endParaRPr sz="2400"/>
          </a:p>
        </p:txBody>
      </p:sp>
      <p:graphicFrame>
        <p:nvGraphicFramePr>
          <p:cNvPr id="186" name="Google Shape;186;p24"/>
          <p:cNvGraphicFramePr/>
          <p:nvPr/>
        </p:nvGraphicFramePr>
        <p:xfrm>
          <a:off x="2878475" y="182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{F5AD4D18-854B-42AC-9A2E-0BEB3643DD67}</a:tableStyleId>
              </a:tblPr>
              <a:tblGrid>
                <a:gridCol w="1342350"/>
                <a:gridCol w="1342350"/>
                <a:gridCol w="1342350"/>
                <a:gridCol w="1342350"/>
              </a:tblGrid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expenses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Moorey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4"/>
          <p:cNvSpPr/>
          <p:nvPr/>
        </p:nvSpPr>
        <p:spPr>
          <a:xfrm>
            <a:off x="428272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5638275" y="1639825"/>
            <a:ext cx="861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6953175" y="1639825"/>
            <a:ext cx="1164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292717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4334525" y="388725"/>
            <a:ext cx="26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Variable (Vector in 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4"/>
          <p:cNvCxnSpPr>
            <a:stCxn id="191" idx="2"/>
            <a:endCxn id="190" idx="0"/>
          </p:cNvCxnSpPr>
          <p:nvPr/>
        </p:nvCxnSpPr>
        <p:spPr>
          <a:xfrm flipH="1">
            <a:off x="3265475" y="788925"/>
            <a:ext cx="23784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4"/>
          <p:cNvCxnSpPr>
            <a:stCxn id="191" idx="2"/>
            <a:endCxn id="189" idx="0"/>
          </p:cNvCxnSpPr>
          <p:nvPr/>
        </p:nvCxnSpPr>
        <p:spPr>
          <a:xfrm>
            <a:off x="5643875" y="788925"/>
            <a:ext cx="18918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>
            <a:stCxn id="191" idx="2"/>
            <a:endCxn id="187" idx="0"/>
          </p:cNvCxnSpPr>
          <p:nvPr/>
        </p:nvCxnSpPr>
        <p:spPr>
          <a:xfrm flipH="1">
            <a:off x="4621175" y="788925"/>
            <a:ext cx="10227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>
            <a:stCxn id="191" idx="2"/>
            <a:endCxn id="188" idx="0"/>
          </p:cNvCxnSpPr>
          <p:nvPr/>
        </p:nvCxnSpPr>
        <p:spPr>
          <a:xfrm>
            <a:off x="5643875" y="788925"/>
            <a:ext cx="425400" cy="8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Dataframe</a:t>
            </a:r>
            <a:endParaRPr sz="2400"/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2878475" y="182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{F5AD4D18-854B-42AC-9A2E-0BEB3643DD67}</a:tableStyleId>
              </a:tblPr>
              <a:tblGrid>
                <a:gridCol w="1342350"/>
                <a:gridCol w="1342350"/>
                <a:gridCol w="1342350"/>
                <a:gridCol w="1342350"/>
              </a:tblGrid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salary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expenses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Ravi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Moorey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5"/>
          <p:cNvSpPr/>
          <p:nvPr/>
        </p:nvSpPr>
        <p:spPr>
          <a:xfrm>
            <a:off x="428272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638275" y="1639825"/>
            <a:ext cx="861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953175" y="1639825"/>
            <a:ext cx="11649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927175" y="1639825"/>
            <a:ext cx="676800" cy="27522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744300" y="1880475"/>
            <a:ext cx="5604000" cy="273900"/>
          </a:xfrm>
          <a:prstGeom prst="roundRect">
            <a:avLst>
              <a:gd fmla="val 9091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535775" y="1817325"/>
            <a:ext cx="8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nstance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" name="Google Shape;208;p25"/>
          <p:cNvCxnSpPr>
            <a:endCxn id="206" idx="1"/>
          </p:cNvCxnSpPr>
          <p:nvPr/>
        </p:nvCxnSpPr>
        <p:spPr>
          <a:xfrm>
            <a:off x="1397600" y="2017425"/>
            <a:ext cx="13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How to create dataframe?</a:t>
            </a:r>
            <a:endParaRPr sz="2400"/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6061025" y="14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{F5AD4D18-854B-42AC-9A2E-0BEB3643DD67}</a:tableStyleId>
              </a:tblPr>
              <a:tblGrid>
                <a:gridCol w="708475"/>
                <a:gridCol w="708475"/>
                <a:gridCol w="708475"/>
                <a:gridCol w="708475"/>
              </a:tblGrid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</a:t>
                      </a:r>
                      <a:r>
                        <a:rPr b="1" lang="en" sz="800"/>
                        <a:t>ame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</a:t>
                      </a:r>
                      <a:r>
                        <a:rPr b="1" lang="en" sz="800"/>
                        <a:t>ge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</a:t>
                      </a:r>
                      <a:r>
                        <a:rPr b="1" lang="en" sz="800"/>
                        <a:t>alary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</a:t>
                      </a:r>
                      <a:r>
                        <a:rPr b="1" lang="en" sz="800"/>
                        <a:t>xpenses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Ravi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David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Moorey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Nolan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6"/>
          <p:cNvSpPr txBox="1"/>
          <p:nvPr/>
        </p:nvSpPr>
        <p:spPr>
          <a:xfrm>
            <a:off x="649600" y="1397925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vectors for each variables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00" y="1798125"/>
            <a:ext cx="4902224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703300" y="2950850"/>
            <a:ext cx="30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Create dataframe using vectors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00" y="3525375"/>
            <a:ext cx="8191626" cy="6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How to read data in R?</a:t>
            </a:r>
            <a:endParaRPr sz="2400"/>
          </a:p>
        </p:txBody>
      </p:sp>
      <p:sp>
        <p:nvSpPr>
          <p:cNvPr id="224" name="Google Shape;224;p27"/>
          <p:cNvSpPr txBox="1"/>
          <p:nvPr/>
        </p:nvSpPr>
        <p:spPr>
          <a:xfrm>
            <a:off x="5990525" y="1222450"/>
            <a:ext cx="13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Rio package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990525" y="1781750"/>
            <a:ext cx="27306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install.packages(‘rio’)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990525" y="2515400"/>
            <a:ext cx="2730600" cy="4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install_formats()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Basic operations</a:t>
            </a:r>
            <a:endParaRPr sz="2400"/>
          </a:p>
        </p:txBody>
      </p:sp>
      <p:sp>
        <p:nvSpPr>
          <p:cNvPr id="232" name="Google Shape;232;p28"/>
          <p:cNvSpPr txBox="1"/>
          <p:nvPr/>
        </p:nvSpPr>
        <p:spPr>
          <a:xfrm>
            <a:off x="661350" y="1406250"/>
            <a:ext cx="666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 data types of columns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str()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 size of datasets (number of instances, number of variables)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dim()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variable names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colnames()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summary stats for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summary()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Compute variance, correlation, standard deviation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cor(), cov(), sd()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Access a single column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variable_name$column_name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Cars dataset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Assignment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Thank you</a:t>
            </a:r>
            <a:endParaRPr sz="8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1"/>
                </a:solidFill>
              </a:rPr>
              <a:t>http://bit.ly/content-r</a:t>
            </a:r>
            <a:endParaRPr sz="6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Contents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92175" y="11304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Descriptive statistics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Plotting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Dataframe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Sample/Population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>
                <a:solidFill>
                  <a:srgbClr val="FFFFFF"/>
                </a:solidFill>
              </a:rPr>
              <a:t>Practice </a:t>
            </a:r>
            <a:r>
              <a:rPr lang="en" sz="6000">
                <a:solidFill>
                  <a:schemeClr val="dk1"/>
                </a:solidFill>
              </a:rPr>
              <a:t>@datacamp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6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http://bit.ly/practice-r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83100" y="712150"/>
            <a:ext cx="8631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700"/>
              <a:t>Descriptive statistics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169900" y="2578863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69900" y="3483925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frequently occuring value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69900" y="4458200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value in sorted list</a:t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Central tendency</a:t>
            </a:r>
            <a:endParaRPr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683225" y="1569350"/>
            <a:ext cx="84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What is the center of distribution?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89275" y="2335038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89263" y="3207550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89275" y="4155175"/>
            <a:ext cx="8538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Median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136425" y="1658575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5,7,5,4,3,4,5,3,8,9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846600" y="2473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+ 7 +5 + 4 + 3 + 4 + 5 + 3 + 8 + 9)/10 = 5.3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46600" y="3129550"/>
            <a:ext cx="11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3 4 5 7 8 9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2 2 3 1 1 1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204750" y="3129550"/>
            <a:ext cx="155100" cy="615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830225" y="4216375"/>
            <a:ext cx="18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3 3 4 4 5 5 5 7 8 9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169900" y="2493325"/>
            <a:ext cx="2661900" cy="4776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data</a:t>
            </a:r>
            <a:endParaRPr/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Dispersion</a:t>
            </a:r>
            <a:endParaRPr sz="2400"/>
          </a:p>
        </p:txBody>
      </p:sp>
      <p:sp>
        <p:nvSpPr>
          <p:cNvPr id="107" name="Google Shape;107;p17"/>
          <p:cNvSpPr txBox="1"/>
          <p:nvPr/>
        </p:nvSpPr>
        <p:spPr>
          <a:xfrm>
            <a:off x="683225" y="1569350"/>
            <a:ext cx="846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How the values are spread in the data?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9263" y="2216950"/>
            <a:ext cx="7521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89275" y="3697975"/>
            <a:ext cx="1921800" cy="370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Standard deviation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846600" y="2473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- minimum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116" name="Google Shape;116;p18"/>
          <p:cNvSpPr/>
          <p:nvPr/>
        </p:nvSpPr>
        <p:spPr>
          <a:xfrm>
            <a:off x="2764317" y="2823154"/>
            <a:ext cx="6341175" cy="1086175"/>
          </a:xfrm>
          <a:custGeom>
            <a:rect b="b" l="l" r="r" t="t"/>
            <a:pathLst>
              <a:path extrusionOk="0" h="43447" w="253647">
                <a:moveTo>
                  <a:pt x="8434" y="1895"/>
                </a:moveTo>
                <a:cubicBezTo>
                  <a:pt x="-22523" y="5158"/>
                  <a:pt x="40904" y="17891"/>
                  <a:pt x="56184" y="21950"/>
                </a:cubicBezTo>
                <a:cubicBezTo>
                  <a:pt x="71464" y="26009"/>
                  <a:pt x="86425" y="22984"/>
                  <a:pt x="100113" y="26247"/>
                </a:cubicBezTo>
                <a:cubicBezTo>
                  <a:pt x="113801" y="29510"/>
                  <a:pt x="126376" y="38901"/>
                  <a:pt x="138313" y="41527"/>
                </a:cubicBezTo>
                <a:cubicBezTo>
                  <a:pt x="150250" y="44153"/>
                  <a:pt x="164097" y="43835"/>
                  <a:pt x="171737" y="42005"/>
                </a:cubicBezTo>
                <a:cubicBezTo>
                  <a:pt x="179377" y="40175"/>
                  <a:pt x="178661" y="33251"/>
                  <a:pt x="184152" y="30545"/>
                </a:cubicBezTo>
                <a:cubicBezTo>
                  <a:pt x="189643" y="27839"/>
                  <a:pt x="199193" y="28476"/>
                  <a:pt x="204684" y="25770"/>
                </a:cubicBezTo>
                <a:cubicBezTo>
                  <a:pt x="210175" y="23064"/>
                  <a:pt x="210892" y="18210"/>
                  <a:pt x="217099" y="14310"/>
                </a:cubicBezTo>
                <a:cubicBezTo>
                  <a:pt x="223307" y="10411"/>
                  <a:pt x="276707" y="4442"/>
                  <a:pt x="241929" y="2373"/>
                </a:cubicBezTo>
                <a:cubicBezTo>
                  <a:pt x="207152" y="304"/>
                  <a:pt x="39392" y="-1368"/>
                  <a:pt x="8434" y="1895"/>
                </a:cubicBezTo>
                <a:close/>
              </a:path>
            </a:pathLst>
          </a:cu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18"/>
          <p:cNvSpPr/>
          <p:nvPr/>
        </p:nvSpPr>
        <p:spPr>
          <a:xfrm>
            <a:off x="205725" y="2923963"/>
            <a:ext cx="2554575" cy="77875"/>
          </a:xfrm>
          <a:custGeom>
            <a:rect b="b" l="l" r="r" t="t"/>
            <a:pathLst>
              <a:path extrusionOk="0" h="3115" w="102183">
                <a:moveTo>
                  <a:pt x="102183" y="727"/>
                </a:moveTo>
                <a:cubicBezTo>
                  <a:pt x="84345" y="727"/>
                  <a:pt x="66196" y="-857"/>
                  <a:pt x="48704" y="2637"/>
                </a:cubicBezTo>
                <a:cubicBezTo>
                  <a:pt x="42722" y="3832"/>
                  <a:pt x="36577" y="-752"/>
                  <a:pt x="30559" y="250"/>
                </a:cubicBezTo>
                <a:cubicBezTo>
                  <a:pt x="20467" y="1930"/>
                  <a:pt x="10231" y="3115"/>
                  <a:pt x="0" y="31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00" y="2060175"/>
            <a:ext cx="811500" cy="86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flipH="1" rot="-5400000">
            <a:off x="3859050" y="3097200"/>
            <a:ext cx="54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 flipH="1" rot="-5400000">
            <a:off x="4483950" y="3138000"/>
            <a:ext cx="6324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flipH="1" rot="-5400000">
            <a:off x="6085275" y="3402150"/>
            <a:ext cx="1080000" cy="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1876950" y="1569350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175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48975" y="3515150"/>
            <a:ext cx="285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Person X wants to cross the river.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 has access to the river’s depth data (depth measures at each meter)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769225" y="3945000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180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135" name="Google Shape;135;p20"/>
          <p:cNvSpPr/>
          <p:nvPr/>
        </p:nvSpPr>
        <p:spPr>
          <a:xfrm>
            <a:off x="2764317" y="2823154"/>
            <a:ext cx="6341175" cy="1086175"/>
          </a:xfrm>
          <a:custGeom>
            <a:rect b="b" l="l" r="r" t="t"/>
            <a:pathLst>
              <a:path extrusionOk="0" h="43447" w="253647">
                <a:moveTo>
                  <a:pt x="8434" y="1895"/>
                </a:moveTo>
                <a:cubicBezTo>
                  <a:pt x="-22523" y="5158"/>
                  <a:pt x="40904" y="17891"/>
                  <a:pt x="56184" y="21950"/>
                </a:cubicBezTo>
                <a:cubicBezTo>
                  <a:pt x="71464" y="26009"/>
                  <a:pt x="86425" y="22984"/>
                  <a:pt x="100113" y="26247"/>
                </a:cubicBezTo>
                <a:cubicBezTo>
                  <a:pt x="113801" y="29510"/>
                  <a:pt x="126376" y="38901"/>
                  <a:pt x="138313" y="41527"/>
                </a:cubicBezTo>
                <a:cubicBezTo>
                  <a:pt x="150250" y="44153"/>
                  <a:pt x="164097" y="43835"/>
                  <a:pt x="171737" y="42005"/>
                </a:cubicBezTo>
                <a:cubicBezTo>
                  <a:pt x="179377" y="40175"/>
                  <a:pt x="178661" y="33251"/>
                  <a:pt x="184152" y="30545"/>
                </a:cubicBezTo>
                <a:cubicBezTo>
                  <a:pt x="189643" y="27839"/>
                  <a:pt x="199193" y="28476"/>
                  <a:pt x="204684" y="25770"/>
                </a:cubicBezTo>
                <a:cubicBezTo>
                  <a:pt x="210175" y="23064"/>
                  <a:pt x="210892" y="18210"/>
                  <a:pt x="217099" y="14310"/>
                </a:cubicBezTo>
                <a:cubicBezTo>
                  <a:pt x="223307" y="10411"/>
                  <a:pt x="276707" y="4442"/>
                  <a:pt x="241929" y="2373"/>
                </a:cubicBezTo>
                <a:cubicBezTo>
                  <a:pt x="207152" y="304"/>
                  <a:pt x="39392" y="-1368"/>
                  <a:pt x="8434" y="1895"/>
                </a:cubicBezTo>
                <a:close/>
              </a:path>
            </a:pathLst>
          </a:cu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Google Shape;136;p20"/>
          <p:cNvSpPr/>
          <p:nvPr/>
        </p:nvSpPr>
        <p:spPr>
          <a:xfrm>
            <a:off x="205725" y="2923963"/>
            <a:ext cx="2554575" cy="77875"/>
          </a:xfrm>
          <a:custGeom>
            <a:rect b="b" l="l" r="r" t="t"/>
            <a:pathLst>
              <a:path extrusionOk="0" h="3115" w="102183">
                <a:moveTo>
                  <a:pt x="102183" y="727"/>
                </a:moveTo>
                <a:cubicBezTo>
                  <a:pt x="84345" y="727"/>
                  <a:pt x="66196" y="-857"/>
                  <a:pt x="48704" y="2637"/>
                </a:cubicBezTo>
                <a:cubicBezTo>
                  <a:pt x="42722" y="3832"/>
                  <a:pt x="36577" y="-752"/>
                  <a:pt x="30559" y="250"/>
                </a:cubicBezTo>
                <a:cubicBezTo>
                  <a:pt x="20467" y="1930"/>
                  <a:pt x="10231" y="3115"/>
                  <a:pt x="0" y="31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00" y="2060175"/>
            <a:ext cx="811500" cy="86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0"/>
          <p:cNvCxnSpPr/>
          <p:nvPr/>
        </p:nvCxnSpPr>
        <p:spPr>
          <a:xfrm flipH="1" rot="-5400000">
            <a:off x="3859050" y="3097200"/>
            <a:ext cx="548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 flipH="1" rot="-5400000">
            <a:off x="4483950" y="3138000"/>
            <a:ext cx="6324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flipH="1" rot="-5400000">
            <a:off x="6085275" y="3402150"/>
            <a:ext cx="1080000" cy="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1876950" y="1569350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175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48975" y="3515150"/>
            <a:ext cx="285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computed mean of data (170 cm) and decided to cross the river thinking  that he will not drown.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769225" y="3945000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180 cm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Standard deviation</a:t>
            </a:r>
            <a:endParaRPr sz="2400"/>
          </a:p>
        </p:txBody>
      </p:sp>
      <p:sp>
        <p:nvSpPr>
          <p:cNvPr id="149" name="Google Shape;149;p21"/>
          <p:cNvSpPr txBox="1"/>
          <p:nvPr/>
        </p:nvSpPr>
        <p:spPr>
          <a:xfrm>
            <a:off x="661900" y="1822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80 80 80 80 80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551375" y="35135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61900" y="3042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60  60  80 100 100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61900" y="4094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45  55 100 100 100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50" y="1563350"/>
            <a:ext cx="3582757" cy="33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1875" y="1832050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3088725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B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140250"/>
            <a:ext cx="5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Class C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64175" y="1354700"/>
            <a:ext cx="28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Mean for all classes is 80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4110675" y="1885175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041550" y="3044300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002300" y="4280750"/>
            <a:ext cx="1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SD = 27.61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