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0" r:id="rId4"/>
    <p:sldId id="261" r:id="rId5"/>
    <p:sldId id="262" r:id="rId6"/>
    <p:sldId id="263" r:id="rId7"/>
    <p:sldId id="271" r:id="rId8"/>
    <p:sldId id="264" r:id="rId9"/>
    <p:sldId id="265" r:id="rId10"/>
    <p:sldId id="27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E20-BFBB-DBD9-6016-A65F48BE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4770F-5D17-EAF2-64C0-6B3A2CB95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A96A-C017-A6B8-445A-41FA6ED5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5044-2216-058C-9685-2CCB94A9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D5DD-075A-9462-980E-7973DD1A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5736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2CDB-93F1-1475-A4AA-0441046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A28F-B34A-1C71-D519-25CA2706B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2B6D-781A-E947-F0FF-73490800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E8F0-1288-C1DD-EC98-8224822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39B0-641E-61F8-831C-F8E58AC6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36726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7FDF7-2B04-A37C-C93A-E0CDD5A5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70BF-3F94-F819-E939-31E7BC05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009-53DB-4CC1-A07A-CDA795D3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64B2-EB75-B26F-E385-5EB6C0E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FE89-D0A7-74F1-48F1-65C48521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9894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BBEE-CDF7-8762-DAE2-7267208A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B486-B079-0AC0-6881-9C9B65A6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5E67-DC9A-DF93-2680-43302CCB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4DDC-0740-13B0-C89F-447425A6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EF8F-7E1E-ACF7-022E-17A1CAB5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830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7CF6-D86B-16C6-7EEA-FAEE57AC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D329-459F-DE6A-3698-13846389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09FA-2A4A-2170-23CF-1C2CD4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3AA6-9422-E1ED-6CE6-36AEE4B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D414-11B3-BF8A-3FDD-35094A60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7546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FA9D-5D8C-546E-2867-1A055215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38A3-EFE0-3B0F-2DDA-119F779AA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E3E0-3ACE-F3AA-E6AE-CA783B3C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7F198-A166-1231-0F87-24EA9895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F83A-C6AD-982C-819D-E99CC8D4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FA09-FCB2-B944-690C-4CA1503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3344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4DE8-C3B7-62A1-760E-A504A36B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19E32-89A5-533E-F0ED-7A1E63AA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2D36-017D-3596-3314-DF3F7101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41C16-24C4-672F-DF4B-4C276D902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5200A-664B-0EC3-D26E-646D3A5C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878EE-9D17-305E-1D35-8014E632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11DF9-284A-C8C6-62D0-5A3E4BFF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38CD3-3786-388A-E8A9-E6EADF3E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6123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CA86-9AD6-792A-B472-04316768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535CA-BE51-89D1-C60E-1B45C538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4DF3F-7CEF-7427-DBC0-17CD2A6C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90395-F000-3F8B-15F0-47B86F6F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5987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4FD7-F3B0-BAB5-9FCA-C297B724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2F012-B658-66EE-7319-C47BE2FA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7A661-E023-FFE4-171E-B7B45E1C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445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EDBB-E017-F845-042F-C3591379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CD28-91A5-56EA-DD16-6B7134C0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B8BA-EE2E-923A-2ED1-71B31430E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5E450-90B4-AAA4-F5E8-98F34B41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C79CC-3AEB-47AC-1BFD-1A002F67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15DA6-2BAA-E8A7-9F8A-D4D80DD8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4457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A0AA-4CE9-C47B-AE77-E3BBA541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784A1-B3D0-A85E-55AF-2001DF2C2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79693-D657-7018-CFA5-C6D93A5B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4584-251F-B0D5-83D9-F1A9426D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BCCA-E0CF-4EFE-3125-B5A35ECB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B13E9-1674-AA47-74DE-50E4BA94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73610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51CBA-1900-D348-52B7-9193F22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96A0-DEB2-FCBB-B995-03978556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6FC1-8250-A8F8-7C68-38FA946E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2F9F-5FE9-4642-B7A9-8DF5C426FD99}" type="datetimeFigureOut">
              <a:rPr lang="en-EE" smtClean="0"/>
              <a:t>30.08.2023</a:t>
            </a:fld>
            <a:endParaRPr lang="en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594D-8E86-EF57-1969-BEA44BE9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5E0D-FB95-2F3B-977C-D8092D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D4F6-2EBB-944A-89CB-2EE4FC0E3372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7725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1638A7-4540-D689-513F-2A1ADA1B1769}"/>
              </a:ext>
            </a:extLst>
          </p:cNvPr>
          <p:cNvSpPr txBox="1"/>
          <p:nvPr/>
        </p:nvSpPr>
        <p:spPr>
          <a:xfrm>
            <a:off x="453081" y="639894"/>
            <a:ext cx="1157189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Exploring </a:t>
            </a:r>
            <a:r>
              <a:rPr lang="en-GB" sz="4800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Indicators</a:t>
            </a:r>
            <a:r>
              <a:rPr lang="en-GB" sz="4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 </a:t>
            </a:r>
            <a:r>
              <a:rPr lang="en-GB" sz="40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for </a:t>
            </a:r>
            <a:r>
              <a:rPr lang="en-GB" sz="4800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Collaboration Quality</a:t>
            </a:r>
            <a:r>
              <a:rPr lang="en-GB" sz="4000" b="1" dirty="0">
                <a:solidFill>
                  <a:srgbClr val="002060"/>
                </a:solidFill>
                <a:latin typeface="Avenir Book" panose="02000503020000020003" pitchFamily="2" charset="0"/>
                <a:cs typeface="Arial Hebrew" pitchFamily="2" charset="-79"/>
              </a:rPr>
              <a:t> </a:t>
            </a:r>
            <a:r>
              <a:rPr lang="en-GB" sz="4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and its Dimensions in </a:t>
            </a:r>
            <a:r>
              <a:rPr lang="en-GB" sz="4800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Classroom Settings</a:t>
            </a:r>
            <a:r>
              <a:rPr lang="en-GB" sz="4000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 </a:t>
            </a:r>
            <a:r>
              <a:rPr lang="en-GB" sz="4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using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 Hebrew" pitchFamily="2" charset="-79"/>
              </a:rPr>
              <a:t> </a:t>
            </a:r>
            <a:r>
              <a:rPr lang="en-GB" sz="4800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Multimodal Learning Analytics</a:t>
            </a:r>
            <a:b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Arial Hebrew" pitchFamily="2" charset="-79"/>
              </a:rPr>
            </a:br>
            <a:r>
              <a:rPr lang="en-GB" sz="2000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Pankaj Chejara1, Luis P. Prieto, María Jesús Rodríguez-Triana, Adolfo</a:t>
            </a:r>
            <a:r>
              <a:rPr lang="en-GB" sz="2000" dirty="0">
                <a:solidFill>
                  <a:srgbClr val="002060"/>
                </a:solidFill>
                <a:latin typeface="Avenir Book" panose="02000503020000020003" pitchFamily="2" charset="0"/>
                <a:cs typeface="Arial Hebrew" pitchFamily="2" charset="-79"/>
              </a:rPr>
              <a:t> </a:t>
            </a:r>
            <a:r>
              <a:rPr lang="en-GB" sz="2000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Ruiz-Calleja, Reet Kasepalu, Irene-Angelica Chounta, and Bertrand</a:t>
            </a:r>
            <a:r>
              <a:rPr lang="en-GB" sz="2000" dirty="0">
                <a:solidFill>
                  <a:srgbClr val="002060"/>
                </a:solidFill>
                <a:latin typeface="Avenir Book" panose="02000503020000020003" pitchFamily="2" charset="0"/>
                <a:cs typeface="Arial Hebrew" pitchFamily="2" charset="-79"/>
              </a:rPr>
              <a:t> </a:t>
            </a:r>
            <a:r>
              <a:rPr lang="en-GB" sz="2000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  <a:cs typeface="Arial Hebrew" pitchFamily="2" charset="-79"/>
              </a:rPr>
              <a:t>Schneider</a:t>
            </a:r>
          </a:p>
          <a:p>
            <a:endParaRPr lang="en-GB" sz="2000" b="0" i="0" u="none" strike="noStrike" dirty="0">
              <a:solidFill>
                <a:srgbClr val="002060"/>
              </a:solidFill>
              <a:effectLst/>
              <a:latin typeface="Avenir Book" panose="02000503020000020003" pitchFamily="2" charset="0"/>
              <a:cs typeface="Arial Hebrew" pitchFamily="2" charset="-79"/>
            </a:endParaRPr>
          </a:p>
          <a:p>
            <a:r>
              <a:rPr lang="en-GB" dirty="0">
                <a:solidFill>
                  <a:srgbClr val="002060"/>
                </a:solidFill>
                <a:latin typeface="Avenir Book" panose="02000503020000020003" pitchFamily="2" charset="0"/>
                <a:cs typeface="Arial Hebrew" pitchFamily="2" charset="-79"/>
              </a:rPr>
              <a:t>Tallinn University, Estonia</a:t>
            </a:r>
          </a:p>
          <a:p>
            <a:r>
              <a:rPr lang="en-GB" dirty="0">
                <a:solidFill>
                  <a:srgbClr val="002060"/>
                </a:solidFill>
                <a:latin typeface="Avenir Book" panose="02000503020000020003" pitchFamily="2" charset="0"/>
              </a:rPr>
              <a:t>University of Duisburg-Essen, Germany</a:t>
            </a:r>
          </a:p>
          <a:p>
            <a:r>
              <a:rPr lang="en-GB" dirty="0">
                <a:solidFill>
                  <a:srgbClr val="002060"/>
                </a:solidFill>
                <a:latin typeface="Avenir Book" panose="02000503020000020003" pitchFamily="2" charset="0"/>
              </a:rPr>
              <a:t>Harvard University, USA</a:t>
            </a:r>
            <a:endParaRPr lang="en-GB" dirty="0">
              <a:solidFill>
                <a:srgbClr val="002060"/>
              </a:solidFill>
              <a:latin typeface="Avenir Book" panose="02000503020000020003" pitchFamily="2" charset="0"/>
              <a:cs typeface="Arial Hebrew" pitchFamily="2" charset="-79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000" b="0" i="0" u="none" strike="noStrike" dirty="0">
              <a:solidFill>
                <a:srgbClr val="002060"/>
              </a:solidFill>
              <a:effectLst/>
              <a:latin typeface="Avenir Book" panose="02000503020000020003" pitchFamily="2" charset="0"/>
              <a:cs typeface="Arial Hebrew" pitchFamily="2" charset="-79"/>
            </a:endParaRPr>
          </a:p>
        </p:txBody>
      </p:sp>
      <p:pic>
        <p:nvPicPr>
          <p:cNvPr id="1026" name="Picture 2" descr="Perception of Russia across Eurasia: Memory, Identity and Conflicts ...">
            <a:extLst>
              <a:ext uri="{FF2B5EF4-FFF2-40B4-BE49-F238E27FC236}">
                <a16:creationId xmlns:a16="http://schemas.microsoft.com/office/drawing/2014/main" id="{13334476-5923-6A31-4590-B977E485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0" y="5486510"/>
            <a:ext cx="4540937" cy="16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TEL logo">
            <a:extLst>
              <a:ext uri="{FF2B5EF4-FFF2-40B4-BE49-F238E27FC236}">
                <a16:creationId xmlns:a16="http://schemas.microsoft.com/office/drawing/2014/main" id="{E1130C11-EB83-BE4E-E6C6-DBFC5FB96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59" y="4809834"/>
            <a:ext cx="1940012" cy="19400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CD575D-66D2-FA70-2F3F-EEDDB08C1593}"/>
              </a:ext>
            </a:extLst>
          </p:cNvPr>
          <p:cNvSpPr txBox="1"/>
          <p:nvPr/>
        </p:nvSpPr>
        <p:spPr>
          <a:xfrm>
            <a:off x="5440470" y="6041449"/>
            <a:ext cx="1597111" cy="52322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F99E3B"/>
                </a:solidFill>
                <a:effectLst/>
                <a:latin typeface="Times New Roman" panose="02020603050405020304" pitchFamily="18" charset="0"/>
              </a:rPr>
              <a:t>PRG1634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8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DD136C-D054-4E8F-3F54-923BFE8DDDC4}"/>
              </a:ext>
            </a:extLst>
          </p:cNvPr>
          <p:cNvSpPr txBox="1"/>
          <p:nvPr/>
        </p:nvSpPr>
        <p:spPr>
          <a:xfrm>
            <a:off x="691056" y="971767"/>
            <a:ext cx="3000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3200" b="1" dirty="0">
                <a:solidFill>
                  <a:srgbClr val="7030A0"/>
                </a:solidFill>
                <a:latin typeface="Avenir Book" panose="02000503020000020003" pitchFamily="2" charset="0"/>
              </a:rPr>
              <a:t>Vertical head movement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6DC454-177C-6F2A-9AB6-518D6F064E4E}"/>
              </a:ext>
            </a:extLst>
          </p:cNvPr>
          <p:cNvSpPr txBox="1"/>
          <p:nvPr/>
        </p:nvSpPr>
        <p:spPr>
          <a:xfrm>
            <a:off x="5118537" y="4978178"/>
            <a:ext cx="697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E" sz="5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CORRELATION ANALYSIS 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86CB3-D567-5F30-35C6-EDCE05D9071C}"/>
              </a:ext>
            </a:extLst>
          </p:cNvPr>
          <p:cNvSpPr txBox="1"/>
          <p:nvPr/>
        </p:nvSpPr>
        <p:spPr>
          <a:xfrm>
            <a:off x="4649229" y="864045"/>
            <a:ext cx="6308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EE" sz="1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1800" dirty="0">
                <a:solidFill>
                  <a:srgbClr val="002060"/>
                </a:solidFill>
                <a:latin typeface="Avenir Book" panose="02000503020000020003" pitchFamily="2" charset="0"/>
              </a:rPr>
              <a:t>Head movements (nods) as non-verbal cues for understanding (Duncan, 1972).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BC9F1-1E6B-EEFB-0602-EB3129070805}"/>
              </a:ext>
            </a:extLst>
          </p:cNvPr>
          <p:cNvSpPr txBox="1"/>
          <p:nvPr/>
        </p:nvSpPr>
        <p:spPr>
          <a:xfrm>
            <a:off x="4649229" y="1879822"/>
            <a:ext cx="6308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EE" sz="1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1800" dirty="0">
                <a:solidFill>
                  <a:srgbClr val="002060"/>
                </a:solidFill>
                <a:latin typeface="Avenir Book" panose="02000503020000020003" pitchFamily="2" charset="0"/>
              </a:rPr>
              <a:t>Participants looking at their laptop’s screen and their group’s member frequently.</a:t>
            </a:r>
            <a:endParaRPr lang="en-E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A38E79-1A8C-E178-65CF-80B142AE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6" y="3276957"/>
            <a:ext cx="2286746" cy="2508760"/>
          </a:xfrm>
          <a:prstGeom prst="rect">
            <a:avLst/>
          </a:pr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E8A6F75C-EDFA-BBAC-0264-6007934F0103}"/>
              </a:ext>
            </a:extLst>
          </p:cNvPr>
          <p:cNvSpPr/>
          <p:nvPr/>
        </p:nvSpPr>
        <p:spPr>
          <a:xfrm rot="3750532">
            <a:off x="1588100" y="2947762"/>
            <a:ext cx="1397659" cy="1378063"/>
          </a:xfrm>
          <a:prstGeom prst="arc">
            <a:avLst/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79B6F-C2FE-21D1-97DA-D6E64226A5A4}"/>
              </a:ext>
            </a:extLst>
          </p:cNvPr>
          <p:cNvSpPr txBox="1"/>
          <p:nvPr/>
        </p:nvSpPr>
        <p:spPr>
          <a:xfrm>
            <a:off x="10594428" y="6550223"/>
            <a:ext cx="3405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Image: </a:t>
            </a:r>
            <a:r>
              <a:rPr lang="en-GB" sz="1400" dirty="0" err="1"/>
              <a:t>Freepik.com</a:t>
            </a:r>
            <a:endParaRPr lang="en-EE" sz="1400" dirty="0"/>
          </a:p>
        </p:txBody>
      </p:sp>
    </p:spTree>
    <p:extLst>
      <p:ext uri="{BB962C8B-B14F-4D97-AF65-F5344CB8AC3E}">
        <p14:creationId xmlns:p14="http://schemas.microsoft.com/office/powerpoint/2010/main" val="4026801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C061C-0D36-7090-3C11-9210697C6848}"/>
              </a:ext>
            </a:extLst>
          </p:cNvPr>
          <p:cNvSpPr txBox="1"/>
          <p:nvPr/>
        </p:nvSpPr>
        <p:spPr>
          <a:xfrm>
            <a:off x="199696" y="5103674"/>
            <a:ext cx="697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CLUSTER ANALYSIS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2ED2F-F1E2-1A26-44EA-1159B463F35F}"/>
              </a:ext>
            </a:extLst>
          </p:cNvPr>
          <p:cNvSpPr txBox="1"/>
          <p:nvPr/>
        </p:nvSpPr>
        <p:spPr>
          <a:xfrm>
            <a:off x="199696" y="3198167"/>
            <a:ext cx="26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B44A6-6D9C-3428-B424-26CF67143E0A}"/>
              </a:ext>
            </a:extLst>
          </p:cNvPr>
          <p:cNvSpPr txBox="1"/>
          <p:nvPr/>
        </p:nvSpPr>
        <p:spPr>
          <a:xfrm>
            <a:off x="788275" y="1735721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8800" dirty="0">
                <a:latin typeface="Avenir Book" panose="02000503020000020003" pitchFamily="2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0FC00-0D78-A380-5C69-7D26B0F7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34" y="1329621"/>
            <a:ext cx="9083566" cy="30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C061C-0D36-7090-3C11-9210697C6848}"/>
              </a:ext>
            </a:extLst>
          </p:cNvPr>
          <p:cNvSpPr txBox="1"/>
          <p:nvPr/>
        </p:nvSpPr>
        <p:spPr>
          <a:xfrm>
            <a:off x="199696" y="5103674"/>
            <a:ext cx="697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CLUSTER ANALYSIS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E2F4C-E863-8824-F2EC-067FE458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17" y="67690"/>
            <a:ext cx="8702566" cy="4641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6848C3-3786-BD6C-3A52-EE337DAB413C}"/>
              </a:ext>
            </a:extLst>
          </p:cNvPr>
          <p:cNvSpPr txBox="1"/>
          <p:nvPr/>
        </p:nvSpPr>
        <p:spPr>
          <a:xfrm>
            <a:off x="260627" y="589322"/>
            <a:ext cx="6857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solidFill>
                  <a:srgbClr val="002060"/>
                </a:solidFill>
                <a:latin typeface="Avenir Book" panose="02000503020000020003" pitchFamily="2" charset="0"/>
              </a:rPr>
              <a:t>Lips apart (     ) </a:t>
            </a:r>
          </a:p>
          <a:p>
            <a:endParaRPr lang="en-EE" sz="2800" dirty="0"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solidFill>
                  <a:srgbClr val="002060"/>
                </a:solidFill>
                <a:latin typeface="Avenir Book" panose="02000503020000020003" pitchFamily="2" charset="0"/>
              </a:rPr>
              <a:t>Lip Presser-avg (     ) </a:t>
            </a:r>
          </a:p>
          <a:p>
            <a:endParaRPr lang="en-EE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Avenir Book" panose="02000503020000020003" pitchFamily="2" charset="0"/>
              </a:rPr>
              <a:t>Lip presser-</a:t>
            </a:r>
            <a:r>
              <a:rPr lang="en-GB" sz="2800" dirty="0" err="1">
                <a:solidFill>
                  <a:srgbClr val="002060"/>
                </a:solidFill>
                <a:latin typeface="Avenir Book" panose="02000503020000020003" pitchFamily="2" charset="0"/>
              </a:rPr>
              <a:t>sd</a:t>
            </a:r>
            <a:r>
              <a:rPr lang="en-GB" sz="2800" dirty="0">
                <a:solidFill>
                  <a:srgbClr val="002060"/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solidFill>
                  <a:srgbClr val="002060"/>
                </a:solidFill>
                <a:latin typeface="Avenir Book" panose="02000503020000020003" pitchFamily="2" charset="0"/>
              </a:rPr>
              <a:t>(     )</a:t>
            </a:r>
          </a:p>
          <a:p>
            <a:endParaRPr lang="en-GB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solidFill>
                  <a:srgbClr val="002060"/>
                </a:solidFill>
                <a:latin typeface="Avenir Book" panose="02000503020000020003" pitchFamily="2" charset="0"/>
              </a:rPr>
              <a:t>Mouth area (     )</a:t>
            </a:r>
          </a:p>
          <a:p>
            <a:endParaRPr lang="en-EE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solidFill>
                  <a:srgbClr val="002060"/>
                </a:solidFill>
                <a:latin typeface="Avenir Book" panose="02000503020000020003" pitchFamily="2" charset="0"/>
              </a:rPr>
              <a:t>Vertical head rotation(     )</a:t>
            </a: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endParaRPr lang="en-EE" sz="2800" dirty="0">
              <a:latin typeface="Avenir Book" panose="02000503020000020003" pitchFamily="2" charset="0"/>
            </a:endParaRPr>
          </a:p>
          <a:p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endParaRPr lang="en-EE" sz="2800" dirty="0"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EE" sz="2800" dirty="0">
              <a:latin typeface="Avenir Book" panose="02000503020000020003" pitchFamily="2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92FB188-F22C-9643-F391-573529771421}"/>
              </a:ext>
            </a:extLst>
          </p:cNvPr>
          <p:cNvSpPr/>
          <p:nvPr/>
        </p:nvSpPr>
        <p:spPr>
          <a:xfrm rot="10800000">
            <a:off x="2487825" y="683564"/>
            <a:ext cx="395417" cy="28420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6D89215-0242-F1EE-9708-015132B744D5}"/>
              </a:ext>
            </a:extLst>
          </p:cNvPr>
          <p:cNvSpPr/>
          <p:nvPr/>
        </p:nvSpPr>
        <p:spPr>
          <a:xfrm>
            <a:off x="3339338" y="1612223"/>
            <a:ext cx="395417" cy="28420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B70F2FD-F7DE-B7E3-D8A1-8C7856AF83F6}"/>
              </a:ext>
            </a:extLst>
          </p:cNvPr>
          <p:cNvSpPr/>
          <p:nvPr/>
        </p:nvSpPr>
        <p:spPr>
          <a:xfrm rot="10800000">
            <a:off x="2752070" y="3243025"/>
            <a:ext cx="395417" cy="28420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C274834-DB74-478D-879B-05B2E58045D7}"/>
              </a:ext>
            </a:extLst>
          </p:cNvPr>
          <p:cNvSpPr/>
          <p:nvPr/>
        </p:nvSpPr>
        <p:spPr>
          <a:xfrm rot="10800000">
            <a:off x="3118658" y="2373360"/>
            <a:ext cx="395417" cy="28420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631875E-85FB-FCEA-02F4-C29DA44D0D77}"/>
              </a:ext>
            </a:extLst>
          </p:cNvPr>
          <p:cNvSpPr/>
          <p:nvPr/>
        </p:nvSpPr>
        <p:spPr>
          <a:xfrm rot="10800000">
            <a:off x="4251356" y="4129479"/>
            <a:ext cx="395417" cy="28420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4961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C061C-0D36-7090-3C11-9210697C6848}"/>
              </a:ext>
            </a:extLst>
          </p:cNvPr>
          <p:cNvSpPr txBox="1"/>
          <p:nvPr/>
        </p:nvSpPr>
        <p:spPr>
          <a:xfrm>
            <a:off x="304799" y="5765826"/>
            <a:ext cx="6978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LIMITATIONS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88A13-795B-8FDA-CC2D-7CAB1F7D7E65}"/>
              </a:ext>
            </a:extLst>
          </p:cNvPr>
          <p:cNvSpPr txBox="1"/>
          <p:nvPr/>
        </p:nvSpPr>
        <p:spPr>
          <a:xfrm>
            <a:off x="1334813" y="1830314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8800" dirty="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91784-24AB-32EF-2067-47ED6A0BF903}"/>
              </a:ext>
            </a:extLst>
          </p:cNvPr>
          <p:cNvSpPr txBox="1"/>
          <p:nvPr/>
        </p:nvSpPr>
        <p:spPr>
          <a:xfrm>
            <a:off x="467709" y="3073468"/>
            <a:ext cx="322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Seating arrangement might have influenced the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E0331-093B-6C01-E5DD-9FAAC5FEDF73}"/>
              </a:ext>
            </a:extLst>
          </p:cNvPr>
          <p:cNvSpPr txBox="1"/>
          <p:nvPr/>
        </p:nvSpPr>
        <p:spPr>
          <a:xfrm>
            <a:off x="5481144" y="1830314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8800" dirty="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CF455-3E90-6E01-8F2C-EA82288100AB}"/>
              </a:ext>
            </a:extLst>
          </p:cNvPr>
          <p:cNvSpPr txBox="1"/>
          <p:nvPr/>
        </p:nvSpPr>
        <p:spPr>
          <a:xfrm>
            <a:off x="4776949" y="3129982"/>
            <a:ext cx="290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Limited scope of generalizability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634CA-D4EB-7932-00C9-D799409C317C}"/>
              </a:ext>
            </a:extLst>
          </p:cNvPr>
          <p:cNvSpPr txBox="1"/>
          <p:nvPr/>
        </p:nvSpPr>
        <p:spPr>
          <a:xfrm>
            <a:off x="9364720" y="1830314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8800" dirty="0">
                <a:solidFill>
                  <a:schemeClr val="accent4">
                    <a:lumMod val="75000"/>
                  </a:schemeClr>
                </a:solidFill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8F04A-9886-B6BA-BAC1-7F14EA8E9AC1}"/>
              </a:ext>
            </a:extLst>
          </p:cNvPr>
          <p:cNvSpPr txBox="1"/>
          <p:nvPr/>
        </p:nvSpPr>
        <p:spPr>
          <a:xfrm>
            <a:off x="8660525" y="3129982"/>
            <a:ext cx="290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Independent multimodal feature analysis</a:t>
            </a:r>
          </a:p>
        </p:txBody>
      </p:sp>
    </p:spTree>
    <p:extLst>
      <p:ext uri="{BB962C8B-B14F-4D97-AF65-F5344CB8AC3E}">
        <p14:creationId xmlns:p14="http://schemas.microsoft.com/office/powerpoint/2010/main" val="5610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C061C-0D36-7090-3C11-9210697C6848}"/>
              </a:ext>
            </a:extLst>
          </p:cNvPr>
          <p:cNvSpPr txBox="1"/>
          <p:nvPr/>
        </p:nvSpPr>
        <p:spPr>
          <a:xfrm>
            <a:off x="144162" y="5819655"/>
            <a:ext cx="6978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0B0AC-F497-1082-5E66-62C99D20A737}"/>
              </a:ext>
            </a:extLst>
          </p:cNvPr>
          <p:cNvSpPr txBox="1"/>
          <p:nvPr/>
        </p:nvSpPr>
        <p:spPr>
          <a:xfrm>
            <a:off x="726667" y="402788"/>
            <a:ext cx="1132117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Explored relationship between multimodal data feature and collaboration quality in </a:t>
            </a:r>
            <a:r>
              <a:rPr lang="en-GB" sz="2800" b="0" i="1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classroom settings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.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Video features, </a:t>
            </a:r>
            <a:r>
              <a:rPr lang="en-GB" sz="3200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vertical head movement and mouth area region, 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emerged as collaboration quality indicators.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Log-based features mainly found to associated with </a:t>
            </a:r>
            <a:r>
              <a:rPr lang="en-GB" sz="2800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individual task orientation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b="0" i="0" u="none" strike="noStrike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dirty="0">
                <a:solidFill>
                  <a:srgbClr val="000000"/>
                </a:solidFill>
                <a:latin typeface="Avenir Book" panose="02000503020000020003" pitchFamily="2" charset="0"/>
              </a:rPr>
              <a:t>Clustering-based analysis revealed potential of video features towards differentiating </a:t>
            </a:r>
            <a:r>
              <a:rPr lang="en-GB" sz="3200" dirty="0">
                <a:solidFill>
                  <a:srgbClr val="002060"/>
                </a:solidFill>
                <a:latin typeface="Avenir Book" panose="02000503020000020003" pitchFamily="2" charset="0"/>
              </a:rPr>
              <a:t>high/medium/low </a:t>
            </a:r>
            <a:r>
              <a:rPr lang="en-GB" sz="2800" dirty="0">
                <a:solidFill>
                  <a:srgbClr val="000000"/>
                </a:solidFill>
                <a:latin typeface="Avenir Book" panose="02000503020000020003" pitchFamily="2" charset="0"/>
              </a:rPr>
              <a:t>levels of collaboration quality.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20D66-6841-3859-C6D6-F03B3EA18F02}"/>
              </a:ext>
            </a:extLst>
          </p:cNvPr>
          <p:cNvSpPr txBox="1"/>
          <p:nvPr/>
        </p:nvSpPr>
        <p:spPr>
          <a:xfrm>
            <a:off x="367862" y="5543638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6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FB035-65A9-9DE4-8853-E3DBF9B7811A}"/>
              </a:ext>
            </a:extLst>
          </p:cNvPr>
          <p:cNvSpPr txBox="1"/>
          <p:nvPr/>
        </p:nvSpPr>
        <p:spPr>
          <a:xfrm>
            <a:off x="10594428" y="6550223"/>
            <a:ext cx="3405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Image: </a:t>
            </a:r>
            <a:r>
              <a:rPr lang="en-GB" sz="1400" dirty="0" err="1"/>
              <a:t>Freepik.com</a:t>
            </a:r>
            <a:endParaRPr lang="en-E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6FD7C-08AF-2871-7C4F-CDB771EE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030143"/>
            <a:ext cx="5659821" cy="3773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1EC87-91A9-6252-F4AF-AC3E493C19E7}"/>
              </a:ext>
            </a:extLst>
          </p:cNvPr>
          <p:cNvSpPr txBox="1"/>
          <p:nvPr/>
        </p:nvSpPr>
        <p:spPr>
          <a:xfrm>
            <a:off x="6174830" y="1203180"/>
            <a:ext cx="58595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Collaborative learning activities integrated in teaching practices.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Teachers are expected to orchestrate and monitor groups.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dirty="0">
              <a:latin typeface="Avenir Book" panose="02000503020000020003" pitchFamily="2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Collaboration is a high-level construct with multiple aspects [2].</a:t>
            </a:r>
            <a:endParaRPr lang="en-GB" sz="280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09343E-BF3D-B7FF-A3C3-4BBB07DB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27" y="614139"/>
            <a:ext cx="8692224" cy="5986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F7756-9255-EA99-2440-E492D1B552C6}"/>
              </a:ext>
            </a:extLst>
          </p:cNvPr>
          <p:cNvSpPr txBox="1"/>
          <p:nvPr/>
        </p:nvSpPr>
        <p:spPr>
          <a:xfrm>
            <a:off x="249949" y="1511813"/>
            <a:ext cx="27033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0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Majority in laboratory settings (Schneider et al., 2021)</a:t>
            </a:r>
          </a:p>
        </p:txBody>
      </p:sp>
    </p:spTree>
    <p:extLst>
      <p:ext uri="{BB962C8B-B14F-4D97-AF65-F5344CB8AC3E}">
        <p14:creationId xmlns:p14="http://schemas.microsoft.com/office/powerpoint/2010/main" val="3152125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A8013-420F-79BA-2A54-9C873015F748}"/>
              </a:ext>
            </a:extLst>
          </p:cNvPr>
          <p:cNvSpPr txBox="1"/>
          <p:nvPr/>
        </p:nvSpPr>
        <p:spPr>
          <a:xfrm>
            <a:off x="336331" y="4734342"/>
            <a:ext cx="670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6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CB846-E88C-184E-83CE-A458CAF8B78C}"/>
              </a:ext>
            </a:extLst>
          </p:cNvPr>
          <p:cNvSpPr txBox="1"/>
          <p:nvPr/>
        </p:nvSpPr>
        <p:spPr>
          <a:xfrm>
            <a:off x="599089" y="998482"/>
            <a:ext cx="1107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2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RQ1: </a:t>
            </a:r>
            <a:r>
              <a:rPr lang="en-EE" sz="2800" dirty="0">
                <a:latin typeface="Avenir Book" panose="02000503020000020003" pitchFamily="2" charset="0"/>
              </a:rPr>
              <a:t>What are the relationship between </a:t>
            </a:r>
            <a:r>
              <a:rPr lang="en-EE" sz="2800" b="1" dirty="0">
                <a:latin typeface="Avenir Book" panose="02000503020000020003" pitchFamily="2" charset="0"/>
              </a:rPr>
              <a:t>multimodal data (video and logs) </a:t>
            </a:r>
            <a:r>
              <a:rPr lang="en-EE" sz="2800" dirty="0">
                <a:latin typeface="Avenir Book" panose="02000503020000020003" pitchFamily="2" charset="0"/>
              </a:rPr>
              <a:t>and </a:t>
            </a:r>
            <a:r>
              <a:rPr lang="en-EE" sz="2800" b="1" dirty="0">
                <a:latin typeface="Avenir Book" panose="02000503020000020003" pitchFamily="2" charset="0"/>
              </a:rPr>
              <a:t>collaboration quality and its dimensions</a:t>
            </a:r>
            <a:r>
              <a:rPr lang="en-EE" sz="2800" dirty="0">
                <a:latin typeface="Avenir Book" panose="02000503020000020003" pitchFamily="2" charset="0"/>
              </a:rPr>
              <a:t> of small groups in </a:t>
            </a:r>
            <a:r>
              <a:rPr lang="en-EE" sz="2800" b="1" i="1" dirty="0">
                <a:latin typeface="Avenir Book" panose="02000503020000020003" pitchFamily="2" charset="0"/>
              </a:rPr>
              <a:t>authentic</a:t>
            </a:r>
            <a:r>
              <a:rPr lang="en-EE" sz="2800" dirty="0">
                <a:latin typeface="Avenir Book" panose="02000503020000020003" pitchFamily="2" charset="0"/>
              </a:rPr>
              <a:t> settings?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699D9-88BD-5C53-2DC3-544B194376ED}"/>
              </a:ext>
            </a:extLst>
          </p:cNvPr>
          <p:cNvSpPr txBox="1"/>
          <p:nvPr/>
        </p:nvSpPr>
        <p:spPr>
          <a:xfrm>
            <a:off x="599089" y="2951946"/>
            <a:ext cx="1075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2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RQ2: </a:t>
            </a:r>
            <a:r>
              <a:rPr lang="en-EE" sz="2800" dirty="0">
                <a:latin typeface="Avenir Book" panose="02000503020000020003" pitchFamily="2" charset="0"/>
              </a:rPr>
              <a:t>To what extent, video-log features </a:t>
            </a:r>
            <a:r>
              <a:rPr lang="en-EE" sz="2800" b="1" dirty="0">
                <a:latin typeface="Avenir Book" panose="02000503020000020003" pitchFamily="2" charset="0"/>
              </a:rPr>
              <a:t>reveal differences </a:t>
            </a:r>
            <a:r>
              <a:rPr lang="en-EE" sz="2800" dirty="0">
                <a:latin typeface="Avenir Book" panose="02000503020000020003" pitchFamily="2" charset="0"/>
              </a:rPr>
              <a:t>in terms of </a:t>
            </a:r>
            <a:r>
              <a:rPr lang="en-EE" sz="2800" b="1" dirty="0">
                <a:latin typeface="Avenir Book" panose="02000503020000020003" pitchFamily="2" charset="0"/>
              </a:rPr>
              <a:t>collaboration quality and its dimensions</a:t>
            </a:r>
            <a:r>
              <a:rPr lang="en-EE" sz="2800" dirty="0">
                <a:latin typeface="Avenir Book" panose="02000503020000020003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624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A06F6-03F8-B7F5-D045-6638CE541BAC}"/>
              </a:ext>
            </a:extLst>
          </p:cNvPr>
          <p:cNvSpPr txBox="1"/>
          <p:nvPr/>
        </p:nvSpPr>
        <p:spPr>
          <a:xfrm>
            <a:off x="84083" y="4809842"/>
            <a:ext cx="4361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6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Study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496B9-F9E1-CD37-CCC8-2788C34294EE}"/>
              </a:ext>
            </a:extLst>
          </p:cNvPr>
          <p:cNvSpPr txBox="1"/>
          <p:nvPr/>
        </p:nvSpPr>
        <p:spPr>
          <a:xfrm>
            <a:off x="631823" y="2485474"/>
            <a:ext cx="2669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Estonian upper secondary school classroom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4A489-92A6-C4A1-277E-1215543C9A5F}"/>
              </a:ext>
            </a:extLst>
          </p:cNvPr>
          <p:cNvSpPr txBox="1"/>
          <p:nvPr/>
        </p:nvSpPr>
        <p:spPr>
          <a:xfrm>
            <a:off x="4992412" y="2516529"/>
            <a:ext cx="26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4C685-8442-8CC2-9C09-A75DDCBF514D}"/>
              </a:ext>
            </a:extLst>
          </p:cNvPr>
          <p:cNvSpPr txBox="1"/>
          <p:nvPr/>
        </p:nvSpPr>
        <p:spPr>
          <a:xfrm>
            <a:off x="8350471" y="2516529"/>
            <a:ext cx="26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Students</a:t>
            </a:r>
          </a:p>
        </p:txBody>
      </p:sp>
      <p:pic>
        <p:nvPicPr>
          <p:cNvPr id="1026" name="Picture 2" descr="Estonia - Logos Download">
            <a:extLst>
              <a:ext uri="{FF2B5EF4-FFF2-40B4-BE49-F238E27FC236}">
                <a16:creationId xmlns:a16="http://schemas.microsoft.com/office/drawing/2014/main" id="{B5674C3C-2143-F743-38E3-0F0532F3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30" y="1340783"/>
            <a:ext cx="1278430" cy="813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DB84D-4CDD-03C3-ECF7-9407F3698B6D}"/>
              </a:ext>
            </a:extLst>
          </p:cNvPr>
          <p:cNvSpPr txBox="1"/>
          <p:nvPr/>
        </p:nvSpPr>
        <p:spPr>
          <a:xfrm>
            <a:off x="8939050" y="1055370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8800" dirty="0">
                <a:latin typeface="Avenir Book" panose="02000503020000020003" pitchFamily="2" charset="0"/>
              </a:rPr>
              <a:t>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A6512-3BA8-BF3C-8622-CAF10A0BFC16}"/>
              </a:ext>
            </a:extLst>
          </p:cNvPr>
          <p:cNvSpPr txBox="1"/>
          <p:nvPr/>
        </p:nvSpPr>
        <p:spPr>
          <a:xfrm>
            <a:off x="5580992" y="1054083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8800" dirty="0">
                <a:latin typeface="Avenir Book" panose="02000503020000020003" pitchFamily="2" charset="0"/>
              </a:rPr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399CF-8FF2-387B-E1EF-EA04FF5CF696}"/>
              </a:ext>
            </a:extLst>
          </p:cNvPr>
          <p:cNvSpPr txBox="1"/>
          <p:nvPr/>
        </p:nvSpPr>
        <p:spPr>
          <a:xfrm>
            <a:off x="5076498" y="4809842"/>
            <a:ext cx="26696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2400" dirty="0">
                <a:latin typeface="Avenir Book" panose="02000503020000020003" pitchFamily="2" charset="0"/>
              </a:rPr>
              <a:t>Subjects 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[ </a:t>
            </a:r>
            <a:r>
              <a:rPr lang="en-GB" sz="1400" dirty="0">
                <a:latin typeface="Avenir Book" panose="02000503020000020003" pitchFamily="2" charset="0"/>
              </a:rPr>
              <a:t>B</a:t>
            </a:r>
            <a:r>
              <a:rPr lang="en-EE" sz="1400" dirty="0">
                <a:latin typeface="Avenir Book" panose="02000503020000020003" pitchFamily="2" charset="0"/>
              </a:rPr>
              <a:t>iology, office work, homeroom teacher lessons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D3EAC-D4AC-D42F-3BAB-2BB62F4F3A08}"/>
              </a:ext>
            </a:extLst>
          </p:cNvPr>
          <p:cNvSpPr txBox="1"/>
          <p:nvPr/>
        </p:nvSpPr>
        <p:spPr>
          <a:xfrm>
            <a:off x="5665078" y="3467494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8800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D4A26-8E74-2F21-FD44-49FCEAC7BD63}"/>
              </a:ext>
            </a:extLst>
          </p:cNvPr>
          <p:cNvSpPr txBox="1"/>
          <p:nvPr/>
        </p:nvSpPr>
        <p:spPr>
          <a:xfrm>
            <a:off x="8350471" y="4774699"/>
            <a:ext cx="26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venir Book" panose="02000503020000020003" pitchFamily="2" charset="0"/>
              </a:rPr>
              <a:t>Teachers</a:t>
            </a:r>
            <a:endParaRPr lang="en-EE" sz="24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6E95C-334C-3FE2-A653-B3DB9DE1CA1D}"/>
              </a:ext>
            </a:extLst>
          </p:cNvPr>
          <p:cNvSpPr txBox="1"/>
          <p:nvPr/>
        </p:nvSpPr>
        <p:spPr>
          <a:xfrm>
            <a:off x="8939049" y="3347526"/>
            <a:ext cx="14924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8800" dirty="0">
                <a:latin typeface="Avenir Book" panose="02000503020000020003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170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C5B65-DEC3-E7D0-E5C1-6079212A15E4}"/>
              </a:ext>
            </a:extLst>
          </p:cNvPr>
          <p:cNvSpPr txBox="1"/>
          <p:nvPr/>
        </p:nvSpPr>
        <p:spPr>
          <a:xfrm>
            <a:off x="211101" y="4823493"/>
            <a:ext cx="5366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6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Data collection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A482C3-B797-3838-8ED7-65B881B8D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37" y="2101973"/>
            <a:ext cx="1802815" cy="6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68179-0985-2342-17BD-140555FAAA81}"/>
              </a:ext>
            </a:extLst>
          </p:cNvPr>
          <p:cNvSpPr txBox="1"/>
          <p:nvPr/>
        </p:nvSpPr>
        <p:spPr>
          <a:xfrm>
            <a:off x="5584492" y="2656277"/>
            <a:ext cx="150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600" dirty="0">
                <a:latin typeface="Avenir Book" panose="02000503020000020003" pitchFamily="2" charset="0"/>
              </a:rPr>
              <a:t>Web-based tool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727450-94AD-948F-A058-66CDE66D4D75}"/>
              </a:ext>
            </a:extLst>
          </p:cNvPr>
          <p:cNvSpPr/>
          <p:nvPr/>
        </p:nvSpPr>
        <p:spPr>
          <a:xfrm>
            <a:off x="420415" y="1039708"/>
            <a:ext cx="4543425" cy="3278333"/>
          </a:xfrm>
          <a:prstGeom prst="roundRect">
            <a:avLst>
              <a:gd name="adj" fmla="val 28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E1FB01-1A02-85AF-6403-A0BFC8FF743C}"/>
              </a:ext>
            </a:extLst>
          </p:cNvPr>
          <p:cNvGrpSpPr/>
          <p:nvPr/>
        </p:nvGrpSpPr>
        <p:grpSpPr>
          <a:xfrm>
            <a:off x="1258715" y="2054240"/>
            <a:ext cx="838865" cy="827247"/>
            <a:chOff x="6584647" y="2922942"/>
            <a:chExt cx="838865" cy="82724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FABDB-1A79-00DE-BB3A-13132267AAAA}"/>
                </a:ext>
              </a:extLst>
            </p:cNvPr>
            <p:cNvSpPr/>
            <p:nvPr/>
          </p:nvSpPr>
          <p:spPr>
            <a:xfrm>
              <a:off x="6755496" y="3079850"/>
              <a:ext cx="517981" cy="5179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DED1B2-01F9-DC9B-229B-5E2EBC3CACEF}"/>
                </a:ext>
              </a:extLst>
            </p:cNvPr>
            <p:cNvGrpSpPr/>
            <p:nvPr/>
          </p:nvGrpSpPr>
          <p:grpSpPr>
            <a:xfrm>
              <a:off x="7211499" y="3232796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7EF3C91-C78B-6C0D-D8A3-E96A5FD02BD4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B73C29D4-B853-77D6-1D9A-549C29020C60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486CBEC-36EA-A31A-7511-ABDD36FCACAA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BA45414-5EC8-F577-CAC1-67B202A47686}"/>
                </a:ext>
              </a:extLst>
            </p:cNvPr>
            <p:cNvGrpSpPr/>
            <p:nvPr/>
          </p:nvGrpSpPr>
          <p:grpSpPr>
            <a:xfrm rot="5400000">
              <a:off x="6908479" y="3538139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F78B3E8-338C-F0F1-8156-488088155553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1F029C1A-5815-9B8F-C195-DB8D0BCE289C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1D57DFEA-7471-DBA5-6081-16649262B0BA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12A904-EC26-FC5B-2036-93835EFBFEA4}"/>
                </a:ext>
              </a:extLst>
            </p:cNvPr>
            <p:cNvGrpSpPr/>
            <p:nvPr/>
          </p:nvGrpSpPr>
          <p:grpSpPr>
            <a:xfrm rot="16200000">
              <a:off x="6908480" y="2922905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84D328D-E8B7-7A50-6BCE-07609F5098A5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519DB70-10A3-DACA-75E9-FF3CAABE3C33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E54E46D-AB5A-8029-9C71-779708076823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69E8C6-0C4A-5D46-2EF4-ECF10CAD052A}"/>
                </a:ext>
              </a:extLst>
            </p:cNvPr>
            <p:cNvGrpSpPr/>
            <p:nvPr/>
          </p:nvGrpSpPr>
          <p:grpSpPr>
            <a:xfrm flipH="1">
              <a:off x="6584647" y="3232796"/>
              <a:ext cx="224354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5538423-442F-467B-F0CA-385AB8695D87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79E40AB-E3FE-F470-82D7-6A100CBA9763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A8EB552-BFE2-FB26-CFBC-58C1D4913C38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D16280-5330-0F27-584B-26249844C103}"/>
                </a:ext>
              </a:extLst>
            </p:cNvPr>
            <p:cNvGrpSpPr/>
            <p:nvPr/>
          </p:nvGrpSpPr>
          <p:grpSpPr>
            <a:xfrm>
              <a:off x="6946413" y="344527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DC58D93-AD33-D19B-5BC3-5689FDDEF182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30" name="Trapezium 29">
                <a:extLst>
                  <a:ext uri="{FF2B5EF4-FFF2-40B4-BE49-F238E27FC236}">
                    <a16:creationId xmlns:a16="http://schemas.microsoft.com/office/drawing/2014/main" id="{B42FA1CD-8EA6-5DEA-03C6-7874BB5A5E5B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A07418-D601-F9F1-EBD1-8AC2B78E8F25}"/>
                </a:ext>
              </a:extLst>
            </p:cNvPr>
            <p:cNvGrpSpPr/>
            <p:nvPr/>
          </p:nvGrpSpPr>
          <p:grpSpPr>
            <a:xfrm rot="16200000">
              <a:off x="7104487" y="329813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9B3C800-61EE-F31C-6019-A2AD41A0682F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8" name="Trapezium 27">
                <a:extLst>
                  <a:ext uri="{FF2B5EF4-FFF2-40B4-BE49-F238E27FC236}">
                    <a16:creationId xmlns:a16="http://schemas.microsoft.com/office/drawing/2014/main" id="{058B1A08-216A-2301-6A18-4DAC38562C40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D22065-D2E8-7B35-98CA-BB065E26B33B}"/>
                </a:ext>
              </a:extLst>
            </p:cNvPr>
            <p:cNvGrpSpPr/>
            <p:nvPr/>
          </p:nvGrpSpPr>
          <p:grpSpPr>
            <a:xfrm rot="10800000">
              <a:off x="6954161" y="3142999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160FF6EE-FF2A-CFDD-953C-ADDB5C682BB7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6" name="Trapezium 25">
                <a:extLst>
                  <a:ext uri="{FF2B5EF4-FFF2-40B4-BE49-F238E27FC236}">
                    <a16:creationId xmlns:a16="http://schemas.microsoft.com/office/drawing/2014/main" id="{00A6C5E1-359D-853B-9D2F-7BD19ADFFC62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007F59-288B-47C4-1222-51CCB7EB09C5}"/>
                </a:ext>
              </a:extLst>
            </p:cNvPr>
            <p:cNvGrpSpPr/>
            <p:nvPr/>
          </p:nvGrpSpPr>
          <p:grpSpPr>
            <a:xfrm rot="5400000">
              <a:off x="6779478" y="3298132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2E96A31-8981-7BA6-7458-83547FF221B8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4" name="Trapezium 23">
                <a:extLst>
                  <a:ext uri="{FF2B5EF4-FFF2-40B4-BE49-F238E27FC236}">
                    <a16:creationId xmlns:a16="http://schemas.microsoft.com/office/drawing/2014/main" id="{9DC1E2FA-E63A-CFC7-FC25-1B5A5AE86268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B3C2E4-702A-781E-C120-BBF4F82F5BE1}"/>
              </a:ext>
            </a:extLst>
          </p:cNvPr>
          <p:cNvGrpSpPr/>
          <p:nvPr/>
        </p:nvGrpSpPr>
        <p:grpSpPr>
          <a:xfrm>
            <a:off x="1249679" y="3316701"/>
            <a:ext cx="838865" cy="827247"/>
            <a:chOff x="6584647" y="2922942"/>
            <a:chExt cx="838865" cy="82724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13FC8-6459-91B9-9E37-4E2464CF5DB2}"/>
                </a:ext>
              </a:extLst>
            </p:cNvPr>
            <p:cNvSpPr/>
            <p:nvPr/>
          </p:nvSpPr>
          <p:spPr>
            <a:xfrm>
              <a:off x="6755496" y="3079850"/>
              <a:ext cx="517981" cy="5179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D3FBC68-3DD9-E4A0-BBFE-22B59B274182}"/>
                </a:ext>
              </a:extLst>
            </p:cNvPr>
            <p:cNvGrpSpPr/>
            <p:nvPr/>
          </p:nvGrpSpPr>
          <p:grpSpPr>
            <a:xfrm>
              <a:off x="7211499" y="3232796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59" name="Oval 2058">
                <a:extLst>
                  <a:ext uri="{FF2B5EF4-FFF2-40B4-BE49-F238E27FC236}">
                    <a16:creationId xmlns:a16="http://schemas.microsoft.com/office/drawing/2014/main" id="{5EEA4499-A12D-B7CE-FCFE-F797425BF108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61" name="Rounded Rectangle 2060">
                <a:extLst>
                  <a:ext uri="{FF2B5EF4-FFF2-40B4-BE49-F238E27FC236}">
                    <a16:creationId xmlns:a16="http://schemas.microsoft.com/office/drawing/2014/main" id="{CDB25737-38BF-2A20-DAED-42FB653E35F9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62" name="Rounded Rectangle 2061">
                <a:extLst>
                  <a:ext uri="{FF2B5EF4-FFF2-40B4-BE49-F238E27FC236}">
                    <a16:creationId xmlns:a16="http://schemas.microsoft.com/office/drawing/2014/main" id="{26C8DB46-AFE9-1AA2-3E23-71B34AA62581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EEBBE-CFB3-B311-B26A-B79BCA97D86A}"/>
                </a:ext>
              </a:extLst>
            </p:cNvPr>
            <p:cNvGrpSpPr/>
            <p:nvPr/>
          </p:nvGrpSpPr>
          <p:grpSpPr>
            <a:xfrm rot="5400000">
              <a:off x="6908479" y="3538139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53" name="Oval 2052">
                <a:extLst>
                  <a:ext uri="{FF2B5EF4-FFF2-40B4-BE49-F238E27FC236}">
                    <a16:creationId xmlns:a16="http://schemas.microsoft.com/office/drawing/2014/main" id="{C2D1DCA1-C20C-8BAB-03BB-5AFD611961EF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055" name="Rounded Rectangle 2054">
                <a:extLst>
                  <a:ext uri="{FF2B5EF4-FFF2-40B4-BE49-F238E27FC236}">
                    <a16:creationId xmlns:a16="http://schemas.microsoft.com/office/drawing/2014/main" id="{27F04360-05DA-3E82-86DA-7270BDB0B0A4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57" name="Rounded Rectangle 2056">
                <a:extLst>
                  <a:ext uri="{FF2B5EF4-FFF2-40B4-BE49-F238E27FC236}">
                    <a16:creationId xmlns:a16="http://schemas.microsoft.com/office/drawing/2014/main" id="{B1F8052C-FC3E-8984-4DEF-71B177416E15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BD18F98-D9F5-A32B-FDCE-582D5683BF1A}"/>
                </a:ext>
              </a:extLst>
            </p:cNvPr>
            <p:cNvGrpSpPr/>
            <p:nvPr/>
          </p:nvGrpSpPr>
          <p:grpSpPr>
            <a:xfrm rot="16200000">
              <a:off x="6908480" y="2922905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48" name="Oval 2047">
                <a:extLst>
                  <a:ext uri="{FF2B5EF4-FFF2-40B4-BE49-F238E27FC236}">
                    <a16:creationId xmlns:a16="http://schemas.microsoft.com/office/drawing/2014/main" id="{6DE48C27-5A6F-BFF3-5037-DCE6249B108F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49" name="Rounded Rectangle 2048">
                <a:extLst>
                  <a:ext uri="{FF2B5EF4-FFF2-40B4-BE49-F238E27FC236}">
                    <a16:creationId xmlns:a16="http://schemas.microsoft.com/office/drawing/2014/main" id="{080FFE3C-BCDD-7085-93A5-17E779B96B8C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51" name="Rounded Rectangle 2050">
                <a:extLst>
                  <a:ext uri="{FF2B5EF4-FFF2-40B4-BE49-F238E27FC236}">
                    <a16:creationId xmlns:a16="http://schemas.microsoft.com/office/drawing/2014/main" id="{EAC077B2-8BF1-6B15-3099-052043F6F4DA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BCE4E2-8969-E836-7F5C-8EBEC732EAF7}"/>
                </a:ext>
              </a:extLst>
            </p:cNvPr>
            <p:cNvGrpSpPr/>
            <p:nvPr/>
          </p:nvGrpSpPr>
          <p:grpSpPr>
            <a:xfrm flipH="1">
              <a:off x="6584647" y="3232796"/>
              <a:ext cx="224354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F114ADB-4606-B95A-B55A-6DA13DEB7180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501B8A40-1494-A8E9-434F-3CB751DCB9BC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CDD25C1-6915-5856-F8FB-E526FC499C25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37B27A-8F1C-C608-B289-90461339301D}"/>
                </a:ext>
              </a:extLst>
            </p:cNvPr>
            <p:cNvGrpSpPr/>
            <p:nvPr/>
          </p:nvGrpSpPr>
          <p:grpSpPr>
            <a:xfrm>
              <a:off x="6946413" y="344527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4A00972-86F2-163E-F2CD-295C6A1252F6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60" name="Trapezium 59">
                <a:extLst>
                  <a:ext uri="{FF2B5EF4-FFF2-40B4-BE49-F238E27FC236}">
                    <a16:creationId xmlns:a16="http://schemas.microsoft.com/office/drawing/2014/main" id="{A58219EB-3280-E4D1-027E-3F8BBA72A8D7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2C5882-3705-9FB1-CC1A-3EF0D33C1AB6}"/>
                </a:ext>
              </a:extLst>
            </p:cNvPr>
            <p:cNvGrpSpPr/>
            <p:nvPr/>
          </p:nvGrpSpPr>
          <p:grpSpPr>
            <a:xfrm rot="16200000">
              <a:off x="7104487" y="329813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A55E1EFA-24BA-9607-8592-B5EB16B321B5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58" name="Trapezium 57">
                <a:extLst>
                  <a:ext uri="{FF2B5EF4-FFF2-40B4-BE49-F238E27FC236}">
                    <a16:creationId xmlns:a16="http://schemas.microsoft.com/office/drawing/2014/main" id="{6123FB47-C3A2-06F7-DA52-9440EEDE1FC0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D66F6F6-47E4-1B3D-5F6B-23411458FCAC}"/>
                </a:ext>
              </a:extLst>
            </p:cNvPr>
            <p:cNvGrpSpPr/>
            <p:nvPr/>
          </p:nvGrpSpPr>
          <p:grpSpPr>
            <a:xfrm rot="10800000">
              <a:off x="6954161" y="3142999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2353A88-B364-FCBD-D1DF-20A1DCF19D7F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56" name="Trapezium 55">
                <a:extLst>
                  <a:ext uri="{FF2B5EF4-FFF2-40B4-BE49-F238E27FC236}">
                    <a16:creationId xmlns:a16="http://schemas.microsoft.com/office/drawing/2014/main" id="{0A00E269-7FE9-3AD2-E871-39C633056F99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F95AE9-F239-33BB-E38E-2EF991B0E6CD}"/>
                </a:ext>
              </a:extLst>
            </p:cNvPr>
            <p:cNvGrpSpPr/>
            <p:nvPr/>
          </p:nvGrpSpPr>
          <p:grpSpPr>
            <a:xfrm rot="5400000">
              <a:off x="6779478" y="3298132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08DB56B4-C3DD-F7A9-0378-E1E036B35971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54" name="Trapezium 53">
                <a:extLst>
                  <a:ext uri="{FF2B5EF4-FFF2-40B4-BE49-F238E27FC236}">
                    <a16:creationId xmlns:a16="http://schemas.microsoft.com/office/drawing/2014/main" id="{8C5509F3-1BD2-1B50-C514-807CEA7E8BE5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1F8A9670-D664-EB2C-26E4-5E5878E5DD6A}"/>
              </a:ext>
            </a:extLst>
          </p:cNvPr>
          <p:cNvGrpSpPr/>
          <p:nvPr/>
        </p:nvGrpSpPr>
        <p:grpSpPr>
          <a:xfrm>
            <a:off x="2115603" y="2648692"/>
            <a:ext cx="838865" cy="827247"/>
            <a:chOff x="6584647" y="2922942"/>
            <a:chExt cx="838865" cy="827247"/>
          </a:xfrm>
        </p:grpSpPr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C138FCA3-8EEB-BCF8-B6F2-C56F06C5975A}"/>
                </a:ext>
              </a:extLst>
            </p:cNvPr>
            <p:cNvSpPr/>
            <p:nvPr/>
          </p:nvSpPr>
          <p:spPr>
            <a:xfrm>
              <a:off x="6755496" y="3079850"/>
              <a:ext cx="517981" cy="5179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 dirty="0"/>
            </a:p>
          </p:txBody>
        </p:sp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239A59EE-8EF6-541E-E805-277A463173E4}"/>
                </a:ext>
              </a:extLst>
            </p:cNvPr>
            <p:cNvGrpSpPr/>
            <p:nvPr/>
          </p:nvGrpSpPr>
          <p:grpSpPr>
            <a:xfrm>
              <a:off x="7211499" y="3232796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90" name="Oval 2089">
                <a:extLst>
                  <a:ext uri="{FF2B5EF4-FFF2-40B4-BE49-F238E27FC236}">
                    <a16:creationId xmlns:a16="http://schemas.microsoft.com/office/drawing/2014/main" id="{F8DFBCFC-6F03-CC53-EC28-3DA1574EDDC4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91" name="Rounded Rectangle 2090">
                <a:extLst>
                  <a:ext uri="{FF2B5EF4-FFF2-40B4-BE49-F238E27FC236}">
                    <a16:creationId xmlns:a16="http://schemas.microsoft.com/office/drawing/2014/main" id="{5878D7C1-B6F1-5550-C666-0C355BF23D2F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92" name="Rounded Rectangle 2091">
                <a:extLst>
                  <a:ext uri="{FF2B5EF4-FFF2-40B4-BE49-F238E27FC236}">
                    <a16:creationId xmlns:a16="http://schemas.microsoft.com/office/drawing/2014/main" id="{94C3EC58-7886-7103-91E9-1FDF16672EDF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F9835238-3E30-84CC-985A-E9642C72BCA5}"/>
                </a:ext>
              </a:extLst>
            </p:cNvPr>
            <p:cNvGrpSpPr/>
            <p:nvPr/>
          </p:nvGrpSpPr>
          <p:grpSpPr>
            <a:xfrm rot="5400000">
              <a:off x="6908479" y="3538139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87" name="Oval 2086">
                <a:extLst>
                  <a:ext uri="{FF2B5EF4-FFF2-40B4-BE49-F238E27FC236}">
                    <a16:creationId xmlns:a16="http://schemas.microsoft.com/office/drawing/2014/main" id="{EC5C5DEF-C7E4-2A9C-A531-C5DF2E659179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088" name="Rounded Rectangle 2087">
                <a:extLst>
                  <a:ext uri="{FF2B5EF4-FFF2-40B4-BE49-F238E27FC236}">
                    <a16:creationId xmlns:a16="http://schemas.microsoft.com/office/drawing/2014/main" id="{1DB87D3D-AAC5-ADFF-9915-87F73B5F7965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89" name="Rounded Rectangle 2088">
                <a:extLst>
                  <a:ext uri="{FF2B5EF4-FFF2-40B4-BE49-F238E27FC236}">
                    <a16:creationId xmlns:a16="http://schemas.microsoft.com/office/drawing/2014/main" id="{5AA2092C-4C56-10E4-02A0-851DEAE286A2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67" name="Group 2066">
              <a:extLst>
                <a:ext uri="{FF2B5EF4-FFF2-40B4-BE49-F238E27FC236}">
                  <a16:creationId xmlns:a16="http://schemas.microsoft.com/office/drawing/2014/main" id="{9C0B8F0E-A4D7-1A7A-70D2-6D0B7B39F32A}"/>
                </a:ext>
              </a:extLst>
            </p:cNvPr>
            <p:cNvGrpSpPr/>
            <p:nvPr/>
          </p:nvGrpSpPr>
          <p:grpSpPr>
            <a:xfrm rot="16200000">
              <a:off x="6908480" y="2922905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84" name="Oval 2083">
                <a:extLst>
                  <a:ext uri="{FF2B5EF4-FFF2-40B4-BE49-F238E27FC236}">
                    <a16:creationId xmlns:a16="http://schemas.microsoft.com/office/drawing/2014/main" id="{05C579C0-CA7A-9FBF-77A5-075E5A9275CF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85" name="Rounded Rectangle 2084">
                <a:extLst>
                  <a:ext uri="{FF2B5EF4-FFF2-40B4-BE49-F238E27FC236}">
                    <a16:creationId xmlns:a16="http://schemas.microsoft.com/office/drawing/2014/main" id="{52092A5A-4CE4-D448-431D-E82051BD25E6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86" name="Rounded Rectangle 2085">
                <a:extLst>
                  <a:ext uri="{FF2B5EF4-FFF2-40B4-BE49-F238E27FC236}">
                    <a16:creationId xmlns:a16="http://schemas.microsoft.com/office/drawing/2014/main" id="{B76FE478-B44C-9B30-2B4C-239086EAA0A1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5783CB80-4510-D591-555F-BD4045E26E47}"/>
                </a:ext>
              </a:extLst>
            </p:cNvPr>
            <p:cNvGrpSpPr/>
            <p:nvPr/>
          </p:nvGrpSpPr>
          <p:grpSpPr>
            <a:xfrm flipH="1">
              <a:off x="6584647" y="3232796"/>
              <a:ext cx="224354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081" name="Oval 2080">
                <a:extLst>
                  <a:ext uri="{FF2B5EF4-FFF2-40B4-BE49-F238E27FC236}">
                    <a16:creationId xmlns:a16="http://schemas.microsoft.com/office/drawing/2014/main" id="{BFCE7126-1309-9A1F-A1F3-7A4EF6498EDB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82" name="Rounded Rectangle 2081">
                <a:extLst>
                  <a:ext uri="{FF2B5EF4-FFF2-40B4-BE49-F238E27FC236}">
                    <a16:creationId xmlns:a16="http://schemas.microsoft.com/office/drawing/2014/main" id="{7648AE46-0E4F-4C0A-1D04-2F8F04A65B19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083" name="Rounded Rectangle 2082">
                <a:extLst>
                  <a:ext uri="{FF2B5EF4-FFF2-40B4-BE49-F238E27FC236}">
                    <a16:creationId xmlns:a16="http://schemas.microsoft.com/office/drawing/2014/main" id="{7815C61A-200B-59C4-5964-95F621948899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69" name="Group 2068">
              <a:extLst>
                <a:ext uri="{FF2B5EF4-FFF2-40B4-BE49-F238E27FC236}">
                  <a16:creationId xmlns:a16="http://schemas.microsoft.com/office/drawing/2014/main" id="{4CA5C558-A2A0-758C-B83B-B18277D0B2C5}"/>
                </a:ext>
              </a:extLst>
            </p:cNvPr>
            <p:cNvGrpSpPr/>
            <p:nvPr/>
          </p:nvGrpSpPr>
          <p:grpSpPr>
            <a:xfrm>
              <a:off x="6946413" y="344527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079" name="Rounded Rectangle 2078">
                <a:extLst>
                  <a:ext uri="{FF2B5EF4-FFF2-40B4-BE49-F238E27FC236}">
                    <a16:creationId xmlns:a16="http://schemas.microsoft.com/office/drawing/2014/main" id="{D0DA8B86-4AA9-2B21-0F39-3FBC70284D44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080" name="Trapezium 2079">
                <a:extLst>
                  <a:ext uri="{FF2B5EF4-FFF2-40B4-BE49-F238E27FC236}">
                    <a16:creationId xmlns:a16="http://schemas.microsoft.com/office/drawing/2014/main" id="{5964401C-2BCB-6229-A04F-290371239E38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070" name="Group 2069">
              <a:extLst>
                <a:ext uri="{FF2B5EF4-FFF2-40B4-BE49-F238E27FC236}">
                  <a16:creationId xmlns:a16="http://schemas.microsoft.com/office/drawing/2014/main" id="{CB410C43-A586-FCFA-F80E-3EE5FB949280}"/>
                </a:ext>
              </a:extLst>
            </p:cNvPr>
            <p:cNvGrpSpPr/>
            <p:nvPr/>
          </p:nvGrpSpPr>
          <p:grpSpPr>
            <a:xfrm rot="16200000">
              <a:off x="7104487" y="329813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077" name="Rounded Rectangle 2076">
                <a:extLst>
                  <a:ext uri="{FF2B5EF4-FFF2-40B4-BE49-F238E27FC236}">
                    <a16:creationId xmlns:a16="http://schemas.microsoft.com/office/drawing/2014/main" id="{F6BEC920-07AB-48C0-9C1E-09FC4843AF86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078" name="Trapezium 2077">
                <a:extLst>
                  <a:ext uri="{FF2B5EF4-FFF2-40B4-BE49-F238E27FC236}">
                    <a16:creationId xmlns:a16="http://schemas.microsoft.com/office/drawing/2014/main" id="{F1D86EBE-9128-0C5B-7AD0-9A3E8D14175E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071" name="Group 2070">
              <a:extLst>
                <a:ext uri="{FF2B5EF4-FFF2-40B4-BE49-F238E27FC236}">
                  <a16:creationId xmlns:a16="http://schemas.microsoft.com/office/drawing/2014/main" id="{6D824CA8-C752-DF81-4125-7B71B4CD18A2}"/>
                </a:ext>
              </a:extLst>
            </p:cNvPr>
            <p:cNvGrpSpPr/>
            <p:nvPr/>
          </p:nvGrpSpPr>
          <p:grpSpPr>
            <a:xfrm rot="10800000">
              <a:off x="6954161" y="3142999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075" name="Rounded Rectangle 2074">
                <a:extLst>
                  <a:ext uri="{FF2B5EF4-FFF2-40B4-BE49-F238E27FC236}">
                    <a16:creationId xmlns:a16="http://schemas.microsoft.com/office/drawing/2014/main" id="{DEF006E5-3247-3879-7A82-FD9B10B7597D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076" name="Trapezium 2075">
                <a:extLst>
                  <a:ext uri="{FF2B5EF4-FFF2-40B4-BE49-F238E27FC236}">
                    <a16:creationId xmlns:a16="http://schemas.microsoft.com/office/drawing/2014/main" id="{20CD3E9F-0761-DEDF-A1F6-FFB5927A6EEF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072" name="Group 2071">
              <a:extLst>
                <a:ext uri="{FF2B5EF4-FFF2-40B4-BE49-F238E27FC236}">
                  <a16:creationId xmlns:a16="http://schemas.microsoft.com/office/drawing/2014/main" id="{60BE3B88-32A8-91E2-3356-F524AFC4A379}"/>
                </a:ext>
              </a:extLst>
            </p:cNvPr>
            <p:cNvGrpSpPr/>
            <p:nvPr/>
          </p:nvGrpSpPr>
          <p:grpSpPr>
            <a:xfrm rot="5400000">
              <a:off x="6779478" y="3298132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073" name="Rounded Rectangle 2072">
                <a:extLst>
                  <a:ext uri="{FF2B5EF4-FFF2-40B4-BE49-F238E27FC236}">
                    <a16:creationId xmlns:a16="http://schemas.microsoft.com/office/drawing/2014/main" id="{8881DB2D-03DA-1AED-40B5-01D44D879278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074" name="Trapezium 2073">
                <a:extLst>
                  <a:ext uri="{FF2B5EF4-FFF2-40B4-BE49-F238E27FC236}">
                    <a16:creationId xmlns:a16="http://schemas.microsoft.com/office/drawing/2014/main" id="{07974A7A-CF48-A861-A308-F9C1E6144AB2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</p:grp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9EA2B1B9-F927-FF32-0DA0-2A55D2695CDA}"/>
              </a:ext>
            </a:extLst>
          </p:cNvPr>
          <p:cNvGrpSpPr/>
          <p:nvPr/>
        </p:nvGrpSpPr>
        <p:grpSpPr>
          <a:xfrm>
            <a:off x="3101291" y="2154158"/>
            <a:ext cx="838865" cy="827247"/>
            <a:chOff x="6584647" y="2922942"/>
            <a:chExt cx="838865" cy="827247"/>
          </a:xfrm>
        </p:grpSpPr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4523CB58-2638-39E2-22AC-1D9B94EA7F25}"/>
                </a:ext>
              </a:extLst>
            </p:cNvPr>
            <p:cNvSpPr/>
            <p:nvPr/>
          </p:nvSpPr>
          <p:spPr>
            <a:xfrm>
              <a:off x="6755496" y="3079850"/>
              <a:ext cx="517981" cy="5179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 dirty="0"/>
            </a:p>
          </p:txBody>
        </p:sp>
        <p:grpSp>
          <p:nvGrpSpPr>
            <p:cNvPr id="2095" name="Group 2094">
              <a:extLst>
                <a:ext uri="{FF2B5EF4-FFF2-40B4-BE49-F238E27FC236}">
                  <a16:creationId xmlns:a16="http://schemas.microsoft.com/office/drawing/2014/main" id="{F2291079-93F4-7C73-3152-9769BD5262CB}"/>
                </a:ext>
              </a:extLst>
            </p:cNvPr>
            <p:cNvGrpSpPr/>
            <p:nvPr/>
          </p:nvGrpSpPr>
          <p:grpSpPr>
            <a:xfrm>
              <a:off x="7211499" y="3232796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20" name="Oval 2119">
                <a:extLst>
                  <a:ext uri="{FF2B5EF4-FFF2-40B4-BE49-F238E27FC236}">
                    <a16:creationId xmlns:a16="http://schemas.microsoft.com/office/drawing/2014/main" id="{4D6D49F1-9954-0D6F-2280-AFD2ACC7B9BB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21" name="Rounded Rectangle 2120">
                <a:extLst>
                  <a:ext uri="{FF2B5EF4-FFF2-40B4-BE49-F238E27FC236}">
                    <a16:creationId xmlns:a16="http://schemas.microsoft.com/office/drawing/2014/main" id="{68B5D8F8-D311-D745-1E7D-13FEA4BC38EF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22" name="Rounded Rectangle 2121">
                <a:extLst>
                  <a:ext uri="{FF2B5EF4-FFF2-40B4-BE49-F238E27FC236}">
                    <a16:creationId xmlns:a16="http://schemas.microsoft.com/office/drawing/2014/main" id="{05BB94CB-17FF-CD59-6062-41527497BA27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96" name="Group 2095">
              <a:extLst>
                <a:ext uri="{FF2B5EF4-FFF2-40B4-BE49-F238E27FC236}">
                  <a16:creationId xmlns:a16="http://schemas.microsoft.com/office/drawing/2014/main" id="{C3897F05-2185-576D-5D8D-7E67974D8193}"/>
                </a:ext>
              </a:extLst>
            </p:cNvPr>
            <p:cNvGrpSpPr/>
            <p:nvPr/>
          </p:nvGrpSpPr>
          <p:grpSpPr>
            <a:xfrm rot="5400000">
              <a:off x="6908479" y="3538139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17" name="Oval 2116">
                <a:extLst>
                  <a:ext uri="{FF2B5EF4-FFF2-40B4-BE49-F238E27FC236}">
                    <a16:creationId xmlns:a16="http://schemas.microsoft.com/office/drawing/2014/main" id="{F6CD13A6-46D4-514B-4324-360893ABC4B2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18" name="Rounded Rectangle 2117">
                <a:extLst>
                  <a:ext uri="{FF2B5EF4-FFF2-40B4-BE49-F238E27FC236}">
                    <a16:creationId xmlns:a16="http://schemas.microsoft.com/office/drawing/2014/main" id="{AF62E26C-8D07-2F0E-E5BD-5F94E7899CCF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19" name="Rounded Rectangle 2118">
                <a:extLst>
                  <a:ext uri="{FF2B5EF4-FFF2-40B4-BE49-F238E27FC236}">
                    <a16:creationId xmlns:a16="http://schemas.microsoft.com/office/drawing/2014/main" id="{DBAFFDB9-ABEA-EC74-D94A-84F233ABB827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97" name="Group 2096">
              <a:extLst>
                <a:ext uri="{FF2B5EF4-FFF2-40B4-BE49-F238E27FC236}">
                  <a16:creationId xmlns:a16="http://schemas.microsoft.com/office/drawing/2014/main" id="{68179241-1B8C-A6A9-E3BE-A1F1758432F1}"/>
                </a:ext>
              </a:extLst>
            </p:cNvPr>
            <p:cNvGrpSpPr/>
            <p:nvPr/>
          </p:nvGrpSpPr>
          <p:grpSpPr>
            <a:xfrm rot="16200000">
              <a:off x="6908480" y="2922905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14" name="Oval 2113">
                <a:extLst>
                  <a:ext uri="{FF2B5EF4-FFF2-40B4-BE49-F238E27FC236}">
                    <a16:creationId xmlns:a16="http://schemas.microsoft.com/office/drawing/2014/main" id="{97E47FA4-8F4F-E915-BEE6-F2524E2A5F25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15" name="Rounded Rectangle 2114">
                <a:extLst>
                  <a:ext uri="{FF2B5EF4-FFF2-40B4-BE49-F238E27FC236}">
                    <a16:creationId xmlns:a16="http://schemas.microsoft.com/office/drawing/2014/main" id="{7250A299-D967-4B95-58D6-7CBEBF692666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16" name="Rounded Rectangle 2115">
                <a:extLst>
                  <a:ext uri="{FF2B5EF4-FFF2-40B4-BE49-F238E27FC236}">
                    <a16:creationId xmlns:a16="http://schemas.microsoft.com/office/drawing/2014/main" id="{EF1600AD-BA1D-AA81-6FDB-DC4DC4237375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98" name="Group 2097">
              <a:extLst>
                <a:ext uri="{FF2B5EF4-FFF2-40B4-BE49-F238E27FC236}">
                  <a16:creationId xmlns:a16="http://schemas.microsoft.com/office/drawing/2014/main" id="{A1219C21-3E9B-74CE-C8E6-44D105F169A0}"/>
                </a:ext>
              </a:extLst>
            </p:cNvPr>
            <p:cNvGrpSpPr/>
            <p:nvPr/>
          </p:nvGrpSpPr>
          <p:grpSpPr>
            <a:xfrm flipH="1">
              <a:off x="6584647" y="3232796"/>
              <a:ext cx="224354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11" name="Oval 2110">
                <a:extLst>
                  <a:ext uri="{FF2B5EF4-FFF2-40B4-BE49-F238E27FC236}">
                    <a16:creationId xmlns:a16="http://schemas.microsoft.com/office/drawing/2014/main" id="{4ECAE065-E2CF-EF34-553F-8D0B2CE704AE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12" name="Rounded Rectangle 2111">
                <a:extLst>
                  <a:ext uri="{FF2B5EF4-FFF2-40B4-BE49-F238E27FC236}">
                    <a16:creationId xmlns:a16="http://schemas.microsoft.com/office/drawing/2014/main" id="{15E3EFEE-D0B3-FBCA-3FC7-7410B6116E63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13" name="Rounded Rectangle 2112">
                <a:extLst>
                  <a:ext uri="{FF2B5EF4-FFF2-40B4-BE49-F238E27FC236}">
                    <a16:creationId xmlns:a16="http://schemas.microsoft.com/office/drawing/2014/main" id="{8D9D5969-66DE-5AA8-05F1-DCC086811D7A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099" name="Group 2098">
              <a:extLst>
                <a:ext uri="{FF2B5EF4-FFF2-40B4-BE49-F238E27FC236}">
                  <a16:creationId xmlns:a16="http://schemas.microsoft.com/office/drawing/2014/main" id="{924635B9-93E8-851B-29AD-5060492DF16A}"/>
                </a:ext>
              </a:extLst>
            </p:cNvPr>
            <p:cNvGrpSpPr/>
            <p:nvPr/>
          </p:nvGrpSpPr>
          <p:grpSpPr>
            <a:xfrm>
              <a:off x="6946413" y="344527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09" name="Rounded Rectangle 2108">
                <a:extLst>
                  <a:ext uri="{FF2B5EF4-FFF2-40B4-BE49-F238E27FC236}">
                    <a16:creationId xmlns:a16="http://schemas.microsoft.com/office/drawing/2014/main" id="{F1296012-491D-38CE-7CCE-1848EA934647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10" name="Trapezium 2109">
                <a:extLst>
                  <a:ext uri="{FF2B5EF4-FFF2-40B4-BE49-F238E27FC236}">
                    <a16:creationId xmlns:a16="http://schemas.microsoft.com/office/drawing/2014/main" id="{12BA3887-1AA8-73D1-48D2-A60988FAA9CE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00" name="Group 2099">
              <a:extLst>
                <a:ext uri="{FF2B5EF4-FFF2-40B4-BE49-F238E27FC236}">
                  <a16:creationId xmlns:a16="http://schemas.microsoft.com/office/drawing/2014/main" id="{60496EFF-607D-7C94-B4E1-E5951917B9DD}"/>
                </a:ext>
              </a:extLst>
            </p:cNvPr>
            <p:cNvGrpSpPr/>
            <p:nvPr/>
          </p:nvGrpSpPr>
          <p:grpSpPr>
            <a:xfrm rot="16200000">
              <a:off x="7104487" y="329813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07" name="Rounded Rectangle 2106">
                <a:extLst>
                  <a:ext uri="{FF2B5EF4-FFF2-40B4-BE49-F238E27FC236}">
                    <a16:creationId xmlns:a16="http://schemas.microsoft.com/office/drawing/2014/main" id="{5088EB9B-8C73-A8AB-A2B4-9EABCB39D0C2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08" name="Trapezium 2107">
                <a:extLst>
                  <a:ext uri="{FF2B5EF4-FFF2-40B4-BE49-F238E27FC236}">
                    <a16:creationId xmlns:a16="http://schemas.microsoft.com/office/drawing/2014/main" id="{DCFD4645-F076-D2B3-6281-5360075DE39E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01" name="Group 2100">
              <a:extLst>
                <a:ext uri="{FF2B5EF4-FFF2-40B4-BE49-F238E27FC236}">
                  <a16:creationId xmlns:a16="http://schemas.microsoft.com/office/drawing/2014/main" id="{55FDB8BA-A087-18D3-EEF6-3ECDD142D40F}"/>
                </a:ext>
              </a:extLst>
            </p:cNvPr>
            <p:cNvGrpSpPr/>
            <p:nvPr/>
          </p:nvGrpSpPr>
          <p:grpSpPr>
            <a:xfrm rot="10800000">
              <a:off x="6954161" y="3142999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05" name="Rounded Rectangle 2104">
                <a:extLst>
                  <a:ext uri="{FF2B5EF4-FFF2-40B4-BE49-F238E27FC236}">
                    <a16:creationId xmlns:a16="http://schemas.microsoft.com/office/drawing/2014/main" id="{479905DF-9436-0ABF-8657-7631B3095264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06" name="Trapezium 2105">
                <a:extLst>
                  <a:ext uri="{FF2B5EF4-FFF2-40B4-BE49-F238E27FC236}">
                    <a16:creationId xmlns:a16="http://schemas.microsoft.com/office/drawing/2014/main" id="{B687D107-6F91-456A-B5C5-07BD51336F7B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A547B259-A8AB-77B6-A518-BB1F22F6F2D8}"/>
                </a:ext>
              </a:extLst>
            </p:cNvPr>
            <p:cNvGrpSpPr/>
            <p:nvPr/>
          </p:nvGrpSpPr>
          <p:grpSpPr>
            <a:xfrm rot="5400000">
              <a:off x="6779478" y="3298132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03" name="Rounded Rectangle 2102">
                <a:extLst>
                  <a:ext uri="{FF2B5EF4-FFF2-40B4-BE49-F238E27FC236}">
                    <a16:creationId xmlns:a16="http://schemas.microsoft.com/office/drawing/2014/main" id="{0176019D-1BC9-3D2D-D67E-EB9FF6943724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04" name="Trapezium 2103">
                <a:extLst>
                  <a:ext uri="{FF2B5EF4-FFF2-40B4-BE49-F238E27FC236}">
                    <a16:creationId xmlns:a16="http://schemas.microsoft.com/office/drawing/2014/main" id="{C94C41EE-6C3E-C6AC-1EB0-2B4B59867CBF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</p:grpSp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1B1744EE-2E29-0D65-4737-15298032FF9B}"/>
              </a:ext>
            </a:extLst>
          </p:cNvPr>
          <p:cNvGrpSpPr/>
          <p:nvPr/>
        </p:nvGrpSpPr>
        <p:grpSpPr>
          <a:xfrm>
            <a:off x="3009928" y="3307511"/>
            <a:ext cx="838865" cy="827247"/>
            <a:chOff x="6584647" y="2922942"/>
            <a:chExt cx="838865" cy="827247"/>
          </a:xfrm>
        </p:grpSpPr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365D30E7-1A31-2372-456D-A11E593A5E54}"/>
                </a:ext>
              </a:extLst>
            </p:cNvPr>
            <p:cNvSpPr/>
            <p:nvPr/>
          </p:nvSpPr>
          <p:spPr>
            <a:xfrm>
              <a:off x="6755496" y="3079850"/>
              <a:ext cx="517981" cy="5179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 dirty="0"/>
            </a:p>
          </p:txBody>
        </p:sp>
        <p:grpSp>
          <p:nvGrpSpPr>
            <p:cNvPr id="2125" name="Group 2124">
              <a:extLst>
                <a:ext uri="{FF2B5EF4-FFF2-40B4-BE49-F238E27FC236}">
                  <a16:creationId xmlns:a16="http://schemas.microsoft.com/office/drawing/2014/main" id="{AFF44D41-1657-7D32-5D5B-AB812DF4F2A0}"/>
                </a:ext>
              </a:extLst>
            </p:cNvPr>
            <p:cNvGrpSpPr/>
            <p:nvPr/>
          </p:nvGrpSpPr>
          <p:grpSpPr>
            <a:xfrm>
              <a:off x="7211499" y="3232796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50" name="Oval 2149">
                <a:extLst>
                  <a:ext uri="{FF2B5EF4-FFF2-40B4-BE49-F238E27FC236}">
                    <a16:creationId xmlns:a16="http://schemas.microsoft.com/office/drawing/2014/main" id="{22F7D6E1-4F1E-F151-FDC1-F7D7F78FC6B2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51" name="Rounded Rectangle 2150">
                <a:extLst>
                  <a:ext uri="{FF2B5EF4-FFF2-40B4-BE49-F238E27FC236}">
                    <a16:creationId xmlns:a16="http://schemas.microsoft.com/office/drawing/2014/main" id="{2FC58233-E080-D065-902C-E25D00081329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52" name="Rounded Rectangle 2151">
                <a:extLst>
                  <a:ext uri="{FF2B5EF4-FFF2-40B4-BE49-F238E27FC236}">
                    <a16:creationId xmlns:a16="http://schemas.microsoft.com/office/drawing/2014/main" id="{46A890F2-759A-96B9-5640-6816CF7D5987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126" name="Group 2125">
              <a:extLst>
                <a:ext uri="{FF2B5EF4-FFF2-40B4-BE49-F238E27FC236}">
                  <a16:creationId xmlns:a16="http://schemas.microsoft.com/office/drawing/2014/main" id="{2E1F21CE-1593-98A9-89DB-A52F29771EC9}"/>
                </a:ext>
              </a:extLst>
            </p:cNvPr>
            <p:cNvGrpSpPr/>
            <p:nvPr/>
          </p:nvGrpSpPr>
          <p:grpSpPr>
            <a:xfrm rot="5400000">
              <a:off x="6908479" y="3538139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47" name="Oval 2146">
                <a:extLst>
                  <a:ext uri="{FF2B5EF4-FFF2-40B4-BE49-F238E27FC236}">
                    <a16:creationId xmlns:a16="http://schemas.microsoft.com/office/drawing/2014/main" id="{69E924DF-497C-9E6E-5B9C-7FF3CC6B61C7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48" name="Rounded Rectangle 2147">
                <a:extLst>
                  <a:ext uri="{FF2B5EF4-FFF2-40B4-BE49-F238E27FC236}">
                    <a16:creationId xmlns:a16="http://schemas.microsoft.com/office/drawing/2014/main" id="{B58B391A-DD2B-B553-F1E0-23D9961ECD6C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49" name="Rounded Rectangle 2148">
                <a:extLst>
                  <a:ext uri="{FF2B5EF4-FFF2-40B4-BE49-F238E27FC236}">
                    <a16:creationId xmlns:a16="http://schemas.microsoft.com/office/drawing/2014/main" id="{D62045CC-2064-940A-A94C-ECCF0FC2B163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127" name="Group 2126">
              <a:extLst>
                <a:ext uri="{FF2B5EF4-FFF2-40B4-BE49-F238E27FC236}">
                  <a16:creationId xmlns:a16="http://schemas.microsoft.com/office/drawing/2014/main" id="{1F972531-34A7-3A2F-14A9-F571A49C6AF0}"/>
                </a:ext>
              </a:extLst>
            </p:cNvPr>
            <p:cNvGrpSpPr/>
            <p:nvPr/>
          </p:nvGrpSpPr>
          <p:grpSpPr>
            <a:xfrm rot="16200000">
              <a:off x="6908480" y="2922905"/>
              <a:ext cx="212013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44" name="Oval 2143">
                <a:extLst>
                  <a:ext uri="{FF2B5EF4-FFF2-40B4-BE49-F238E27FC236}">
                    <a16:creationId xmlns:a16="http://schemas.microsoft.com/office/drawing/2014/main" id="{CDDA80D8-3224-A19C-70D4-E4B85E4E8880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45" name="Rounded Rectangle 2144">
                <a:extLst>
                  <a:ext uri="{FF2B5EF4-FFF2-40B4-BE49-F238E27FC236}">
                    <a16:creationId xmlns:a16="http://schemas.microsoft.com/office/drawing/2014/main" id="{4E29D6B4-AA49-CCEC-13EE-3D3BFA4436AA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46" name="Rounded Rectangle 2145">
                <a:extLst>
                  <a:ext uri="{FF2B5EF4-FFF2-40B4-BE49-F238E27FC236}">
                    <a16:creationId xmlns:a16="http://schemas.microsoft.com/office/drawing/2014/main" id="{183BF969-829B-22FC-3FC8-E543F6282F5E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128" name="Group 2127">
              <a:extLst>
                <a:ext uri="{FF2B5EF4-FFF2-40B4-BE49-F238E27FC236}">
                  <a16:creationId xmlns:a16="http://schemas.microsoft.com/office/drawing/2014/main" id="{5E62FBEF-3BF6-879D-1FD5-C6829F6F14EC}"/>
                </a:ext>
              </a:extLst>
            </p:cNvPr>
            <p:cNvGrpSpPr/>
            <p:nvPr/>
          </p:nvGrpSpPr>
          <p:grpSpPr>
            <a:xfrm flipH="1">
              <a:off x="6584647" y="3232796"/>
              <a:ext cx="224354" cy="212088"/>
              <a:chOff x="7689850" y="2781228"/>
              <a:chExt cx="212013" cy="212088"/>
            </a:xfrm>
            <a:solidFill>
              <a:schemeClr val="accent1"/>
            </a:solidFill>
          </p:grpSpPr>
          <p:sp>
            <p:nvSpPr>
              <p:cNvPr id="2141" name="Oval 2140">
                <a:extLst>
                  <a:ext uri="{FF2B5EF4-FFF2-40B4-BE49-F238E27FC236}">
                    <a16:creationId xmlns:a16="http://schemas.microsoft.com/office/drawing/2014/main" id="{587DCE60-CC90-A2E8-CDC4-8415B88EDA86}"/>
                  </a:ext>
                </a:extLst>
              </p:cNvPr>
              <p:cNvSpPr/>
              <p:nvPr/>
            </p:nvSpPr>
            <p:spPr>
              <a:xfrm>
                <a:off x="7781213" y="2826947"/>
                <a:ext cx="120650" cy="120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42" name="Rounded Rectangle 2141">
                <a:extLst>
                  <a:ext uri="{FF2B5EF4-FFF2-40B4-BE49-F238E27FC236}">
                    <a16:creationId xmlns:a16="http://schemas.microsoft.com/office/drawing/2014/main" id="{80246A9C-8B73-02D2-DB88-CAA6C04B8900}"/>
                  </a:ext>
                </a:extLst>
              </p:cNvPr>
              <p:cNvSpPr/>
              <p:nvPr/>
            </p:nvSpPr>
            <p:spPr>
              <a:xfrm>
                <a:off x="7689850" y="2947597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  <p:sp>
            <p:nvSpPr>
              <p:cNvPr id="2143" name="Rounded Rectangle 2142">
                <a:extLst>
                  <a:ext uri="{FF2B5EF4-FFF2-40B4-BE49-F238E27FC236}">
                    <a16:creationId xmlns:a16="http://schemas.microsoft.com/office/drawing/2014/main" id="{046CE7DA-D97F-F43F-F1EB-16C625CAFA31}"/>
                  </a:ext>
                </a:extLst>
              </p:cNvPr>
              <p:cNvSpPr/>
              <p:nvPr/>
            </p:nvSpPr>
            <p:spPr>
              <a:xfrm>
                <a:off x="7689850" y="2781228"/>
                <a:ext cx="12065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/>
              </a:p>
            </p:txBody>
          </p:sp>
        </p:grpSp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C5007659-86CE-9C2E-6D0D-DFFCFB6DA129}"/>
                </a:ext>
              </a:extLst>
            </p:cNvPr>
            <p:cNvGrpSpPr/>
            <p:nvPr/>
          </p:nvGrpSpPr>
          <p:grpSpPr>
            <a:xfrm>
              <a:off x="6946413" y="344527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39" name="Rounded Rectangle 2138">
                <a:extLst>
                  <a:ext uri="{FF2B5EF4-FFF2-40B4-BE49-F238E27FC236}">
                    <a16:creationId xmlns:a16="http://schemas.microsoft.com/office/drawing/2014/main" id="{21E51957-C4E4-68BE-942E-ED2F1479351A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40" name="Trapezium 2139">
                <a:extLst>
                  <a:ext uri="{FF2B5EF4-FFF2-40B4-BE49-F238E27FC236}">
                    <a16:creationId xmlns:a16="http://schemas.microsoft.com/office/drawing/2014/main" id="{AA8AAEAD-6BEA-5F95-1140-3242E06D1FDF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30" name="Group 2129">
              <a:extLst>
                <a:ext uri="{FF2B5EF4-FFF2-40B4-BE49-F238E27FC236}">
                  <a16:creationId xmlns:a16="http://schemas.microsoft.com/office/drawing/2014/main" id="{C65A7626-7DFF-B1C9-6B78-A69024F55455}"/>
                </a:ext>
              </a:extLst>
            </p:cNvPr>
            <p:cNvGrpSpPr/>
            <p:nvPr/>
          </p:nvGrpSpPr>
          <p:grpSpPr>
            <a:xfrm rot="16200000">
              <a:off x="7104487" y="3298131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37" name="Rounded Rectangle 2136">
                <a:extLst>
                  <a:ext uri="{FF2B5EF4-FFF2-40B4-BE49-F238E27FC236}">
                    <a16:creationId xmlns:a16="http://schemas.microsoft.com/office/drawing/2014/main" id="{CEEEF389-9067-685F-9628-587D97087B3D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38" name="Trapezium 2137">
                <a:extLst>
                  <a:ext uri="{FF2B5EF4-FFF2-40B4-BE49-F238E27FC236}">
                    <a16:creationId xmlns:a16="http://schemas.microsoft.com/office/drawing/2014/main" id="{7A54A01E-55ED-C980-5C69-933581174708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31" name="Group 2130">
              <a:extLst>
                <a:ext uri="{FF2B5EF4-FFF2-40B4-BE49-F238E27FC236}">
                  <a16:creationId xmlns:a16="http://schemas.microsoft.com/office/drawing/2014/main" id="{E27C4637-3674-41E2-CF38-7E2F99A1E5B9}"/>
                </a:ext>
              </a:extLst>
            </p:cNvPr>
            <p:cNvGrpSpPr/>
            <p:nvPr/>
          </p:nvGrpSpPr>
          <p:grpSpPr>
            <a:xfrm rot="10800000">
              <a:off x="6954161" y="3142999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35" name="Rounded Rectangle 2134">
                <a:extLst>
                  <a:ext uri="{FF2B5EF4-FFF2-40B4-BE49-F238E27FC236}">
                    <a16:creationId xmlns:a16="http://schemas.microsoft.com/office/drawing/2014/main" id="{F0313E21-2926-7095-7F45-B6C0D59045F5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36" name="Trapezium 2135">
                <a:extLst>
                  <a:ext uri="{FF2B5EF4-FFF2-40B4-BE49-F238E27FC236}">
                    <a16:creationId xmlns:a16="http://schemas.microsoft.com/office/drawing/2014/main" id="{70530618-7D47-5755-5F40-8E082FC290BA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  <p:grpSp>
          <p:nvGrpSpPr>
            <p:cNvPr id="2132" name="Group 2131">
              <a:extLst>
                <a:ext uri="{FF2B5EF4-FFF2-40B4-BE49-F238E27FC236}">
                  <a16:creationId xmlns:a16="http://schemas.microsoft.com/office/drawing/2014/main" id="{0FD4CF22-49D6-2730-6EF7-4E65DC5329F1}"/>
                </a:ext>
              </a:extLst>
            </p:cNvPr>
            <p:cNvGrpSpPr/>
            <p:nvPr/>
          </p:nvGrpSpPr>
          <p:grpSpPr>
            <a:xfrm rot="5400000">
              <a:off x="6779478" y="3298132"/>
              <a:ext cx="127673" cy="79708"/>
              <a:chOff x="4910424" y="3468700"/>
              <a:chExt cx="198499" cy="140265"/>
            </a:xfrm>
            <a:solidFill>
              <a:schemeClr val="bg2">
                <a:lumMod val="75000"/>
              </a:schemeClr>
            </a:solidFill>
          </p:grpSpPr>
          <p:sp>
            <p:nvSpPr>
              <p:cNvPr id="2133" name="Rounded Rectangle 2132">
                <a:extLst>
                  <a:ext uri="{FF2B5EF4-FFF2-40B4-BE49-F238E27FC236}">
                    <a16:creationId xmlns:a16="http://schemas.microsoft.com/office/drawing/2014/main" id="{B0113746-6BC5-B920-3F75-50565540549F}"/>
                  </a:ext>
                </a:extLst>
              </p:cNvPr>
              <p:cNvSpPr/>
              <p:nvPr/>
            </p:nvSpPr>
            <p:spPr>
              <a:xfrm>
                <a:off x="4917745" y="3532750"/>
                <a:ext cx="183858" cy="76215"/>
              </a:xfrm>
              <a:prstGeom prst="roundRect">
                <a:avLst/>
              </a:prstGeom>
              <a:grp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  <p:sp>
            <p:nvSpPr>
              <p:cNvPr id="2134" name="Trapezium 2133">
                <a:extLst>
                  <a:ext uri="{FF2B5EF4-FFF2-40B4-BE49-F238E27FC236}">
                    <a16:creationId xmlns:a16="http://schemas.microsoft.com/office/drawing/2014/main" id="{7665E018-4D7E-1D67-7501-E399333FA639}"/>
                  </a:ext>
                </a:extLst>
              </p:cNvPr>
              <p:cNvSpPr/>
              <p:nvPr/>
            </p:nvSpPr>
            <p:spPr>
              <a:xfrm rot="10800000">
                <a:off x="4910424" y="3468700"/>
                <a:ext cx="198499" cy="45719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E" dirty="0"/>
              </a:p>
            </p:txBody>
          </p:sp>
        </p:grpSp>
      </p:grpSp>
      <p:sp>
        <p:nvSpPr>
          <p:cNvPr id="2158" name="Trapezium 2157">
            <a:extLst>
              <a:ext uri="{FF2B5EF4-FFF2-40B4-BE49-F238E27FC236}">
                <a16:creationId xmlns:a16="http://schemas.microsoft.com/office/drawing/2014/main" id="{23809934-2DD2-4262-8BB3-CD2F065CD345}"/>
              </a:ext>
            </a:extLst>
          </p:cNvPr>
          <p:cNvSpPr/>
          <p:nvPr/>
        </p:nvSpPr>
        <p:spPr>
          <a:xfrm rot="10800000">
            <a:off x="1881235" y="1074728"/>
            <a:ext cx="1843087" cy="182003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grpSp>
        <p:nvGrpSpPr>
          <p:cNvPr id="2159" name="Group 2158">
            <a:extLst>
              <a:ext uri="{FF2B5EF4-FFF2-40B4-BE49-F238E27FC236}">
                <a16:creationId xmlns:a16="http://schemas.microsoft.com/office/drawing/2014/main" id="{1E20C152-9CC6-F96E-8BE4-2EDCAE6C274F}"/>
              </a:ext>
            </a:extLst>
          </p:cNvPr>
          <p:cNvGrpSpPr/>
          <p:nvPr/>
        </p:nvGrpSpPr>
        <p:grpSpPr>
          <a:xfrm rot="10800000">
            <a:off x="3714567" y="1400641"/>
            <a:ext cx="229518" cy="125961"/>
            <a:chOff x="5510270" y="4519485"/>
            <a:chExt cx="229518" cy="125961"/>
          </a:xfrm>
        </p:grpSpPr>
        <p:sp>
          <p:nvSpPr>
            <p:cNvPr id="2160" name="Rounded Rectangle 2159">
              <a:extLst>
                <a:ext uri="{FF2B5EF4-FFF2-40B4-BE49-F238E27FC236}">
                  <a16:creationId xmlns:a16="http://schemas.microsoft.com/office/drawing/2014/main" id="{45C9D560-684B-44E5-6DB7-6FA68F0B3349}"/>
                </a:ext>
              </a:extLst>
            </p:cNvPr>
            <p:cNvSpPr/>
            <p:nvPr/>
          </p:nvSpPr>
          <p:spPr>
            <a:xfrm>
              <a:off x="5510270" y="4519485"/>
              <a:ext cx="229518" cy="1259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 dirty="0"/>
            </a:p>
          </p:txBody>
        </p:sp>
        <p:pic>
          <p:nvPicPr>
            <p:cNvPr id="2161" name="Graphic 2160" descr="Bar chart with solid fill">
              <a:extLst>
                <a:ext uri="{FF2B5EF4-FFF2-40B4-BE49-F238E27FC236}">
                  <a16:creationId xmlns:a16="http://schemas.microsoft.com/office/drawing/2014/main" id="{A995396D-9CBA-093F-9185-9CCFAAF71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3029" y="4529217"/>
              <a:ext cx="106496" cy="106496"/>
            </a:xfrm>
            <a:prstGeom prst="rect">
              <a:avLst/>
            </a:prstGeom>
          </p:spPr>
        </p:pic>
      </p:grpSp>
      <p:grpSp>
        <p:nvGrpSpPr>
          <p:cNvPr id="2162" name="Group 2161">
            <a:extLst>
              <a:ext uri="{FF2B5EF4-FFF2-40B4-BE49-F238E27FC236}">
                <a16:creationId xmlns:a16="http://schemas.microsoft.com/office/drawing/2014/main" id="{5FD30518-E4FB-205A-9FA5-CEC807E91B5C}"/>
              </a:ext>
            </a:extLst>
          </p:cNvPr>
          <p:cNvGrpSpPr/>
          <p:nvPr/>
        </p:nvGrpSpPr>
        <p:grpSpPr>
          <a:xfrm>
            <a:off x="3726848" y="1211829"/>
            <a:ext cx="213308" cy="211866"/>
            <a:chOff x="4890457" y="1648075"/>
            <a:chExt cx="213308" cy="211866"/>
          </a:xfrm>
        </p:grpSpPr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A2DFEAA2-58D0-EF44-5C6B-8C1F6CBC4479}"/>
                </a:ext>
              </a:extLst>
            </p:cNvPr>
            <p:cNvSpPr/>
            <p:nvPr/>
          </p:nvSpPr>
          <p:spPr>
            <a:xfrm>
              <a:off x="4936177" y="1648075"/>
              <a:ext cx="121869" cy="12186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/>
            </a:p>
          </p:txBody>
        </p:sp>
        <p:sp>
          <p:nvSpPr>
            <p:cNvPr id="2164" name="Rounded Rectangle 2163">
              <a:extLst>
                <a:ext uri="{FF2B5EF4-FFF2-40B4-BE49-F238E27FC236}">
                  <a16:creationId xmlns:a16="http://schemas.microsoft.com/office/drawing/2014/main" id="{AFB8F6FE-C396-C827-178C-313992E5AEB5}"/>
                </a:ext>
              </a:extLst>
            </p:cNvPr>
            <p:cNvSpPr/>
            <p:nvPr/>
          </p:nvSpPr>
          <p:spPr>
            <a:xfrm rot="5400000">
              <a:off x="5020581" y="1776756"/>
              <a:ext cx="120650" cy="4571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 dirty="0"/>
            </a:p>
          </p:txBody>
        </p:sp>
        <p:sp>
          <p:nvSpPr>
            <p:cNvPr id="2165" name="Rounded Rectangle 2164">
              <a:extLst>
                <a:ext uri="{FF2B5EF4-FFF2-40B4-BE49-F238E27FC236}">
                  <a16:creationId xmlns:a16="http://schemas.microsoft.com/office/drawing/2014/main" id="{722711AA-997B-3657-1778-48DA69EBC816}"/>
                </a:ext>
              </a:extLst>
            </p:cNvPr>
            <p:cNvSpPr/>
            <p:nvPr/>
          </p:nvSpPr>
          <p:spPr>
            <a:xfrm rot="5400000">
              <a:off x="4852992" y="1771745"/>
              <a:ext cx="120650" cy="4571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E"/>
            </a:p>
          </p:txBody>
        </p:sp>
      </p:grpSp>
      <p:sp>
        <p:nvSpPr>
          <p:cNvPr id="2168" name="Rounded Rectangle 2167">
            <a:extLst>
              <a:ext uri="{FF2B5EF4-FFF2-40B4-BE49-F238E27FC236}">
                <a16:creationId xmlns:a16="http://schemas.microsoft.com/office/drawing/2014/main" id="{A0455FE6-8E9A-5F92-F3AB-C7B4EBE38272}"/>
              </a:ext>
            </a:extLst>
          </p:cNvPr>
          <p:cNvSpPr/>
          <p:nvPr/>
        </p:nvSpPr>
        <p:spPr>
          <a:xfrm>
            <a:off x="7819621" y="2260995"/>
            <a:ext cx="1282262" cy="35847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dirty="0">
                <a:latin typeface="Avenir Book" panose="02000503020000020003" pitchFamily="2" charset="0"/>
              </a:rPr>
              <a:t>Video</a:t>
            </a:r>
          </a:p>
        </p:txBody>
      </p:sp>
      <p:sp>
        <p:nvSpPr>
          <p:cNvPr id="2169" name="Rounded Rectangle 2168">
            <a:extLst>
              <a:ext uri="{FF2B5EF4-FFF2-40B4-BE49-F238E27FC236}">
                <a16:creationId xmlns:a16="http://schemas.microsoft.com/office/drawing/2014/main" id="{185C94EE-0F86-0628-9589-7F5389EB935B}"/>
              </a:ext>
            </a:extLst>
          </p:cNvPr>
          <p:cNvSpPr/>
          <p:nvPr/>
        </p:nvSpPr>
        <p:spPr>
          <a:xfrm>
            <a:off x="7819621" y="2753642"/>
            <a:ext cx="1282262" cy="35847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dirty="0">
                <a:latin typeface="Avenir Book" panose="02000503020000020003" pitchFamily="2" charset="0"/>
              </a:rPr>
              <a:t>Logs</a:t>
            </a:r>
          </a:p>
        </p:txBody>
      </p:sp>
      <p:sp>
        <p:nvSpPr>
          <p:cNvPr id="2170" name="Right Arrow 2169">
            <a:extLst>
              <a:ext uri="{FF2B5EF4-FFF2-40B4-BE49-F238E27FC236}">
                <a16:creationId xmlns:a16="http://schemas.microsoft.com/office/drawing/2014/main" id="{831EEFF8-0059-1A43-5BE0-E81BA81F8175}"/>
              </a:ext>
            </a:extLst>
          </p:cNvPr>
          <p:cNvSpPr/>
          <p:nvPr/>
        </p:nvSpPr>
        <p:spPr>
          <a:xfrm>
            <a:off x="5150070" y="2464012"/>
            <a:ext cx="300867" cy="484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171" name="Right Arrow 2170">
            <a:extLst>
              <a:ext uri="{FF2B5EF4-FFF2-40B4-BE49-F238E27FC236}">
                <a16:creationId xmlns:a16="http://schemas.microsoft.com/office/drawing/2014/main" id="{BDC27C0E-29EB-2F25-A4BA-FCF7D81D1612}"/>
              </a:ext>
            </a:extLst>
          </p:cNvPr>
          <p:cNvSpPr/>
          <p:nvPr/>
        </p:nvSpPr>
        <p:spPr>
          <a:xfrm>
            <a:off x="7185892" y="2466794"/>
            <a:ext cx="300867" cy="484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172" name="Rounded Rectangle 2171">
            <a:extLst>
              <a:ext uri="{FF2B5EF4-FFF2-40B4-BE49-F238E27FC236}">
                <a16:creationId xmlns:a16="http://schemas.microsoft.com/office/drawing/2014/main" id="{BF83166C-6978-8018-3BA7-3C96FBFCCB31}"/>
              </a:ext>
            </a:extLst>
          </p:cNvPr>
          <p:cNvSpPr/>
          <p:nvPr/>
        </p:nvSpPr>
        <p:spPr>
          <a:xfrm>
            <a:off x="7708883" y="2183341"/>
            <a:ext cx="1503739" cy="1047791"/>
          </a:xfrm>
          <a:prstGeom prst="roundRect">
            <a:avLst>
              <a:gd name="adj" fmla="val 7345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173" name="Right Arrow 2172">
            <a:extLst>
              <a:ext uri="{FF2B5EF4-FFF2-40B4-BE49-F238E27FC236}">
                <a16:creationId xmlns:a16="http://schemas.microsoft.com/office/drawing/2014/main" id="{D877692D-B158-2F22-09F0-615577A52253}"/>
              </a:ext>
            </a:extLst>
          </p:cNvPr>
          <p:cNvSpPr/>
          <p:nvPr/>
        </p:nvSpPr>
        <p:spPr>
          <a:xfrm>
            <a:off x="9380416" y="2527120"/>
            <a:ext cx="300867" cy="484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81FFEE78-E05B-7E77-702A-60C60EA86F7B}"/>
              </a:ext>
            </a:extLst>
          </p:cNvPr>
          <p:cNvSpPr txBox="1"/>
          <p:nvPr/>
        </p:nvSpPr>
        <p:spPr>
          <a:xfrm>
            <a:off x="7708882" y="3280236"/>
            <a:ext cx="150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600" dirty="0">
                <a:latin typeface="Avenir Book" panose="02000503020000020003" pitchFamily="2" charset="0"/>
              </a:rPr>
              <a:t>Multimodal data</a:t>
            </a:r>
          </a:p>
        </p:txBody>
      </p:sp>
      <p:sp>
        <p:nvSpPr>
          <p:cNvPr id="2175" name="Rounded Rectangle 2174">
            <a:extLst>
              <a:ext uri="{FF2B5EF4-FFF2-40B4-BE49-F238E27FC236}">
                <a16:creationId xmlns:a16="http://schemas.microsoft.com/office/drawing/2014/main" id="{04DF4031-9DB3-5A9E-8D0B-F6298B5431CD}"/>
              </a:ext>
            </a:extLst>
          </p:cNvPr>
          <p:cNvSpPr/>
          <p:nvPr/>
        </p:nvSpPr>
        <p:spPr>
          <a:xfrm>
            <a:off x="9833274" y="1197474"/>
            <a:ext cx="1802815" cy="2712074"/>
          </a:xfrm>
          <a:prstGeom prst="roundRect">
            <a:avLst>
              <a:gd name="adj" fmla="val 7345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176" name="Rounded Rectangle 2175">
            <a:extLst>
              <a:ext uri="{FF2B5EF4-FFF2-40B4-BE49-F238E27FC236}">
                <a16:creationId xmlns:a16="http://schemas.microsoft.com/office/drawing/2014/main" id="{476AF5BB-DD8B-6420-6441-00B7D7C0827A}"/>
              </a:ext>
            </a:extLst>
          </p:cNvPr>
          <p:cNvSpPr/>
          <p:nvPr/>
        </p:nvSpPr>
        <p:spPr>
          <a:xfrm>
            <a:off x="9947965" y="1284383"/>
            <a:ext cx="1581883" cy="1242737"/>
          </a:xfrm>
          <a:prstGeom prst="roundRect">
            <a:avLst>
              <a:gd name="adj" fmla="val 537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>
              <a:latin typeface="Avenir Book" panose="02000503020000020003" pitchFamily="2" charset="0"/>
            </a:endParaRPr>
          </a:p>
        </p:txBody>
      </p:sp>
      <p:sp>
        <p:nvSpPr>
          <p:cNvPr id="2177" name="Rounded Rectangle 2176">
            <a:extLst>
              <a:ext uri="{FF2B5EF4-FFF2-40B4-BE49-F238E27FC236}">
                <a16:creationId xmlns:a16="http://schemas.microsoft.com/office/drawing/2014/main" id="{68A509FD-DED4-14B5-674C-1675ADCB7E12}"/>
              </a:ext>
            </a:extLst>
          </p:cNvPr>
          <p:cNvSpPr/>
          <p:nvPr/>
        </p:nvSpPr>
        <p:spPr>
          <a:xfrm>
            <a:off x="10079422" y="1418684"/>
            <a:ext cx="1313793" cy="241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Facial action units</a:t>
            </a:r>
          </a:p>
        </p:txBody>
      </p:sp>
      <p:sp>
        <p:nvSpPr>
          <p:cNvPr id="2178" name="Rounded Rectangle 2177">
            <a:extLst>
              <a:ext uri="{FF2B5EF4-FFF2-40B4-BE49-F238E27FC236}">
                <a16:creationId xmlns:a16="http://schemas.microsoft.com/office/drawing/2014/main" id="{D0DF8B8B-19AF-8995-3638-A65D87D4E301}"/>
              </a:ext>
            </a:extLst>
          </p:cNvPr>
          <p:cNvSpPr/>
          <p:nvPr/>
        </p:nvSpPr>
        <p:spPr>
          <a:xfrm>
            <a:off x="10079422" y="1747555"/>
            <a:ext cx="1313793" cy="241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Head orientation</a:t>
            </a:r>
          </a:p>
        </p:txBody>
      </p:sp>
      <p:sp>
        <p:nvSpPr>
          <p:cNvPr id="2179" name="Rounded Rectangle 2178">
            <a:extLst>
              <a:ext uri="{FF2B5EF4-FFF2-40B4-BE49-F238E27FC236}">
                <a16:creationId xmlns:a16="http://schemas.microsoft.com/office/drawing/2014/main" id="{941067EB-D5F1-1CCC-185B-DF41B2B33B6F}"/>
              </a:ext>
            </a:extLst>
          </p:cNvPr>
          <p:cNvSpPr/>
          <p:nvPr/>
        </p:nvSpPr>
        <p:spPr>
          <a:xfrm>
            <a:off x="10079422" y="2076426"/>
            <a:ext cx="1313793" cy="351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Mouth area region</a:t>
            </a:r>
          </a:p>
        </p:txBody>
      </p:sp>
      <p:sp>
        <p:nvSpPr>
          <p:cNvPr id="2180" name="Rounded Rectangle 2179">
            <a:extLst>
              <a:ext uri="{FF2B5EF4-FFF2-40B4-BE49-F238E27FC236}">
                <a16:creationId xmlns:a16="http://schemas.microsoft.com/office/drawing/2014/main" id="{73112BBA-B504-31DC-1151-AD69A2E96EF4}"/>
              </a:ext>
            </a:extLst>
          </p:cNvPr>
          <p:cNvSpPr/>
          <p:nvPr/>
        </p:nvSpPr>
        <p:spPr>
          <a:xfrm>
            <a:off x="9947965" y="2633330"/>
            <a:ext cx="1581883" cy="1148351"/>
          </a:xfrm>
          <a:prstGeom prst="roundRect">
            <a:avLst>
              <a:gd name="adj" fmla="val 537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>
              <a:latin typeface="Avenir Book" panose="02000503020000020003" pitchFamily="2" charset="0"/>
            </a:endParaRPr>
          </a:p>
        </p:txBody>
      </p:sp>
      <p:sp>
        <p:nvSpPr>
          <p:cNvPr id="2181" name="Rounded Rectangle 2180">
            <a:extLst>
              <a:ext uri="{FF2B5EF4-FFF2-40B4-BE49-F238E27FC236}">
                <a16:creationId xmlns:a16="http://schemas.microsoft.com/office/drawing/2014/main" id="{D78E59D7-CD4D-3BCC-476A-92E2025C7054}"/>
              </a:ext>
            </a:extLst>
          </p:cNvPr>
          <p:cNvSpPr/>
          <p:nvPr/>
        </p:nvSpPr>
        <p:spPr>
          <a:xfrm>
            <a:off x="10077784" y="2739444"/>
            <a:ext cx="1313793" cy="3726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Characters written</a:t>
            </a:r>
          </a:p>
        </p:txBody>
      </p:sp>
      <p:sp>
        <p:nvSpPr>
          <p:cNvPr id="2182" name="Rounded Rectangle 2181">
            <a:extLst>
              <a:ext uri="{FF2B5EF4-FFF2-40B4-BE49-F238E27FC236}">
                <a16:creationId xmlns:a16="http://schemas.microsoft.com/office/drawing/2014/main" id="{281646A1-E56B-BA71-48FA-59A33F45F2FE}"/>
              </a:ext>
            </a:extLst>
          </p:cNvPr>
          <p:cNvSpPr/>
          <p:nvPr/>
        </p:nvSpPr>
        <p:spPr>
          <a:xfrm>
            <a:off x="10077783" y="3185737"/>
            <a:ext cx="1313793" cy="3726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Characters deleted</a:t>
            </a:r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5C6C43E7-7184-230F-386B-0887111C632F}"/>
              </a:ext>
            </a:extLst>
          </p:cNvPr>
          <p:cNvSpPr txBox="1"/>
          <p:nvPr/>
        </p:nvSpPr>
        <p:spPr>
          <a:xfrm>
            <a:off x="10077783" y="3980227"/>
            <a:ext cx="150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600" dirty="0">
                <a:latin typeface="Avenir Book" panose="02000503020000020003" pitchFamily="2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00810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A06F6-03F8-B7F5-D045-6638CE541BAC}"/>
              </a:ext>
            </a:extLst>
          </p:cNvPr>
          <p:cNvSpPr txBox="1"/>
          <p:nvPr/>
        </p:nvSpPr>
        <p:spPr>
          <a:xfrm>
            <a:off x="305937" y="5684531"/>
            <a:ext cx="5707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6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Annotation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B9DC61-16D5-D426-4A3F-6918AEC600ED}"/>
              </a:ext>
            </a:extLst>
          </p:cNvPr>
          <p:cNvSpPr/>
          <p:nvPr/>
        </p:nvSpPr>
        <p:spPr>
          <a:xfrm>
            <a:off x="974764" y="1000848"/>
            <a:ext cx="1755227" cy="3594538"/>
          </a:xfrm>
          <a:prstGeom prst="roundRect">
            <a:avLst>
              <a:gd name="adj" fmla="val 409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2FD8D0-4574-5BAE-2463-D79460F67393}"/>
              </a:ext>
            </a:extLst>
          </p:cNvPr>
          <p:cNvSpPr/>
          <p:nvPr/>
        </p:nvSpPr>
        <p:spPr>
          <a:xfrm>
            <a:off x="1195480" y="1126856"/>
            <a:ext cx="1313793" cy="24196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Argumentation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D03862-44C3-6D40-CA3A-5911180A101D}"/>
              </a:ext>
            </a:extLst>
          </p:cNvPr>
          <p:cNvSpPr/>
          <p:nvPr/>
        </p:nvSpPr>
        <p:spPr>
          <a:xfrm>
            <a:off x="1195480" y="1442974"/>
            <a:ext cx="1313793" cy="50999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Sustaining mutual understanding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656ED2-5807-DC63-0F98-EFB32D300A04}"/>
              </a:ext>
            </a:extLst>
          </p:cNvPr>
          <p:cNvSpPr/>
          <p:nvPr/>
        </p:nvSpPr>
        <p:spPr>
          <a:xfrm>
            <a:off x="1195479" y="1999809"/>
            <a:ext cx="1313793" cy="3642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Collaboration flow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77A6F-DA1E-A110-CA1C-7F814F3E7CF9}"/>
              </a:ext>
            </a:extLst>
          </p:cNvPr>
          <p:cNvSpPr/>
          <p:nvPr/>
        </p:nvSpPr>
        <p:spPr>
          <a:xfrm>
            <a:off x="1195479" y="2414649"/>
            <a:ext cx="1313793" cy="3642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Cooperative orientation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496B19E-533E-655F-8F24-F90497C39C89}"/>
              </a:ext>
            </a:extLst>
          </p:cNvPr>
          <p:cNvSpPr/>
          <p:nvPr/>
        </p:nvSpPr>
        <p:spPr>
          <a:xfrm>
            <a:off x="1195479" y="2836120"/>
            <a:ext cx="1313793" cy="3642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Knowledge exchange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40C644-FBE9-9486-5AC6-A436705E54B9}"/>
              </a:ext>
            </a:extLst>
          </p:cNvPr>
          <p:cNvSpPr/>
          <p:nvPr/>
        </p:nvSpPr>
        <p:spPr>
          <a:xfrm>
            <a:off x="1195479" y="3257591"/>
            <a:ext cx="1313793" cy="762841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Structuring problem solving and time management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C65912-076E-DB51-8DB9-ABE76302EA02}"/>
              </a:ext>
            </a:extLst>
          </p:cNvPr>
          <p:cNvSpPr/>
          <p:nvPr/>
        </p:nvSpPr>
        <p:spPr>
          <a:xfrm>
            <a:off x="1195479" y="4078933"/>
            <a:ext cx="1313793" cy="411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Individual task orientation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C1FC2-BCEA-51F6-9782-CF8C079B60FD}"/>
              </a:ext>
            </a:extLst>
          </p:cNvPr>
          <p:cNvSpPr txBox="1"/>
          <p:nvPr/>
        </p:nvSpPr>
        <p:spPr>
          <a:xfrm>
            <a:off x="974761" y="4652588"/>
            <a:ext cx="1755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600" dirty="0">
                <a:latin typeface="Avenir Book" panose="02000503020000020003" pitchFamily="2" charset="0"/>
              </a:rPr>
              <a:t>Collaboration quality dimension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75398-D40E-C25D-B5C8-CA8717FBE69C}"/>
              </a:ext>
            </a:extLst>
          </p:cNvPr>
          <p:cNvSpPr txBox="1"/>
          <p:nvPr/>
        </p:nvSpPr>
        <p:spPr>
          <a:xfrm>
            <a:off x="4139514" y="1497292"/>
            <a:ext cx="6857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latin typeface="Avenir Book" panose="02000503020000020003" pitchFamily="2" charset="0"/>
              </a:rPr>
              <a:t>Rummel et al., 2009 rating scheme</a:t>
            </a:r>
          </a:p>
          <a:p>
            <a:endParaRPr lang="en-EE" sz="2800" dirty="0"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EE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EE" sz="2800" dirty="0">
                <a:latin typeface="Avenir Book" panose="02000503020000020003" pitchFamily="2" charset="0"/>
              </a:rPr>
              <a:t>30 seconds temporal window</a:t>
            </a:r>
          </a:p>
          <a:p>
            <a:endParaRPr lang="en-EE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GB" sz="2800" dirty="0">
                <a:latin typeface="Avenir Book" panose="02000503020000020003" pitchFamily="2" charset="0"/>
              </a:rPr>
              <a:t>D</a:t>
            </a:r>
            <a:r>
              <a:rPr lang="en-EE" sz="2800" dirty="0">
                <a:latin typeface="Avenir Book" panose="02000503020000020003" pitchFamily="2" charset="0"/>
              </a:rPr>
              <a:t>imensions score on 5-likert scale [-2,-1,0,1,2]</a:t>
            </a:r>
          </a:p>
        </p:txBody>
      </p:sp>
    </p:spTree>
    <p:extLst>
      <p:ext uri="{BB962C8B-B14F-4D97-AF65-F5344CB8AC3E}">
        <p14:creationId xmlns:p14="http://schemas.microsoft.com/office/powerpoint/2010/main" val="2851980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A06F6-03F8-B7F5-D045-6638CE541BAC}"/>
              </a:ext>
            </a:extLst>
          </p:cNvPr>
          <p:cNvSpPr txBox="1"/>
          <p:nvPr/>
        </p:nvSpPr>
        <p:spPr>
          <a:xfrm>
            <a:off x="305937" y="5684531"/>
            <a:ext cx="5707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66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Analysis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108D60-8D19-25C7-AFBB-7D550C760742}"/>
              </a:ext>
            </a:extLst>
          </p:cNvPr>
          <p:cNvSpPr/>
          <p:nvPr/>
        </p:nvSpPr>
        <p:spPr>
          <a:xfrm>
            <a:off x="898344" y="1593065"/>
            <a:ext cx="1802815" cy="2712074"/>
          </a:xfrm>
          <a:prstGeom prst="roundRect">
            <a:avLst>
              <a:gd name="adj" fmla="val 7345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7E402B-53B6-4B8E-1DB9-42A198D275D0}"/>
              </a:ext>
            </a:extLst>
          </p:cNvPr>
          <p:cNvSpPr/>
          <p:nvPr/>
        </p:nvSpPr>
        <p:spPr>
          <a:xfrm>
            <a:off x="1013035" y="1679974"/>
            <a:ext cx="1581883" cy="1242737"/>
          </a:xfrm>
          <a:prstGeom prst="roundRect">
            <a:avLst>
              <a:gd name="adj" fmla="val 537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>
              <a:latin typeface="Avenir Book" panose="02000503020000020003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F45D53-ABC2-B78E-8293-6F51EF0B077C}"/>
              </a:ext>
            </a:extLst>
          </p:cNvPr>
          <p:cNvSpPr/>
          <p:nvPr/>
        </p:nvSpPr>
        <p:spPr>
          <a:xfrm>
            <a:off x="1144492" y="1814275"/>
            <a:ext cx="1313793" cy="241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Facial action units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78736DB-18CD-29C8-C8EE-7CA012C5AABD}"/>
              </a:ext>
            </a:extLst>
          </p:cNvPr>
          <p:cNvSpPr/>
          <p:nvPr/>
        </p:nvSpPr>
        <p:spPr>
          <a:xfrm>
            <a:off x="1144492" y="2143146"/>
            <a:ext cx="1313793" cy="2419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Head orientation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807DC53-2A6B-B84D-13B4-4EF46726A051}"/>
              </a:ext>
            </a:extLst>
          </p:cNvPr>
          <p:cNvSpPr/>
          <p:nvPr/>
        </p:nvSpPr>
        <p:spPr>
          <a:xfrm>
            <a:off x="1144492" y="2472017"/>
            <a:ext cx="1313793" cy="3515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Mouth area region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9DE3E6B-BE33-18CF-F39E-EFD97494A79F}"/>
              </a:ext>
            </a:extLst>
          </p:cNvPr>
          <p:cNvSpPr/>
          <p:nvPr/>
        </p:nvSpPr>
        <p:spPr>
          <a:xfrm>
            <a:off x="1013035" y="3028921"/>
            <a:ext cx="1581883" cy="1148351"/>
          </a:xfrm>
          <a:prstGeom prst="roundRect">
            <a:avLst>
              <a:gd name="adj" fmla="val 537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dirty="0">
              <a:latin typeface="Avenir Book" panose="02000503020000020003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34FA7E-2929-A1AE-FECB-79A6ED188743}"/>
              </a:ext>
            </a:extLst>
          </p:cNvPr>
          <p:cNvSpPr/>
          <p:nvPr/>
        </p:nvSpPr>
        <p:spPr>
          <a:xfrm>
            <a:off x="1142854" y="3135035"/>
            <a:ext cx="1313793" cy="3726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Characters written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15A0121-60B7-5E35-1A55-40A9DDB4A5E1}"/>
              </a:ext>
            </a:extLst>
          </p:cNvPr>
          <p:cNvSpPr/>
          <p:nvPr/>
        </p:nvSpPr>
        <p:spPr>
          <a:xfrm>
            <a:off x="1142853" y="3581328"/>
            <a:ext cx="1313793" cy="3726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Characters deleted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F51C7-D28F-F0A5-2E0C-E80A5E130994}"/>
              </a:ext>
            </a:extLst>
          </p:cNvPr>
          <p:cNvSpPr txBox="1"/>
          <p:nvPr/>
        </p:nvSpPr>
        <p:spPr>
          <a:xfrm>
            <a:off x="1142853" y="4375818"/>
            <a:ext cx="150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600" dirty="0">
                <a:latin typeface="Avenir Book" panose="02000503020000020003" pitchFamily="2" charset="0"/>
              </a:rPr>
              <a:t>Features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B9DC61-16D5-D426-4A3F-6918AEC600ED}"/>
              </a:ext>
            </a:extLst>
          </p:cNvPr>
          <p:cNvSpPr/>
          <p:nvPr/>
        </p:nvSpPr>
        <p:spPr>
          <a:xfrm>
            <a:off x="7956332" y="1062632"/>
            <a:ext cx="1755227" cy="3594538"/>
          </a:xfrm>
          <a:prstGeom prst="roundRect">
            <a:avLst>
              <a:gd name="adj" fmla="val 409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2FD8D0-4574-5BAE-2463-D79460F67393}"/>
              </a:ext>
            </a:extLst>
          </p:cNvPr>
          <p:cNvSpPr/>
          <p:nvPr/>
        </p:nvSpPr>
        <p:spPr>
          <a:xfrm>
            <a:off x="8177048" y="1188640"/>
            <a:ext cx="1313793" cy="24196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Argumentation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D03862-44C3-6D40-CA3A-5911180A101D}"/>
              </a:ext>
            </a:extLst>
          </p:cNvPr>
          <p:cNvSpPr/>
          <p:nvPr/>
        </p:nvSpPr>
        <p:spPr>
          <a:xfrm>
            <a:off x="8177048" y="1504758"/>
            <a:ext cx="1313793" cy="509996"/>
          </a:xfrm>
          <a:prstGeom prst="roundRect">
            <a:avLst>
              <a:gd name="adj" fmla="val 842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Sustaining mutual understanding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656ED2-5807-DC63-0F98-EFB32D300A04}"/>
              </a:ext>
            </a:extLst>
          </p:cNvPr>
          <p:cNvSpPr/>
          <p:nvPr/>
        </p:nvSpPr>
        <p:spPr>
          <a:xfrm>
            <a:off x="8177047" y="2061593"/>
            <a:ext cx="1313793" cy="3642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Collaboration flow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77A6F-DA1E-A110-CA1C-7F814F3E7CF9}"/>
              </a:ext>
            </a:extLst>
          </p:cNvPr>
          <p:cNvSpPr/>
          <p:nvPr/>
        </p:nvSpPr>
        <p:spPr>
          <a:xfrm>
            <a:off x="8177047" y="2476433"/>
            <a:ext cx="1313793" cy="3642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Cooperative orientation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496B19E-533E-655F-8F24-F90497C39C89}"/>
              </a:ext>
            </a:extLst>
          </p:cNvPr>
          <p:cNvSpPr/>
          <p:nvPr/>
        </p:nvSpPr>
        <p:spPr>
          <a:xfrm>
            <a:off x="8177047" y="2897904"/>
            <a:ext cx="1313793" cy="36426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Knowledge exchange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40C644-FBE9-9486-5AC6-A436705E54B9}"/>
              </a:ext>
            </a:extLst>
          </p:cNvPr>
          <p:cNvSpPr/>
          <p:nvPr/>
        </p:nvSpPr>
        <p:spPr>
          <a:xfrm>
            <a:off x="8177047" y="3319375"/>
            <a:ext cx="1313793" cy="762841"/>
          </a:xfrm>
          <a:prstGeom prst="roundRect">
            <a:avLst>
              <a:gd name="adj" fmla="val 84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Structuring problem solving and time management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C65912-076E-DB51-8DB9-ABE76302EA02}"/>
              </a:ext>
            </a:extLst>
          </p:cNvPr>
          <p:cNvSpPr/>
          <p:nvPr/>
        </p:nvSpPr>
        <p:spPr>
          <a:xfrm>
            <a:off x="8177047" y="4140717"/>
            <a:ext cx="1313793" cy="41134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E" sz="1100" dirty="0">
                <a:solidFill>
                  <a:schemeClr val="tx1"/>
                </a:solidFill>
                <a:latin typeface="Avenir Book" panose="02000503020000020003" pitchFamily="2" charset="0"/>
              </a:rPr>
              <a:t>Individual task orientation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C1FC2-BCEA-51F6-9782-CF8C079B60FD}"/>
              </a:ext>
            </a:extLst>
          </p:cNvPr>
          <p:cNvSpPr txBox="1"/>
          <p:nvPr/>
        </p:nvSpPr>
        <p:spPr>
          <a:xfrm>
            <a:off x="7956329" y="4714372"/>
            <a:ext cx="1755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600" dirty="0">
                <a:latin typeface="Avenir Book" panose="02000503020000020003" pitchFamily="2" charset="0"/>
              </a:rPr>
              <a:t>Collaboration quality dimension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1E4EA7-97A0-88E5-B62D-8B22CB72A29E}"/>
              </a:ext>
            </a:extLst>
          </p:cNvPr>
          <p:cNvSpPr txBox="1"/>
          <p:nvPr/>
        </p:nvSpPr>
        <p:spPr>
          <a:xfrm>
            <a:off x="4372304" y="1199711"/>
            <a:ext cx="149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4800" dirty="0">
                <a:solidFill>
                  <a:srgbClr val="C00000"/>
                </a:solidFill>
                <a:latin typeface="Avenir Book" panose="02000503020000020003" pitchFamily="2" charset="0"/>
              </a:rPr>
              <a:t>RQ1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F1BD5-0DDE-B7B8-910B-245B1C5C5946}"/>
              </a:ext>
            </a:extLst>
          </p:cNvPr>
          <p:cNvSpPr txBox="1"/>
          <p:nvPr/>
        </p:nvSpPr>
        <p:spPr>
          <a:xfrm>
            <a:off x="4445876" y="3092212"/>
            <a:ext cx="149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4800" dirty="0">
                <a:solidFill>
                  <a:srgbClr val="C00000"/>
                </a:solidFill>
                <a:latin typeface="Avenir Book" panose="02000503020000020003" pitchFamily="2" charset="0"/>
              </a:rPr>
              <a:t>RQ2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81DCEF-E35B-C017-D2C2-154D5ABEC655}"/>
              </a:ext>
            </a:extLst>
          </p:cNvPr>
          <p:cNvSpPr txBox="1"/>
          <p:nvPr/>
        </p:nvSpPr>
        <p:spPr>
          <a:xfrm>
            <a:off x="3915103" y="1894794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Correlation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40BC62-7006-884B-2F96-CAAFBED26B98}"/>
              </a:ext>
            </a:extLst>
          </p:cNvPr>
          <p:cNvSpPr txBox="1"/>
          <p:nvPr/>
        </p:nvSpPr>
        <p:spPr>
          <a:xfrm>
            <a:off x="3943861" y="3771385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Clustering Analysis</a:t>
            </a:r>
          </a:p>
        </p:txBody>
      </p:sp>
    </p:spTree>
    <p:extLst>
      <p:ext uri="{BB962C8B-B14F-4D97-AF65-F5344CB8AC3E}">
        <p14:creationId xmlns:p14="http://schemas.microsoft.com/office/powerpoint/2010/main" val="42506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08287-04D1-C7A1-BAB6-C87DBF19B37E}"/>
              </a:ext>
            </a:extLst>
          </p:cNvPr>
          <p:cNvSpPr txBox="1"/>
          <p:nvPr/>
        </p:nvSpPr>
        <p:spPr>
          <a:xfrm>
            <a:off x="935420" y="1019503"/>
            <a:ext cx="257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3200" dirty="0">
                <a:latin typeface="Avenir Book" panose="02000503020000020003" pitchFamily="2" charset="0"/>
              </a:rPr>
              <a:t>Inner brow raiser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D136C-D054-4E8F-3F54-923BFE8DDDC4}"/>
              </a:ext>
            </a:extLst>
          </p:cNvPr>
          <p:cNvSpPr txBox="1"/>
          <p:nvPr/>
        </p:nvSpPr>
        <p:spPr>
          <a:xfrm>
            <a:off x="4212026" y="1024549"/>
            <a:ext cx="3000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3200" b="1" dirty="0">
                <a:solidFill>
                  <a:srgbClr val="7030A0"/>
                </a:solidFill>
                <a:latin typeface="Avenir Book" panose="02000503020000020003" pitchFamily="2" charset="0"/>
              </a:rPr>
              <a:t>Vertical head movement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0F111-D6C8-EF18-DE30-717D60BEF899}"/>
              </a:ext>
            </a:extLst>
          </p:cNvPr>
          <p:cNvSpPr txBox="1"/>
          <p:nvPr/>
        </p:nvSpPr>
        <p:spPr>
          <a:xfrm>
            <a:off x="7641018" y="1019503"/>
            <a:ext cx="3520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3200" dirty="0">
                <a:latin typeface="Avenir Book" panose="02000503020000020003" pitchFamily="2" charset="0"/>
              </a:rPr>
              <a:t>Horizontal  head movement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1053-0F21-B62A-4F25-DB012F1F7F14}"/>
              </a:ext>
            </a:extLst>
          </p:cNvPr>
          <p:cNvSpPr txBox="1"/>
          <p:nvPr/>
        </p:nvSpPr>
        <p:spPr>
          <a:xfrm>
            <a:off x="827688" y="3630841"/>
            <a:ext cx="279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3200" dirty="0">
                <a:solidFill>
                  <a:srgbClr val="7030A0"/>
                </a:solidFill>
                <a:latin typeface="Avenir Book" panose="02000503020000020003" pitchFamily="2" charset="0"/>
              </a:rPr>
              <a:t>Mouth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3DA14-208F-8BFB-E3E7-B143884A397C}"/>
              </a:ext>
            </a:extLst>
          </p:cNvPr>
          <p:cNvSpPr txBox="1"/>
          <p:nvPr/>
        </p:nvSpPr>
        <p:spPr>
          <a:xfrm>
            <a:off x="8127122" y="3440478"/>
            <a:ext cx="279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3200" dirty="0">
                <a:latin typeface="Avenir Book" panose="02000503020000020003" pitchFamily="2" charset="0"/>
              </a:rPr>
              <a:t>Characters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91BB1-B6FB-D2F7-5811-87C539D600B1}"/>
              </a:ext>
            </a:extLst>
          </p:cNvPr>
          <p:cNvSpPr txBox="1"/>
          <p:nvPr/>
        </p:nvSpPr>
        <p:spPr>
          <a:xfrm>
            <a:off x="1030013" y="2078950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Structuring problem solving 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-.38)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DEE4E-432D-02C7-5378-0B3413F59784}"/>
              </a:ext>
            </a:extLst>
          </p:cNvPr>
          <p:cNvSpPr txBox="1"/>
          <p:nvPr/>
        </p:nvSpPr>
        <p:spPr>
          <a:xfrm>
            <a:off x="4550983" y="2701814"/>
            <a:ext cx="238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Sustaining mutual understanding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11D30-7E4A-8932-936F-8F9868FD010D}"/>
              </a:ext>
            </a:extLst>
          </p:cNvPr>
          <p:cNvSpPr txBox="1"/>
          <p:nvPr/>
        </p:nvSpPr>
        <p:spPr>
          <a:xfrm>
            <a:off x="4550983" y="2046974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Collaboration quality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DAC870-F4FD-42AD-E845-6EA92928F77E}"/>
              </a:ext>
            </a:extLst>
          </p:cNvPr>
          <p:cNvSpPr txBox="1"/>
          <p:nvPr/>
        </p:nvSpPr>
        <p:spPr>
          <a:xfrm>
            <a:off x="8127122" y="2052674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Individual task orientation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275A-E21C-F5E1-2351-C2BA39D7321F}"/>
              </a:ext>
            </a:extLst>
          </p:cNvPr>
          <p:cNvSpPr txBox="1"/>
          <p:nvPr/>
        </p:nvSpPr>
        <p:spPr>
          <a:xfrm>
            <a:off x="1030013" y="4136290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Collaboration quality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C5858C-759B-F4AB-F0A3-F44A0617AA48}"/>
              </a:ext>
            </a:extLst>
          </p:cNvPr>
          <p:cNvSpPr txBox="1"/>
          <p:nvPr/>
        </p:nvSpPr>
        <p:spPr>
          <a:xfrm>
            <a:off x="1030013" y="4716568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Argumentation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9A4C9-35D7-90DD-FA6E-76A9FA6183D4}"/>
              </a:ext>
            </a:extLst>
          </p:cNvPr>
          <p:cNvSpPr txBox="1"/>
          <p:nvPr/>
        </p:nvSpPr>
        <p:spPr>
          <a:xfrm>
            <a:off x="1030013" y="5332121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Individual task orientation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2FBD7-A735-B2E9-C61F-05B74166C7EC}"/>
              </a:ext>
            </a:extLst>
          </p:cNvPr>
          <p:cNvSpPr txBox="1"/>
          <p:nvPr/>
        </p:nvSpPr>
        <p:spPr>
          <a:xfrm>
            <a:off x="8329447" y="3954006"/>
            <a:ext cx="238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E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Individual task orientation</a:t>
            </a:r>
          </a:p>
          <a:p>
            <a:pPr algn="ctr"/>
            <a:r>
              <a:rPr lang="en-EE" sz="1400" dirty="0">
                <a:latin typeface="Avenir Book" panose="02000503020000020003" pitchFamily="2" charset="0"/>
              </a:rPr>
              <a:t>(</a:t>
            </a:r>
            <a:r>
              <a:rPr lang="el-GR" sz="1400" dirty="0">
                <a:effectLst/>
                <a:latin typeface="Avenir Book" panose="02000503020000020003" pitchFamily="2" charset="0"/>
              </a:rPr>
              <a:t>ρ</a:t>
            </a:r>
            <a:r>
              <a:rPr lang="en-US" sz="1400" dirty="0">
                <a:effectLst/>
                <a:latin typeface="Avenir Book" panose="02000503020000020003" pitchFamily="2" charset="0"/>
              </a:rPr>
              <a:t>= </a:t>
            </a:r>
            <a:r>
              <a:rPr lang="en-EE" sz="1400" dirty="0">
                <a:latin typeface="Avenir Book" panose="02000503020000020003" pitchFamily="2" charset="0"/>
              </a:rPr>
              <a:t>.31)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6DC454-177C-6F2A-9AB6-518D6F064E4E}"/>
              </a:ext>
            </a:extLst>
          </p:cNvPr>
          <p:cNvSpPr txBox="1"/>
          <p:nvPr/>
        </p:nvSpPr>
        <p:spPr>
          <a:xfrm>
            <a:off x="5118537" y="4978178"/>
            <a:ext cx="6978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EE" sz="5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CORRELATION ANALYSIS  RESULTS</a:t>
            </a:r>
          </a:p>
        </p:txBody>
      </p:sp>
    </p:spTree>
    <p:extLst>
      <p:ext uri="{BB962C8B-B14F-4D97-AF65-F5344CB8AC3E}">
        <p14:creationId xmlns:p14="http://schemas.microsoft.com/office/powerpoint/2010/main" val="376000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522</Words>
  <Application>Microsoft Macintosh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Book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8</cp:revision>
  <dcterms:created xsi:type="dcterms:W3CDTF">2023-08-02T13:00:42Z</dcterms:created>
  <dcterms:modified xsi:type="dcterms:W3CDTF">2023-08-30T13:27:40Z</dcterms:modified>
</cp:coreProperties>
</file>