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5852ED-1C98-48D3-9923-D1E16E0A1F12}">
  <a:tblStyle styleId="{1C5852ED-1C98-48D3-9923-D1E16E0A1F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team-concept-illustration_6170343.htm#query=group%20work&amp;position=42&amp;from_view=search&amp;track=ais" TargetMode="External"/><Relationship Id="rId3" Type="http://schemas.openxmlformats.org/officeDocument/2006/relationships/hyperlink" Target="https://www.freepik.com/free-vector/brainstorming-concept-landing-page_5582436.htm#query=group%20work&amp;position=41&amp;from_view=search&amp;track=ais" TargetMode="External"/><Relationship Id="rId4" Type="http://schemas.openxmlformats.org/officeDocument/2006/relationships/hyperlink" Target="https://www.freepik.com/free-vector/team-concept-illustration_8961437.htm#query=group%20work&amp;position=26&amp;from_view=search&amp;track=ai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0fb87b3a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00fb87b3a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00fb87b3a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00fb87b3a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8c863b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8c863b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172ddb0e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172ddb0e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033c8c2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033c8c2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9568197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9568197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Images: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u="sng">
                <a:solidFill>
                  <a:schemeClr val="hlink"/>
                </a:solidFill>
                <a:hlinkClick r:id="rId2"/>
              </a:rPr>
              <a:t>https://www.freepik.com/free-vector/team-concept-illustration_6170343.htm#query=group%20work&amp;position=42&amp;from_view=search&amp;track=ais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u="sng">
                <a:solidFill>
                  <a:schemeClr val="hlink"/>
                </a:solidFill>
                <a:hlinkClick r:id="rId3"/>
              </a:rPr>
              <a:t>https://www.freepik.com/free-vector/brainstorming-concept-landing-page_5582436.htm#query=group%20work&amp;position=41&amp;from_view=search&amp;track=ais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u="sng">
                <a:solidFill>
                  <a:schemeClr val="hlink"/>
                </a:solidFill>
                <a:hlinkClick r:id="rId4"/>
              </a:rPr>
              <a:t>https://www.freepik.com/free-vector/team-concept-illustration_8961437.htm#query=group%20work&amp;position=26&amp;from_view=search&amp;track=ais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0fb87b3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0fb87b3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Lack of </a:t>
            </a:r>
            <a:r>
              <a:rPr lang="et"/>
              <a:t>research</a:t>
            </a:r>
            <a:r>
              <a:rPr lang="et"/>
              <a:t> window size exploration for </a:t>
            </a:r>
            <a:r>
              <a:rPr lang="et"/>
              <a:t>collaboration</a:t>
            </a:r>
            <a:r>
              <a:rPr lang="et"/>
              <a:t> modeling across contexts.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Heterogeneity</a:t>
            </a:r>
            <a:r>
              <a:rPr lang="et"/>
              <a:t> of results motivated to gain a more </a:t>
            </a:r>
            <a:r>
              <a:rPr lang="et"/>
              <a:t>systematic and broader understanding on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729d90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729d90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0fb87b3a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0fb87b3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0fb87b3a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0fb87b3a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38ec2fd0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38ec2fd0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0fb87b3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00fb87b3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4e00e5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04e00e5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46771" y="1224248"/>
            <a:ext cx="77724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46771" y="2855940"/>
            <a:ext cx="77724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  <a:defRPr sz="2000" cap="small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 and Content 4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628650" y="362352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i="0" sz="4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8650" y="1595617"/>
            <a:ext cx="78867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⎯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⎯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28650" y="585375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28650" y="1596661"/>
            <a:ext cx="38862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629150" y="1596661"/>
            <a:ext cx="38862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28650" y="362352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i="0" sz="4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8650" y="1596661"/>
            <a:ext cx="38862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629150" y="1596661"/>
            <a:ext cx="38862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content">
  <p:cSld name="Number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348681" y="1312415"/>
            <a:ext cx="51756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⎯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⎯"/>
              <a:defRPr sz="28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⎯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529626" y="37071"/>
            <a:ext cx="2411400" cy="52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4400"/>
              <a:buNone/>
              <a:defRPr i="1" sz="34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 1">
  <p:cSld name="3 ideas 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6255912" y="512957"/>
            <a:ext cx="216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5"/>
          <p:cNvSpPr/>
          <p:nvPr>
            <p:ph idx="3" type="pic"/>
          </p:nvPr>
        </p:nvSpPr>
        <p:spPr>
          <a:xfrm>
            <a:off x="3490119" y="512957"/>
            <a:ext cx="216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/>
          <p:nvPr/>
        </p:nvSpPr>
        <p:spPr>
          <a:xfrm>
            <a:off x="724326" y="512956"/>
            <a:ext cx="2163900" cy="2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802383" y="486841"/>
            <a:ext cx="925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1" lang="et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20968" y="2785700"/>
            <a:ext cx="76986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4" type="body"/>
          </p:nvPr>
        </p:nvSpPr>
        <p:spPr>
          <a:xfrm>
            <a:off x="765312" y="1645017"/>
            <a:ext cx="2048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 2">
  <p:cSld name="3 ideas 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>
            <p:ph idx="2" type="pic"/>
          </p:nvPr>
        </p:nvSpPr>
        <p:spPr>
          <a:xfrm>
            <a:off x="6255912" y="512957"/>
            <a:ext cx="216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6"/>
          <p:cNvSpPr/>
          <p:nvPr>
            <p:ph idx="3" type="pic"/>
          </p:nvPr>
        </p:nvSpPr>
        <p:spPr>
          <a:xfrm>
            <a:off x="724326" y="512955"/>
            <a:ext cx="216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3490119" y="512956"/>
            <a:ext cx="2163900" cy="2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568176" y="486841"/>
            <a:ext cx="925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1" lang="et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968" y="2785700"/>
            <a:ext cx="76986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4" type="body"/>
          </p:nvPr>
        </p:nvSpPr>
        <p:spPr>
          <a:xfrm>
            <a:off x="3546003" y="1645017"/>
            <a:ext cx="2048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 3">
  <p:cSld name="3 ideas 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>
            <p:ph idx="2" type="pic"/>
          </p:nvPr>
        </p:nvSpPr>
        <p:spPr>
          <a:xfrm>
            <a:off x="723901" y="512957"/>
            <a:ext cx="216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7"/>
          <p:cNvSpPr/>
          <p:nvPr>
            <p:ph idx="3" type="pic"/>
          </p:nvPr>
        </p:nvSpPr>
        <p:spPr>
          <a:xfrm>
            <a:off x="3490119" y="512957"/>
            <a:ext cx="216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7"/>
          <p:cNvSpPr/>
          <p:nvPr/>
        </p:nvSpPr>
        <p:spPr>
          <a:xfrm>
            <a:off x="6256337" y="512956"/>
            <a:ext cx="2163900" cy="2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334394" y="486841"/>
            <a:ext cx="925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1" lang="et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0968" y="2785700"/>
            <a:ext cx="76986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4" type="body"/>
          </p:nvPr>
        </p:nvSpPr>
        <p:spPr>
          <a:xfrm>
            <a:off x="6313900" y="1645017"/>
            <a:ext cx="2048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 3">
  <p:cSld name="image and content 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>
            <p:ph idx="2" type="pic"/>
          </p:nvPr>
        </p:nvSpPr>
        <p:spPr>
          <a:xfrm>
            <a:off x="591016" y="941833"/>
            <a:ext cx="3044700" cy="3044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081344" y="1382360"/>
            <a:ext cx="45024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⎯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⎯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tle and content">
  <p:cSld name="imag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>
            <p:ph idx="2" type="pic"/>
          </p:nvPr>
        </p:nvSpPr>
        <p:spPr>
          <a:xfrm>
            <a:off x="5140884" y="-947852"/>
            <a:ext cx="6861900" cy="6861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1161910"/>
            <a:ext cx="38541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i="0" sz="28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28650" y="2527211"/>
            <a:ext cx="3880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⎯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 1">
  <p:cSld name="image and content 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>
            <p:ph idx="2" type="pic"/>
          </p:nvPr>
        </p:nvSpPr>
        <p:spPr>
          <a:xfrm>
            <a:off x="5140884" y="-947852"/>
            <a:ext cx="6861900" cy="6861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628650" y="1382362"/>
            <a:ext cx="38805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tle and content 2">
  <p:cSld name="image title and content 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8650" y="1161910"/>
            <a:ext cx="38541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i="0" sz="28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/>
          <p:nvPr>
            <p:ph idx="2" type="pic"/>
          </p:nvPr>
        </p:nvSpPr>
        <p:spPr>
          <a:xfrm>
            <a:off x="5140325" y="0"/>
            <a:ext cx="4003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628650" y="2527211"/>
            <a:ext cx="3880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⎯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 2">
  <p:cSld name="image and content 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>
            <p:ph idx="2" type="pic"/>
          </p:nvPr>
        </p:nvSpPr>
        <p:spPr>
          <a:xfrm>
            <a:off x="5140325" y="0"/>
            <a:ext cx="4003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28650" y="1382362"/>
            <a:ext cx="38805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 and caption">
  <p:cSld name="object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2910469" y="4482790"/>
            <a:ext cx="5586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  <a:defRPr sz="20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⎯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2" type="body"/>
          </p:nvPr>
        </p:nvSpPr>
        <p:spPr>
          <a:xfrm>
            <a:off x="646772" y="534911"/>
            <a:ext cx="78504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⎯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4">
  <p:cSld name="1_Title and Content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/>
          <p:nvPr>
            <p:ph idx="2" type="pic"/>
          </p:nvPr>
        </p:nvSpPr>
        <p:spPr>
          <a:xfrm>
            <a:off x="1146834" y="682197"/>
            <a:ext cx="1013100" cy="10131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mbria Math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Google Shape;114;p24"/>
          <p:cNvSpPr/>
          <p:nvPr>
            <p:ph idx="3" type="pic"/>
          </p:nvPr>
        </p:nvSpPr>
        <p:spPr>
          <a:xfrm>
            <a:off x="3483015" y="682197"/>
            <a:ext cx="1013100" cy="10131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mbria Math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5" name="Google Shape;115;p24"/>
          <p:cNvSpPr/>
          <p:nvPr>
            <p:ph idx="4" type="pic"/>
          </p:nvPr>
        </p:nvSpPr>
        <p:spPr>
          <a:xfrm>
            <a:off x="5819196" y="682197"/>
            <a:ext cx="1013100" cy="10131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mbria Math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6" name="Google Shape;116;p24"/>
          <p:cNvSpPr/>
          <p:nvPr>
            <p:ph idx="5" type="pic"/>
          </p:nvPr>
        </p:nvSpPr>
        <p:spPr>
          <a:xfrm>
            <a:off x="2179612" y="2579519"/>
            <a:ext cx="1013100" cy="10131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mbria Math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4"/>
          <p:cNvSpPr/>
          <p:nvPr>
            <p:ph idx="6" type="pic"/>
          </p:nvPr>
        </p:nvSpPr>
        <p:spPr>
          <a:xfrm>
            <a:off x="4515793" y="2579519"/>
            <a:ext cx="1013100" cy="10131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mbria Math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24"/>
          <p:cNvSpPr/>
          <p:nvPr>
            <p:ph idx="7" type="pic"/>
          </p:nvPr>
        </p:nvSpPr>
        <p:spPr>
          <a:xfrm>
            <a:off x="6851974" y="2579519"/>
            <a:ext cx="1013100" cy="10131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mbria Math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921554" y="1756717"/>
            <a:ext cx="142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8" type="body"/>
          </p:nvPr>
        </p:nvSpPr>
        <p:spPr>
          <a:xfrm>
            <a:off x="3268053" y="1756717"/>
            <a:ext cx="142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9" type="body"/>
          </p:nvPr>
        </p:nvSpPr>
        <p:spPr>
          <a:xfrm>
            <a:off x="5614553" y="1756717"/>
            <a:ext cx="142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3" type="body"/>
          </p:nvPr>
        </p:nvSpPr>
        <p:spPr>
          <a:xfrm>
            <a:off x="1965483" y="3618175"/>
            <a:ext cx="142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4" type="body"/>
          </p:nvPr>
        </p:nvSpPr>
        <p:spPr>
          <a:xfrm>
            <a:off x="4311982" y="3618175"/>
            <a:ext cx="142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5" type="body"/>
          </p:nvPr>
        </p:nvSpPr>
        <p:spPr>
          <a:xfrm>
            <a:off x="6658482" y="3618175"/>
            <a:ext cx="142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2657516" y="1500725"/>
            <a:ext cx="5925300" cy="21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 flipH="1" rot="10800000">
            <a:off x="1360448" y="1271172"/>
            <a:ext cx="468300" cy="2371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657516" y="1500725"/>
            <a:ext cx="5925300" cy="21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5"/>
          <p:cNvCxnSpPr/>
          <p:nvPr/>
        </p:nvCxnSpPr>
        <p:spPr>
          <a:xfrm flipH="1" rot="10800000">
            <a:off x="1360448" y="1271172"/>
            <a:ext cx="468300" cy="2371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657516" y="1293541"/>
            <a:ext cx="59253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" name="Google Shape;25;p6"/>
          <p:cNvCxnSpPr/>
          <p:nvPr/>
        </p:nvCxnSpPr>
        <p:spPr>
          <a:xfrm flipH="1" rot="10800000">
            <a:off x="1360448" y="1271172"/>
            <a:ext cx="468300" cy="2371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2657475" y="2497491"/>
            <a:ext cx="59253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57516" y="1262275"/>
            <a:ext cx="59253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7"/>
          <p:cNvCxnSpPr/>
          <p:nvPr/>
        </p:nvCxnSpPr>
        <p:spPr>
          <a:xfrm flipH="1" rot="10800000">
            <a:off x="1360448" y="1271172"/>
            <a:ext cx="468300" cy="2371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2657475" y="2497491"/>
            <a:ext cx="59253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">
  <p:cSld name="Content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8"/>
          <p:cNvCxnSpPr/>
          <p:nvPr/>
        </p:nvCxnSpPr>
        <p:spPr>
          <a:xfrm flipH="1" rot="10800000">
            <a:off x="1360448" y="1271172"/>
            <a:ext cx="468300" cy="2371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2657475" y="1271238"/>
            <a:ext cx="59253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⎯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⎯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28650" y="585375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8650" y="1595617"/>
            <a:ext cx="78867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⎯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⎯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497450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b="0" i="1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595617"/>
            <a:ext cx="78867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8319" y="4338769"/>
            <a:ext cx="2081823" cy="42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pankajch@tlu.e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ai.sk/ojs/index.php/cai/article/view/3222" TargetMode="External"/><Relationship Id="rId4" Type="http://schemas.openxmlformats.org/officeDocument/2006/relationships/hyperlink" Target="http://dblp.uni-trier.de/db/journals/cscl/cscl8.html#MaldonadoDMKY13" TargetMode="External"/><Relationship Id="rId5" Type="http://schemas.openxmlformats.org/officeDocument/2006/relationships/hyperlink" Target="https://doi.org/10.21437/SpeechProsody.2016-57" TargetMode="External"/><Relationship Id="rId6" Type="http://schemas.openxmlformats.org/officeDocument/2006/relationships/hyperlink" Target="https://doi.org/10.1109/TLT.2017.2704099" TargetMode="External"/><Relationship Id="rId7" Type="http://schemas.openxmlformats.org/officeDocument/2006/relationships/hyperlink" Target="https://doi.org/10.21437/Interspeech.2016-156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646771" y="1224248"/>
            <a:ext cx="7772400" cy="162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3100">
                <a:latin typeface="Helvetica Neue"/>
                <a:ea typeface="Helvetica Neue"/>
                <a:cs typeface="Helvetica Neue"/>
                <a:sym typeface="Helvetica Neue"/>
              </a:rPr>
              <a:t>Impact of </a:t>
            </a:r>
            <a:r>
              <a:rPr b="1" i="0" lang="et" sz="3100">
                <a:latin typeface="Helvetica Neue"/>
                <a:ea typeface="Helvetica Neue"/>
                <a:cs typeface="Helvetica Neue"/>
                <a:sym typeface="Helvetica Neue"/>
              </a:rPr>
              <a:t>temporal window size</a:t>
            </a:r>
            <a:r>
              <a:rPr i="0" lang="et" sz="3100">
                <a:latin typeface="Helvetica Neue"/>
                <a:ea typeface="Helvetica Neue"/>
                <a:cs typeface="Helvetica Neue"/>
                <a:sym typeface="Helvetica Neue"/>
              </a:rPr>
              <a:t> on the </a:t>
            </a:r>
            <a:r>
              <a:rPr b="1" i="0" lang="et" sz="3100">
                <a:latin typeface="Helvetica Neue"/>
                <a:ea typeface="Helvetica Neue"/>
                <a:cs typeface="Helvetica Neue"/>
                <a:sym typeface="Helvetica Neue"/>
              </a:rPr>
              <a:t>generalizability</a:t>
            </a:r>
            <a:r>
              <a:rPr i="0" lang="et" sz="3100"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b="1" i="0" lang="et" sz="3100">
                <a:latin typeface="Helvetica Neue"/>
                <a:ea typeface="Helvetica Neue"/>
                <a:cs typeface="Helvetica Neue"/>
                <a:sym typeface="Helvetica Neue"/>
              </a:rPr>
              <a:t>collaboration quality</a:t>
            </a:r>
            <a:r>
              <a:rPr i="0" lang="et" sz="3100">
                <a:latin typeface="Helvetica Neue"/>
                <a:ea typeface="Helvetica Neue"/>
                <a:cs typeface="Helvetica Neue"/>
                <a:sym typeface="Helvetica Neue"/>
              </a:rPr>
              <a:t> estimation models developed using Multimodal Learning Analytics</a:t>
            </a:r>
            <a:endParaRPr i="0" sz="3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646771" y="2855940"/>
            <a:ext cx="7772400" cy="93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t" sz="1300">
                <a:latin typeface="Helvetica Neue"/>
                <a:ea typeface="Helvetica Neue"/>
                <a:cs typeface="Helvetica Neue"/>
                <a:sym typeface="Helvetica Neue"/>
              </a:rPr>
              <a:t>Pankaj chejara</a:t>
            </a:r>
            <a:r>
              <a:rPr baseline="30000" lang="et" sz="13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t" sz="1300">
                <a:latin typeface="Helvetica Neue"/>
                <a:ea typeface="Helvetica Neue"/>
                <a:cs typeface="Helvetica Neue"/>
                <a:sym typeface="Helvetica Neue"/>
              </a:rPr>
              <a:t>, Luis p. Prieto</a:t>
            </a:r>
            <a:r>
              <a:rPr baseline="30000" lang="et" sz="13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t" sz="1300">
                <a:latin typeface="Helvetica Neue"/>
                <a:ea typeface="Helvetica Neue"/>
                <a:cs typeface="Helvetica Neue"/>
                <a:sym typeface="Helvetica Neue"/>
              </a:rPr>
              <a:t>, Maria jesús rodríguez-triana</a:t>
            </a:r>
            <a:r>
              <a:rPr baseline="30000" lang="et" sz="13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t" sz="1300">
                <a:latin typeface="Helvetica Neue"/>
                <a:ea typeface="Helvetica Neue"/>
                <a:cs typeface="Helvetica Neue"/>
                <a:sym typeface="Helvetica Neue"/>
              </a:rPr>
              <a:t>, Adolfo ruiz-calleja</a:t>
            </a:r>
            <a:r>
              <a:rPr baseline="30000" lang="et" sz="13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t" sz="1300">
                <a:latin typeface="Helvetica Neue"/>
                <a:ea typeface="Helvetica Neue"/>
                <a:cs typeface="Helvetica Neue"/>
                <a:sym typeface="Helvetica Neue"/>
              </a:rPr>
              <a:t>, Mohammad Khalil</a:t>
            </a:r>
            <a:r>
              <a:rPr baseline="30000" lang="et" sz="13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aseline="30000" lang="et" sz="1300"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lang="et" sz="1300">
                <a:latin typeface="Helvetica Neue"/>
                <a:ea typeface="Helvetica Neue"/>
                <a:cs typeface="Helvetica Neue"/>
                <a:sym typeface="Helvetica Neue"/>
              </a:rPr>
              <a:t>Tallinn University, Tallinn, Estonia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aseline="30000" lang="et" sz="1300"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lang="et" sz="1300">
                <a:latin typeface="Helvetica Neue"/>
                <a:ea typeface="Helvetica Neue"/>
                <a:cs typeface="Helvetica Neue"/>
                <a:sym typeface="Helvetica Neue"/>
              </a:rPr>
              <a:t>University of Bergen, Norway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475" y="4364835"/>
            <a:ext cx="672575" cy="5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550" y="4171950"/>
            <a:ext cx="3597450" cy="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3540050" y="4461663"/>
            <a:ext cx="756900" cy="3540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PRG1634</a:t>
            </a:r>
            <a:endParaRPr sz="11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Limitations </a:t>
            </a:r>
            <a:endParaRPr i="0" sz="5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1371975" y="1256750"/>
            <a:ext cx="2589600" cy="317100"/>
          </a:xfrm>
          <a:prstGeom prst="roundRect">
            <a:avLst>
              <a:gd fmla="val 9822" name="adj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dataset size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1371975" y="2145800"/>
            <a:ext cx="2589600" cy="317100"/>
          </a:xfrm>
          <a:prstGeom prst="roundRect">
            <a:avLst>
              <a:gd fmla="val 9822" name="adj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Specific type of data (audio &amp; log)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1371975" y="1722325"/>
            <a:ext cx="2589600" cy="317100"/>
          </a:xfrm>
          <a:prstGeom prst="roundRect">
            <a:avLst>
              <a:gd fmla="val 9822" name="adj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Criteria for learning context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1371975" y="2569250"/>
            <a:ext cx="2589600" cy="317100"/>
          </a:xfrm>
          <a:prstGeom prst="roundRect">
            <a:avLst>
              <a:gd fmla="val 9822" name="adj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</a:t>
            </a: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specific</a:t>
            </a: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ML algorithm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/>
          <p:nvPr/>
        </p:nvSpPr>
        <p:spPr>
          <a:xfrm>
            <a:off x="1246950" y="3501725"/>
            <a:ext cx="6437400" cy="42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window size of </a:t>
            </a:r>
            <a:r>
              <a:rPr b="1"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180/240s</a:t>
            </a: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modeling </a:t>
            </a:r>
            <a:r>
              <a:rPr b="1"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joint information processing, interpersonal relationship and coordination</a:t>
            </a: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aspects.</a:t>
            </a:r>
            <a:r>
              <a:rPr lang="et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35"/>
          <p:cNvSpPr/>
          <p:nvPr/>
        </p:nvSpPr>
        <p:spPr>
          <a:xfrm>
            <a:off x="1246950" y="2605400"/>
            <a:ext cx="6437400" cy="42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60s window size</a:t>
            </a: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building more </a:t>
            </a:r>
            <a:r>
              <a:rPr b="1"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generalizable collaboration quality and argumentation </a:t>
            </a: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classification models.</a:t>
            </a:r>
            <a:r>
              <a:rPr lang="et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1246950" y="1785888"/>
            <a:ext cx="6437400" cy="42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window (240s) </a:t>
            </a: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modeling </a:t>
            </a:r>
            <a:r>
              <a:rPr b="1"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collaboration quality</a:t>
            </a: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  <a:r>
              <a:rPr b="1"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learning contexts</a:t>
            </a: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t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35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8" name="Google Shape;35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359" name="Google Shape;359;p35"/>
          <p:cNvSpPr txBox="1"/>
          <p:nvPr/>
        </p:nvSpPr>
        <p:spPr>
          <a:xfrm>
            <a:off x="629375" y="999975"/>
            <a:ext cx="728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mpact of different window sizes (30s, 60, 90, 120,180, 240) on generalizability of collaboration quality models.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1246950" y="1562100"/>
            <a:ext cx="738900" cy="22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Finding-1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1246950" y="2381600"/>
            <a:ext cx="738900" cy="22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Finding-2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35"/>
          <p:cNvSpPr/>
          <p:nvPr/>
        </p:nvSpPr>
        <p:spPr>
          <a:xfrm>
            <a:off x="1246950" y="3277925"/>
            <a:ext cx="738900" cy="22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Finding-3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35"/>
          <p:cNvSpPr/>
          <p:nvPr/>
        </p:nvSpPr>
        <p:spPr>
          <a:xfrm>
            <a:off x="471900" y="4246050"/>
            <a:ext cx="993600" cy="784800"/>
          </a:xfrm>
          <a:prstGeom prst="roundRect">
            <a:avLst>
              <a:gd fmla="val 5786" name="adj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Novelty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1465500" y="4174250"/>
            <a:ext cx="6219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1200">
                <a:latin typeface="Helvetica Neue"/>
                <a:ea typeface="Helvetica Neue"/>
                <a:cs typeface="Helvetica Neue"/>
                <a:sym typeface="Helvetica Neue"/>
              </a:rPr>
              <a:t>To our knowledge, no such study</a:t>
            </a:r>
            <a:r>
              <a:rPr lang="et" sz="1200">
                <a:latin typeface="Helvetica Neue"/>
                <a:ea typeface="Helvetica Neue"/>
                <a:cs typeface="Helvetica Neue"/>
                <a:sym typeface="Helvetica Neue"/>
              </a:rPr>
              <a:t> (for collaboration quality </a:t>
            </a:r>
            <a:r>
              <a:rPr b="1" lang="et" sz="1200">
                <a:latin typeface="Helvetica Neue"/>
                <a:ea typeface="Helvetica Neue"/>
                <a:cs typeface="Helvetica Neue"/>
                <a:sym typeface="Helvetica Neue"/>
              </a:rPr>
              <a:t>dimensions and multimodal data</a:t>
            </a:r>
            <a:r>
              <a:rPr lang="et" sz="1200">
                <a:latin typeface="Helvetica Neue"/>
                <a:ea typeface="Helvetica Neue"/>
                <a:cs typeface="Helvetica Neue"/>
                <a:sym typeface="Helvetica Neue"/>
              </a:rPr>
              <a:t>) has been done yet.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1487833" y="4620600"/>
            <a:ext cx="58593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latin typeface="Helvetica Neue"/>
                <a:ea typeface="Helvetica Neue"/>
                <a:cs typeface="Helvetica Neue"/>
                <a:sym typeface="Helvetica Neue"/>
              </a:rPr>
              <a:t>Investigate the</a:t>
            </a:r>
            <a:r>
              <a:rPr b="1" lang="et" sz="1200">
                <a:latin typeface="Helvetica Neue"/>
                <a:ea typeface="Helvetica Neue"/>
                <a:cs typeface="Helvetica Neue"/>
                <a:sym typeface="Helvetica Neue"/>
              </a:rPr>
              <a:t> impact</a:t>
            </a:r>
            <a:r>
              <a:rPr lang="et" sz="1200">
                <a:latin typeface="Helvetica Neue"/>
                <a:ea typeface="Helvetica Neue"/>
                <a:cs typeface="Helvetica Neue"/>
                <a:sym typeface="Helvetica Neue"/>
              </a:rPr>
              <a:t> of window size from </a:t>
            </a:r>
            <a:r>
              <a:rPr b="1" lang="et" sz="1200">
                <a:latin typeface="Helvetica Neue"/>
                <a:ea typeface="Helvetica Neue"/>
                <a:cs typeface="Helvetica Neue"/>
                <a:sym typeface="Helvetica Neue"/>
              </a:rPr>
              <a:t>generalizability </a:t>
            </a:r>
            <a:r>
              <a:rPr lang="et" sz="1200">
                <a:latin typeface="Helvetica Neue"/>
                <a:ea typeface="Helvetica Neue"/>
                <a:cs typeface="Helvetica Neue"/>
                <a:sym typeface="Helvetica Neue"/>
              </a:rPr>
              <a:t>perspective.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1371975" y="1256750"/>
            <a:ext cx="2589600" cy="317100"/>
          </a:xfrm>
          <a:prstGeom prst="roundRect">
            <a:avLst>
              <a:gd fmla="val 9822" name="adj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dataset size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36"/>
          <p:cNvSpPr/>
          <p:nvPr/>
        </p:nvSpPr>
        <p:spPr>
          <a:xfrm>
            <a:off x="4446550" y="1256750"/>
            <a:ext cx="2924100" cy="782700"/>
          </a:xfrm>
          <a:prstGeom prst="roundRect">
            <a:avLst>
              <a:gd fmla="val 9822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a larger dataset from wider range of learning contexts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36"/>
          <p:cNvSpPr/>
          <p:nvPr/>
        </p:nvSpPr>
        <p:spPr>
          <a:xfrm>
            <a:off x="1371975" y="2145800"/>
            <a:ext cx="2589600" cy="317100"/>
          </a:xfrm>
          <a:prstGeom prst="roundRect">
            <a:avLst>
              <a:gd fmla="val 9822" name="adj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Specific type of data (audio &amp; log)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1371975" y="1722325"/>
            <a:ext cx="2589600" cy="317100"/>
          </a:xfrm>
          <a:prstGeom prst="roundRect">
            <a:avLst>
              <a:gd fmla="val 9822" name="adj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Criterial for learning context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1371975" y="2569250"/>
            <a:ext cx="2589600" cy="317100"/>
          </a:xfrm>
          <a:prstGeom prst="roundRect">
            <a:avLst>
              <a:gd fmla="val 9822" name="adj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specific ML algorithm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4446550" y="2145800"/>
            <a:ext cx="2924100" cy="317100"/>
          </a:xfrm>
          <a:prstGeom prst="roundRect">
            <a:avLst>
              <a:gd fmla="val 9822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other data (e.g., video)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36"/>
          <p:cNvSpPr/>
          <p:nvPr/>
        </p:nvSpPr>
        <p:spPr>
          <a:xfrm>
            <a:off x="4446550" y="2569250"/>
            <a:ext cx="2924100" cy="317100"/>
          </a:xfrm>
          <a:prstGeom prst="roundRect">
            <a:avLst>
              <a:gd fmla="val 9822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Study using other ML algorithms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type="title"/>
          </p:nvPr>
        </p:nvSpPr>
        <p:spPr>
          <a:xfrm>
            <a:off x="628650" y="2071750"/>
            <a:ext cx="78867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i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804600" y="2975650"/>
            <a:ext cx="295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Pankaj Chejara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pankajch@tlu.ee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type="title"/>
          </p:nvPr>
        </p:nvSpPr>
        <p:spPr>
          <a:xfrm>
            <a:off x="628650" y="585375"/>
            <a:ext cx="78867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i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1" name="Google Shape;391;p38"/>
          <p:cNvSpPr txBox="1"/>
          <p:nvPr>
            <p:ph idx="1" type="body"/>
          </p:nvPr>
        </p:nvSpPr>
        <p:spPr>
          <a:xfrm>
            <a:off x="628650" y="1138417"/>
            <a:ext cx="7886700" cy="26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t" sz="800">
                <a:latin typeface="Arial"/>
                <a:ea typeface="Arial"/>
                <a:cs typeface="Arial"/>
                <a:sym typeface="Arial"/>
              </a:rPr>
              <a:t>Irene-Angelica Chounta and Nikolaos M. Avouris. 2015. Towards a Time Series Approach for the Classification and Evaluation of Collaborative Activities. Comput. Informatics 34, 3 (2015), 588–614. </a:t>
            </a:r>
            <a:r>
              <a:rPr lang="et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http://www.cai.sk/ojs/index.php/cai/article/view/3222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t" sz="800">
                <a:latin typeface="Arial"/>
                <a:ea typeface="Arial"/>
                <a:cs typeface="Arial"/>
                <a:sym typeface="Arial"/>
              </a:rPr>
              <a:t>Nikol Rummel, Anne Deiglmayr, Hans Spada, George Kahrimanis, and Nikolaos Avouris. 2011. Analyzing collaborative interactions across domains and settings: An adaptable rating scheme. Springer US, Boston, MA, 367–390.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t" sz="800">
                <a:latin typeface="Arial"/>
                <a:ea typeface="Arial"/>
                <a:cs typeface="Arial"/>
                <a:sym typeface="Arial"/>
              </a:rPr>
              <a:t>Worsley, M. and Martinez-Maldonado, R., 2018. Multimodal Learning Analytics' Past, Present, and Potential Futures. CrossMMLA@ LAK, 2.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t" sz="800">
                <a:latin typeface="Arial"/>
                <a:ea typeface="Arial"/>
                <a:cs typeface="Arial"/>
                <a:sym typeface="Arial"/>
              </a:rPr>
              <a:t>Daniel Spikol, Emanuele Ruffaldi, Giacomo Dabisias, and Mutlu Cukurova. 2018. Supervised machine learning in multimodal learning analytics for estimating success in project-based learning. Journal of Computer Assisted Learning 34, 4 (2018), 366–377.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t" sz="800">
                <a:latin typeface="Arial"/>
                <a:ea typeface="Arial"/>
                <a:cs typeface="Arial"/>
                <a:sym typeface="Arial"/>
              </a:rPr>
              <a:t>Roberto Martínez-Maldonado, Yannis A. Dimitriadis, Alejandra Martínez-Monés, Judy Kay, and Kalina Yacef. 2013. Capturing and analyzing verbal and physical collaborative learning interactions at an enriched interactive tabletop. Int. J. Comput. Support. Collab. Learn. 8, 4 (2013), 455–485. </a:t>
            </a:r>
            <a:r>
              <a:rPr lang="et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http://dblp.uni-trier.de/db/journals/cscl/cscl8.html#MaldonadoDMKY13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t" sz="800">
                <a:latin typeface="Arial"/>
                <a:ea typeface="Arial"/>
                <a:cs typeface="Arial"/>
                <a:sym typeface="Arial"/>
              </a:rPr>
              <a:t>Su Mu, Meng Cui, and Xiaodi Huang. 2020. Multimodal data fusion in learning analytics: A systematic review. Sensors 20, 23 (2020), 6856.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t" sz="800">
                <a:latin typeface="Arial"/>
                <a:ea typeface="Arial"/>
                <a:cs typeface="Arial"/>
                <a:sym typeface="Arial"/>
              </a:rPr>
              <a:t>Sambit Praharaj, Maren Scheffel, Hendrik Drachsler, and Marcus Specht. 2021. Literature review on co-located collaboration modeling using multimodal learning analytics—can we go the whole nine yards? IEEE Transactions on Learning Technologies 14, 3 (2021), 367–385.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t" sz="800">
                <a:latin typeface="Arial"/>
                <a:ea typeface="Arial"/>
                <a:cs typeface="Arial"/>
                <a:sym typeface="Arial"/>
              </a:rPr>
              <a:t>Bertrand Schneider, Gahyun Sung, Edwin Chng, and Stephanie Yang. 2021. How Can High-Frequency Sensors Capture Collaboration? A Review of the Empirical Links between Multimodal Metrics and Collaborative Constructs. Sensors 21 (2021), 32 pages.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t" sz="800">
                <a:latin typeface="Arial"/>
                <a:ea typeface="Arial"/>
                <a:cs typeface="Arial"/>
                <a:sym typeface="Arial"/>
              </a:rPr>
              <a:t>J Smith, H Bratt, C Richey, N Bassiou, E Shriberg, A Tsiartas, C D’Angelo, and N Alozie. 2016. Spoken interaction modeling for automatic assessment of collaborative learning. Proceedings of the International Conference on Speech Prosody 2016-January (2016), 277–281. </a:t>
            </a:r>
            <a:r>
              <a:rPr lang="et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https://doi.org/10.21437/SpeechProsody.2016-57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t" sz="800">
                <a:latin typeface="Arial"/>
                <a:ea typeface="Arial"/>
                <a:cs typeface="Arial"/>
                <a:sym typeface="Arial"/>
              </a:rPr>
              <a:t>Sree Aurovindh Viswanathan and Kurt VanLehn. 2018. Using the Tablet Gestures and Speech of Pairs of Students to Classify Their Collaboration. IEEE Trans. Learn. Technol. 11, 2 (2018), 230–242. </a:t>
            </a:r>
            <a:r>
              <a:rPr lang="et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https://doi.org/10.1109/TLT.2017.2704099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t" sz="800">
                <a:latin typeface="Arial"/>
                <a:ea typeface="Arial"/>
                <a:cs typeface="Arial"/>
                <a:sym typeface="Arial"/>
              </a:rPr>
              <a:t>Nikoletta Bassiou, Andreas Tsiartas, Jennifer Smith, Harry Bratt, Colleen Richey, Elizabeth Shriberg, Cynthia D’Angelo, and Nonye Alozie. 2016. Privacy-Preserving Speech Analytics for Automatic Assessment of Student Collaboration. In Interspeech 2016, 17th Annual Conference of the International Speech Communication Association, Nelson Morgan (Ed.). ISCA, San Francisco, CA, USA, 888–892.</a:t>
            </a:r>
            <a:r>
              <a:rPr lang="et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https://doi.org/10.21437/Interspeech.2016-1569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t" sz="800">
                <a:latin typeface="Arial"/>
                <a:ea typeface="Arial"/>
                <a:cs typeface="Arial"/>
                <a:sym typeface="Arial"/>
              </a:rPr>
              <a:t>Pankaj Chejara, Luis P. Prieto, Adolfo Ruiz-Calleja, María Jesús Rodríguez-Triana, Shashi Kant Shankar, and Reet Kasepalu. 2021. EFAR-MMLA: An Evaluation Framework to Assess and Report Generalizability of Machine Learning Models in MMLA. Sensors 21, 8 (Apr 2021), 2863. https://doi.org/10.3390/s21082863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570175" y="1134425"/>
            <a:ext cx="818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Difficult to orchestrate, monitor and support students in classroom during collaborative learning </a:t>
            </a:r>
            <a:r>
              <a:rPr lang="et"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(Chounta et al., 2015)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70175" y="1615675"/>
            <a:ext cx="81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Multimodal Learning Analytics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research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 has shown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feasibility of estimating collaboration.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879075" y="1987125"/>
            <a:ext cx="81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Multimodal data sources </a:t>
            </a:r>
            <a:r>
              <a:rPr lang="et"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(Schneider et al., 2015; DiMitri et al., 2018)</a:t>
            </a:r>
            <a:r>
              <a:rPr lang="et" sz="120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879075" y="2319125"/>
            <a:ext cx="81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Multimodal data fusion </a:t>
            </a:r>
            <a:r>
              <a:rPr lang="et"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(Mu et al., 2020) </a:t>
            </a:r>
            <a:endParaRPr sz="12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879075" y="2657125"/>
            <a:ext cx="81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Collaboration indicators </a:t>
            </a:r>
            <a:r>
              <a:rPr lang="et"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(Praharaj et al., 2021)</a:t>
            </a:r>
            <a:endParaRPr sz="12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879075" y="2974725"/>
            <a:ext cx="81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Machine learning model development &amp; evaluation </a:t>
            </a:r>
            <a:r>
              <a:rPr lang="et"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(Chejara et al., 2021)</a:t>
            </a:r>
            <a:endParaRPr sz="12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629175" y="3503825"/>
            <a:ext cx="81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i="1" lang="et">
                <a:latin typeface="Helvetica Neue"/>
                <a:ea typeface="Helvetica Neue"/>
                <a:cs typeface="Helvetica Neue"/>
                <a:sym typeface="Helvetica Neue"/>
              </a:rPr>
              <a:t>Temporal window size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325" y="2907987"/>
            <a:ext cx="1479201" cy="147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50" y="3327125"/>
            <a:ext cx="1355850" cy="9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0098" y="3266163"/>
            <a:ext cx="1479200" cy="985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>
            <a:off x="7952300" y="4251525"/>
            <a:ext cx="646500" cy="17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7952300" y="4907850"/>
            <a:ext cx="281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Images: www.freepik.com</a:t>
            </a:r>
            <a:endParaRPr sz="80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Related work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0" y="1066600"/>
            <a:ext cx="879600" cy="717300"/>
          </a:xfrm>
          <a:prstGeom prst="roundRect">
            <a:avLst>
              <a:gd fmla="val 6141" name="adj"/>
            </a:avLst>
          </a:prstGeom>
          <a:noFill/>
          <a:ln>
            <a:noFill/>
          </a:ln>
        </p:spPr>
      </p:pic>
      <p:sp>
        <p:nvSpPr>
          <p:cNvPr id="160" name="Google Shape;160;p27"/>
          <p:cNvSpPr/>
          <p:nvPr/>
        </p:nvSpPr>
        <p:spPr>
          <a:xfrm>
            <a:off x="1740500" y="1242700"/>
            <a:ext cx="766200" cy="365100"/>
          </a:xfrm>
          <a:prstGeom prst="roundRect">
            <a:avLst>
              <a:gd fmla="val 216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Multimodal data collection</a:t>
            </a:r>
            <a:endParaRPr sz="700"/>
          </a:p>
        </p:txBody>
      </p:sp>
      <p:sp>
        <p:nvSpPr>
          <p:cNvPr id="161" name="Google Shape;161;p27"/>
          <p:cNvSpPr/>
          <p:nvPr/>
        </p:nvSpPr>
        <p:spPr>
          <a:xfrm>
            <a:off x="4188900" y="1242700"/>
            <a:ext cx="766200" cy="365100"/>
          </a:xfrm>
          <a:prstGeom prst="roundRect">
            <a:avLst>
              <a:gd fmla="val 216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Feature extraction &amp; Merging</a:t>
            </a:r>
            <a:endParaRPr sz="700"/>
          </a:p>
        </p:txBody>
      </p:sp>
      <p:sp>
        <p:nvSpPr>
          <p:cNvPr id="162" name="Google Shape;162;p27"/>
          <p:cNvSpPr/>
          <p:nvPr/>
        </p:nvSpPr>
        <p:spPr>
          <a:xfrm>
            <a:off x="5572550" y="1242700"/>
            <a:ext cx="766200" cy="365100"/>
          </a:xfrm>
          <a:prstGeom prst="roundRect">
            <a:avLst>
              <a:gd fmla="val 216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Model development</a:t>
            </a:r>
            <a:endParaRPr sz="700"/>
          </a:p>
        </p:txBody>
      </p:sp>
      <p:sp>
        <p:nvSpPr>
          <p:cNvPr id="163" name="Google Shape;163;p27"/>
          <p:cNvSpPr/>
          <p:nvPr/>
        </p:nvSpPr>
        <p:spPr>
          <a:xfrm>
            <a:off x="3010650" y="1242700"/>
            <a:ext cx="766200" cy="365100"/>
          </a:xfrm>
          <a:prstGeom prst="roundRect">
            <a:avLst>
              <a:gd fmla="val 216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Windowing</a:t>
            </a:r>
            <a:endParaRPr sz="700"/>
          </a:p>
        </p:txBody>
      </p:sp>
      <p:sp>
        <p:nvSpPr>
          <p:cNvPr id="164" name="Google Shape;164;p27"/>
          <p:cNvSpPr/>
          <p:nvPr/>
        </p:nvSpPr>
        <p:spPr>
          <a:xfrm>
            <a:off x="6871475" y="1242700"/>
            <a:ext cx="766200" cy="365100"/>
          </a:xfrm>
          <a:prstGeom prst="roundRect">
            <a:avLst>
              <a:gd fmla="val 216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Model evaluation</a:t>
            </a:r>
            <a:endParaRPr sz="700"/>
          </a:p>
        </p:txBody>
      </p:sp>
      <p:cxnSp>
        <p:nvCxnSpPr>
          <p:cNvPr id="165" name="Google Shape;165;p27"/>
          <p:cNvCxnSpPr>
            <a:stCxn id="159" idx="3"/>
            <a:endCxn id="160" idx="1"/>
          </p:cNvCxnSpPr>
          <p:nvPr/>
        </p:nvCxnSpPr>
        <p:spPr>
          <a:xfrm>
            <a:off x="1294000" y="1425250"/>
            <a:ext cx="4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7"/>
          <p:cNvCxnSpPr>
            <a:stCxn id="160" idx="3"/>
            <a:endCxn id="163" idx="1"/>
          </p:cNvCxnSpPr>
          <p:nvPr/>
        </p:nvCxnSpPr>
        <p:spPr>
          <a:xfrm>
            <a:off x="2506700" y="1425250"/>
            <a:ext cx="5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7"/>
          <p:cNvCxnSpPr>
            <a:stCxn id="163" idx="3"/>
            <a:endCxn id="161" idx="1"/>
          </p:cNvCxnSpPr>
          <p:nvPr/>
        </p:nvCxnSpPr>
        <p:spPr>
          <a:xfrm>
            <a:off x="3776850" y="1425250"/>
            <a:ext cx="41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7"/>
          <p:cNvCxnSpPr>
            <a:stCxn id="161" idx="3"/>
            <a:endCxn id="162" idx="1"/>
          </p:cNvCxnSpPr>
          <p:nvPr/>
        </p:nvCxnSpPr>
        <p:spPr>
          <a:xfrm>
            <a:off x="4955100" y="1425250"/>
            <a:ext cx="6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7"/>
          <p:cNvCxnSpPr>
            <a:stCxn id="162" idx="3"/>
            <a:endCxn id="164" idx="1"/>
          </p:cNvCxnSpPr>
          <p:nvPr/>
        </p:nvCxnSpPr>
        <p:spPr>
          <a:xfrm>
            <a:off x="6338750" y="1425250"/>
            <a:ext cx="5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0" name="Google Shape;170;p27"/>
          <p:cNvGraphicFramePr/>
          <p:nvPr/>
        </p:nvGraphicFramePr>
        <p:xfrm>
          <a:off x="414400" y="1959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{1C5852ED-1C98-48D3-9923-D1E16E0A1F12}</a:tableStyleId>
              </a:tblPr>
              <a:tblGrid>
                <a:gridCol w="1440550"/>
                <a:gridCol w="1263100"/>
                <a:gridCol w="903700"/>
                <a:gridCol w="2375875"/>
                <a:gridCol w="1308425"/>
                <a:gridCol w="1201025"/>
              </a:tblGrid>
              <a:tr h="50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t" sz="1000"/>
                        <a:t>Target construct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t" sz="1000"/>
                        <a:t>Data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t" sz="1000"/>
                        <a:t>Window size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t" sz="1000"/>
                        <a:t>Modeling technique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t" sz="1000"/>
                        <a:t>Evaluation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t" sz="1000"/>
                        <a:t>Paper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Collaboration quality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</a:t>
                      </a:r>
                      <a:r>
                        <a:rPr lang="et" sz="800"/>
                        <a:t>udio,logs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30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SVM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hold-out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Chejara et al., 2021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t" sz="800">
                          <a:solidFill>
                            <a:schemeClr val="dk1"/>
                          </a:solidFill>
                        </a:rPr>
                        <a:t>Collaboration quality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audio,logs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30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Random forest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10-fold CV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Viswanathan et al., 2018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>
                          <a:solidFill>
                            <a:schemeClr val="dk1"/>
                          </a:solidFill>
                        </a:rPr>
                        <a:t>Task performance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audio, video, Kinect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240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Neural Network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4-fold CV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Spikol et al., 2018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t" sz="800">
                          <a:solidFill>
                            <a:schemeClr val="dk1"/>
                          </a:solidFill>
                        </a:rPr>
                        <a:t>Collaboration quality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audio, Video, mouse clicks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60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SVM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10-fold CV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Grover et al., 2016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t" sz="800">
                          <a:solidFill>
                            <a:schemeClr val="dk1"/>
                          </a:solidFill>
                        </a:rPr>
                        <a:t>Collaboration quality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30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AdaBoost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5-fold CV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Smith et al., 2016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t" sz="800">
                          <a:solidFill>
                            <a:schemeClr val="dk1"/>
                          </a:solidFill>
                        </a:rPr>
                        <a:t>Collaboration quality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30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SVM, Random Forest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hold-out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Bassiou et al., 2016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3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t" sz="800">
                          <a:solidFill>
                            <a:schemeClr val="dk1"/>
                          </a:solidFill>
                        </a:rPr>
                        <a:t>Collaboration quality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audio, logs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30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Naive Bayes, Decision Tree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10-fold CV, leave-one-group-out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Martinez-Maldonado et al., 2011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27"/>
          <p:cNvSpPr/>
          <p:nvPr/>
        </p:nvSpPr>
        <p:spPr>
          <a:xfrm>
            <a:off x="337625" y="4566125"/>
            <a:ext cx="8638500" cy="38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337625" y="3166850"/>
            <a:ext cx="8638500" cy="38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6751925" y="376100"/>
            <a:ext cx="2224200" cy="459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Single Learning Context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Research questions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720550" y="1213575"/>
            <a:ext cx="6720600" cy="640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1200">
                <a:latin typeface="Helvetica Neue"/>
                <a:ea typeface="Helvetica Neue"/>
                <a:cs typeface="Helvetica Neue"/>
                <a:sym typeface="Helvetica Neue"/>
              </a:rPr>
              <a:t>RQ1: What is impact of various window sizes (30s, 60s, 90s, 120s, 180s, 240s) on the performance of classification models for collaboration </a:t>
            </a:r>
            <a:r>
              <a:rPr b="1" lang="et" sz="1200">
                <a:latin typeface="Helvetica Neue"/>
                <a:ea typeface="Helvetica Neue"/>
                <a:cs typeface="Helvetica Neue"/>
                <a:sym typeface="Helvetica Neue"/>
              </a:rPr>
              <a:t>quality ?</a:t>
            </a:r>
            <a:r>
              <a:rPr b="1" lang="et" sz="12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t" sz="12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720550" y="2158550"/>
            <a:ext cx="6720600" cy="73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1200">
                <a:latin typeface="Helvetica Neue"/>
                <a:ea typeface="Helvetica Neue"/>
                <a:cs typeface="Helvetica Neue"/>
                <a:sym typeface="Helvetica Neue"/>
              </a:rPr>
              <a:t>RQ2: </a:t>
            </a:r>
            <a:r>
              <a:rPr b="1"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impact of various window sizes (30s, 60s, 90s, 120s, 180s, 240s) on the performance of classification models for collaboration quality dimensions (e.g. argumentation)?</a:t>
            </a:r>
            <a:r>
              <a:rPr b="1" lang="et" sz="12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t" sz="12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5234350" y="3353875"/>
            <a:ext cx="2206800" cy="1619400"/>
          </a:xfrm>
          <a:prstGeom prst="roundRect">
            <a:avLst>
              <a:gd fmla="val 5913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space </a:t>
            </a:r>
            <a:endParaRPr sz="1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Lecturer</a:t>
            </a:r>
            <a:endParaRPr sz="1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Participants</a:t>
            </a:r>
            <a:endParaRPr sz="1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of learning activity </a:t>
            </a:r>
            <a:endParaRPr sz="1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setting (classroom, lab)</a:t>
            </a:r>
            <a:endParaRPr sz="1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Subject</a:t>
            </a:r>
            <a:endParaRPr sz="1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310655" y="3199825"/>
            <a:ext cx="1137000" cy="373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context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351" y="3539059"/>
            <a:ext cx="764073" cy="254822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1" name="Google Shape;191;p29"/>
          <p:cNvCxnSpPr>
            <a:stCxn id="190" idx="3"/>
            <a:endCxn id="192" idx="1"/>
          </p:cNvCxnSpPr>
          <p:nvPr/>
        </p:nvCxnSpPr>
        <p:spPr>
          <a:xfrm flipH="1" rot="10800000">
            <a:off x="2030424" y="3196370"/>
            <a:ext cx="1080000" cy="47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9"/>
          <p:cNvCxnSpPr>
            <a:stCxn id="190" idx="3"/>
            <a:endCxn id="194" idx="1"/>
          </p:cNvCxnSpPr>
          <p:nvPr/>
        </p:nvCxnSpPr>
        <p:spPr>
          <a:xfrm>
            <a:off x="2030424" y="3666470"/>
            <a:ext cx="1080000" cy="38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9"/>
          <p:cNvSpPr/>
          <p:nvPr/>
        </p:nvSpPr>
        <p:spPr>
          <a:xfrm>
            <a:off x="4092738" y="3039225"/>
            <a:ext cx="1154400" cy="30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latin typeface="Helvetica Neue"/>
                <a:ea typeface="Helvetica Neue"/>
                <a:cs typeface="Helvetica Neue"/>
                <a:sym typeface="Helvetica Neue"/>
              </a:rPr>
              <a:t>Annotation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4092738" y="3531250"/>
            <a:ext cx="1154400" cy="1434600"/>
          </a:xfrm>
          <a:prstGeom prst="roundRect">
            <a:avLst>
              <a:gd fmla="val 5512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latin typeface="Helvetica Neue"/>
                <a:ea typeface="Helvetica Neue"/>
                <a:cs typeface="Helvetica Neue"/>
                <a:sym typeface="Helvetica Neue"/>
              </a:rPr>
              <a:t>Feature extraction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latin typeface="Helvetica Neue"/>
                <a:ea typeface="Helvetica Neue"/>
                <a:cs typeface="Helvetica Neue"/>
                <a:sym typeface="Helvetica Neue"/>
              </a:rPr>
              <a:t>Speaking time, Turn-taking, 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latin typeface="Helvetica Neue"/>
                <a:ea typeface="Helvetica Neue"/>
                <a:cs typeface="Helvetica Neue"/>
                <a:sym typeface="Helvetica Neue"/>
              </a:rPr>
              <a:t> Use of ‘I’ and ‘We’, Use of Wh-words, character written or deleted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5618200" y="3388600"/>
            <a:ext cx="1274400" cy="755700"/>
          </a:xfrm>
          <a:prstGeom prst="roundRect">
            <a:avLst>
              <a:gd fmla="val 822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latin typeface="Helvetica Neue"/>
                <a:ea typeface="Helvetica Neue"/>
                <a:cs typeface="Helvetica Neue"/>
                <a:sym typeface="Helvetica Neue"/>
              </a:rPr>
              <a:t>Datasets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latin typeface="Helvetica Neue"/>
                <a:ea typeface="Helvetica Neue"/>
                <a:cs typeface="Helvetica Neue"/>
                <a:sym typeface="Helvetica Neue"/>
              </a:rPr>
              <a:t>(Features &amp; Labels)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8" name="Google Shape;198;p29"/>
          <p:cNvCxnSpPr>
            <a:stCxn id="199" idx="3"/>
            <a:endCxn id="196" idx="1"/>
          </p:cNvCxnSpPr>
          <p:nvPr/>
        </p:nvCxnSpPr>
        <p:spPr>
          <a:xfrm>
            <a:off x="3365740" y="3666483"/>
            <a:ext cx="726900" cy="5820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9"/>
          <p:cNvCxnSpPr>
            <a:stCxn id="201" idx="3"/>
            <a:endCxn id="196" idx="1"/>
          </p:cNvCxnSpPr>
          <p:nvPr/>
        </p:nvCxnSpPr>
        <p:spPr>
          <a:xfrm>
            <a:off x="3382314" y="4093396"/>
            <a:ext cx="710400" cy="155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9"/>
          <p:cNvCxnSpPr>
            <a:stCxn id="203" idx="3"/>
            <a:endCxn id="195" idx="1"/>
          </p:cNvCxnSpPr>
          <p:nvPr/>
        </p:nvCxnSpPr>
        <p:spPr>
          <a:xfrm>
            <a:off x="3354564" y="3192051"/>
            <a:ext cx="738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>
            <a:stCxn id="195" idx="3"/>
            <a:endCxn id="197" idx="1"/>
          </p:cNvCxnSpPr>
          <p:nvPr/>
        </p:nvCxnSpPr>
        <p:spPr>
          <a:xfrm>
            <a:off x="5247138" y="3193725"/>
            <a:ext cx="371100" cy="572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9"/>
          <p:cNvCxnSpPr>
            <a:stCxn id="196" idx="3"/>
            <a:endCxn id="197" idx="1"/>
          </p:cNvCxnSpPr>
          <p:nvPr/>
        </p:nvCxnSpPr>
        <p:spPr>
          <a:xfrm flipH="1" rot="10800000">
            <a:off x="5247138" y="3766450"/>
            <a:ext cx="371100" cy="482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9"/>
          <p:cNvCxnSpPr>
            <a:stCxn id="190" idx="3"/>
            <a:endCxn id="207" idx="1"/>
          </p:cNvCxnSpPr>
          <p:nvPr/>
        </p:nvCxnSpPr>
        <p:spPr>
          <a:xfrm>
            <a:off x="2030424" y="3666470"/>
            <a:ext cx="1080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9"/>
          <p:cNvSpPr txBox="1"/>
          <p:nvPr/>
        </p:nvSpPr>
        <p:spPr>
          <a:xfrm>
            <a:off x="5618250" y="4248575"/>
            <a:ext cx="127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latin typeface="Helvetica Neue"/>
                <a:ea typeface="Helvetica Neue"/>
                <a:cs typeface="Helvetica Neue"/>
                <a:sym typeface="Helvetica Neue"/>
              </a:rPr>
              <a:t>30s, 60s, 90s, 120s,180s,240s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9" name="Google Shape;209;p29"/>
          <p:cNvCxnSpPr>
            <a:stCxn id="210" idx="2"/>
            <a:endCxn id="190" idx="0"/>
          </p:cNvCxnSpPr>
          <p:nvPr/>
        </p:nvCxnSpPr>
        <p:spPr>
          <a:xfrm>
            <a:off x="1648387" y="3064759"/>
            <a:ext cx="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9"/>
          <p:cNvSpPr txBox="1"/>
          <p:nvPr/>
        </p:nvSpPr>
        <p:spPr>
          <a:xfrm>
            <a:off x="3072000" y="1070600"/>
            <a:ext cx="4218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Estonian vocational school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t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t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classroom sessions with collaborative learning activities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t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r>
              <a:rPr b="1" lang="et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students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t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t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classrooms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t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t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subject teachers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OG file format - Free interface icons" id="199" name="Google Shape;19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8593" y="3527910"/>
            <a:ext cx="277147" cy="277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le:Speaker Icon.svg - Wikimedia Commons" id="201" name="Google Shape;20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1998" y="3938238"/>
            <a:ext cx="310316" cy="310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9739" y="3064639"/>
            <a:ext cx="254825" cy="254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29"/>
          <p:cNvGrpSpPr/>
          <p:nvPr/>
        </p:nvGrpSpPr>
        <p:grpSpPr>
          <a:xfrm>
            <a:off x="162048" y="1006755"/>
            <a:ext cx="2672937" cy="2128010"/>
            <a:chOff x="583275" y="2243651"/>
            <a:chExt cx="3292200" cy="2613300"/>
          </a:xfrm>
        </p:grpSpPr>
        <p:pic>
          <p:nvPicPr>
            <p:cNvPr id="213" name="Google Shape;213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3275" y="2243651"/>
              <a:ext cx="3292200" cy="2613300"/>
            </a:xfrm>
            <a:prstGeom prst="roundRect">
              <a:avLst>
                <a:gd fmla="val 3678" name="adj"/>
              </a:avLst>
            </a:prstGeom>
            <a:noFill/>
            <a:ln>
              <a:noFill/>
            </a:ln>
          </p:spPr>
        </p:pic>
        <p:sp>
          <p:nvSpPr>
            <p:cNvPr id="214" name="Google Shape;214;p29"/>
            <p:cNvSpPr/>
            <p:nvPr/>
          </p:nvSpPr>
          <p:spPr>
            <a:xfrm>
              <a:off x="1491360" y="2901078"/>
              <a:ext cx="234300" cy="263100"/>
            </a:xfrm>
            <a:prstGeom prst="roundRect">
              <a:avLst>
                <a:gd fmla="val 16667" name="adj"/>
              </a:avLst>
            </a:prstGeom>
            <a:solidFill>
              <a:srgbClr val="73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2510084" y="2800677"/>
              <a:ext cx="200700" cy="263100"/>
            </a:xfrm>
            <a:prstGeom prst="roundRect">
              <a:avLst>
                <a:gd fmla="val 16667" name="adj"/>
              </a:avLst>
            </a:prstGeom>
            <a:solidFill>
              <a:srgbClr val="73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3108221" y="2771088"/>
              <a:ext cx="200700" cy="263100"/>
            </a:xfrm>
            <a:prstGeom prst="roundRect">
              <a:avLst>
                <a:gd fmla="val 16667" name="adj"/>
              </a:avLst>
            </a:prstGeom>
            <a:solidFill>
              <a:srgbClr val="73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1491360" y="2577362"/>
              <a:ext cx="107400" cy="164400"/>
            </a:xfrm>
            <a:prstGeom prst="roundRect">
              <a:avLst>
                <a:gd fmla="val 16667" name="adj"/>
              </a:avLst>
            </a:prstGeom>
            <a:solidFill>
              <a:srgbClr val="73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140081" y="2577362"/>
              <a:ext cx="107400" cy="164400"/>
            </a:xfrm>
            <a:prstGeom prst="roundRect">
              <a:avLst>
                <a:gd fmla="val 16667" name="adj"/>
              </a:avLst>
            </a:prstGeom>
            <a:solidFill>
              <a:srgbClr val="73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2242074" y="2606786"/>
              <a:ext cx="107400" cy="164400"/>
            </a:xfrm>
            <a:prstGeom prst="roundRect">
              <a:avLst>
                <a:gd fmla="val 16667" name="adj"/>
              </a:avLst>
            </a:prstGeom>
            <a:solidFill>
              <a:srgbClr val="73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3542787" y="2636375"/>
              <a:ext cx="107400" cy="164400"/>
            </a:xfrm>
            <a:prstGeom prst="roundRect">
              <a:avLst>
                <a:gd fmla="val 16667" name="adj"/>
              </a:avLst>
            </a:prstGeom>
            <a:solidFill>
              <a:srgbClr val="73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200150" y="803400"/>
            <a:ext cx="1572000" cy="393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Annotation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725524" y="1477134"/>
            <a:ext cx="7307031" cy="2396867"/>
            <a:chOff x="204062" y="995082"/>
            <a:chExt cx="11698737" cy="2492323"/>
          </a:xfrm>
        </p:grpSpPr>
        <p:sp>
          <p:nvSpPr>
            <p:cNvPr id="229" name="Google Shape;229;p30"/>
            <p:cNvSpPr/>
            <p:nvPr/>
          </p:nvSpPr>
          <p:spPr>
            <a:xfrm>
              <a:off x="4926105" y="995082"/>
              <a:ext cx="1828800" cy="5379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1100">
                  <a:solidFill>
                    <a:srgbClr val="000000"/>
                  </a:solidFill>
                </a:rPr>
                <a:t>Collaboration quality</a:t>
              </a:r>
              <a:endParaRPr sz="1100">
                <a:solidFill>
                  <a:srgbClr val="000000"/>
                </a:solidFill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914358" y="2303927"/>
              <a:ext cx="16674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900">
                  <a:solidFill>
                    <a:srgbClr val="000000"/>
                  </a:solidFill>
                </a:rPr>
                <a:t>Communication</a:t>
              </a:r>
              <a:endParaRPr sz="900">
                <a:solidFill>
                  <a:srgbClr val="000000"/>
                </a:solidFill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5127811" y="2303929"/>
              <a:ext cx="14253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900">
                  <a:solidFill>
                    <a:srgbClr val="000000"/>
                  </a:solidFill>
                </a:rPr>
                <a:t>Coordination</a:t>
              </a:r>
              <a:endParaRPr sz="900">
                <a:solidFill>
                  <a:srgbClr val="000000"/>
                </a:solidFill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3110752" y="2303929"/>
              <a:ext cx="14880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900">
                  <a:solidFill>
                    <a:srgbClr val="000000"/>
                  </a:solidFill>
                </a:rPr>
                <a:t>Interpersonal relationship</a:t>
              </a:r>
              <a:endParaRPr sz="900">
                <a:solidFill>
                  <a:srgbClr val="000000"/>
                </a:solidFill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7082117" y="2294964"/>
              <a:ext cx="14253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900">
                  <a:solidFill>
                    <a:srgbClr val="000000"/>
                  </a:solidFill>
                </a:rPr>
                <a:t>Motivation</a:t>
              </a:r>
              <a:endParaRPr sz="900">
                <a:solidFill>
                  <a:srgbClr val="000000"/>
                </a:solidFill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9099175" y="2303929"/>
              <a:ext cx="16674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900">
                  <a:solidFill>
                    <a:srgbClr val="000000"/>
                  </a:solidFill>
                </a:rPr>
                <a:t>Joint information processing</a:t>
              </a:r>
              <a:endParaRPr sz="900">
                <a:solidFill>
                  <a:srgbClr val="000000"/>
                </a:solidFill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204062" y="3074905"/>
              <a:ext cx="13401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Argumentation</a:t>
              </a:r>
              <a:endParaRPr sz="700">
                <a:solidFill>
                  <a:srgbClr val="000000"/>
                </a:solidFill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658471" y="3074893"/>
              <a:ext cx="13401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Sustaining mutual understanding</a:t>
              </a:r>
              <a:endParaRPr sz="700">
                <a:solidFill>
                  <a:srgbClr val="000000"/>
                </a:solidFill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184711" y="3074893"/>
              <a:ext cx="13401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Cooperative orientation</a:t>
              </a:r>
              <a:endParaRPr sz="700">
                <a:solidFill>
                  <a:srgbClr val="000000"/>
                </a:solidFill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4898650" y="3074895"/>
              <a:ext cx="18837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Structuring problem solving and time management</a:t>
              </a:r>
              <a:endParaRPr sz="700">
                <a:solidFill>
                  <a:srgbClr val="000000"/>
                </a:solidFill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7082117" y="3047999"/>
              <a:ext cx="14253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Individual task orientation</a:t>
              </a:r>
              <a:endParaRPr sz="700">
                <a:solidFill>
                  <a:srgbClr val="000000"/>
                </a:solidFill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8779808" y="3039035"/>
              <a:ext cx="14253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Knowledge exchange</a:t>
              </a:r>
              <a:endParaRPr sz="700">
                <a:solidFill>
                  <a:srgbClr val="000000"/>
                </a:solidFill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0477499" y="3039035"/>
              <a:ext cx="14253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Collaboration flow</a:t>
              </a:r>
              <a:endParaRPr sz="700">
                <a:solidFill>
                  <a:srgbClr val="000000"/>
                </a:solidFill>
              </a:endParaRPr>
            </a:p>
          </p:txBody>
        </p:sp>
        <p:cxnSp>
          <p:nvCxnSpPr>
            <p:cNvPr id="242" name="Google Shape;242;p30"/>
            <p:cNvCxnSpPr>
              <a:stCxn id="230" idx="2"/>
              <a:endCxn id="235" idx="0"/>
            </p:cNvCxnSpPr>
            <p:nvPr/>
          </p:nvCxnSpPr>
          <p:spPr>
            <a:xfrm rot="5400000">
              <a:off x="1131858" y="2458727"/>
              <a:ext cx="358500" cy="8739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3" name="Google Shape;243;p30"/>
            <p:cNvCxnSpPr>
              <a:stCxn id="230" idx="2"/>
              <a:endCxn id="236" idx="0"/>
            </p:cNvCxnSpPr>
            <p:nvPr/>
          </p:nvCxnSpPr>
          <p:spPr>
            <a:xfrm flipH="1" rot="-5400000">
              <a:off x="1859058" y="2605427"/>
              <a:ext cx="358500" cy="5805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4" name="Google Shape;244;p30"/>
            <p:cNvCxnSpPr>
              <a:stCxn id="234" idx="2"/>
              <a:endCxn id="240" idx="0"/>
            </p:cNvCxnSpPr>
            <p:nvPr/>
          </p:nvCxnSpPr>
          <p:spPr>
            <a:xfrm rot="5400000">
              <a:off x="9551425" y="2657479"/>
              <a:ext cx="322500" cy="440400"/>
            </a:xfrm>
            <a:prstGeom prst="bentConnector3">
              <a:avLst>
                <a:gd fmla="val 50016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5" name="Google Shape;245;p30"/>
            <p:cNvCxnSpPr>
              <a:stCxn id="234" idx="2"/>
              <a:endCxn id="241" idx="0"/>
            </p:cNvCxnSpPr>
            <p:nvPr/>
          </p:nvCxnSpPr>
          <p:spPr>
            <a:xfrm flipH="1" rot="-5400000">
              <a:off x="10400275" y="2249029"/>
              <a:ext cx="322500" cy="1257300"/>
            </a:xfrm>
            <a:prstGeom prst="bentConnector3">
              <a:avLst>
                <a:gd fmla="val 50016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6" name="Google Shape;246;p30"/>
            <p:cNvCxnSpPr>
              <a:stCxn id="231" idx="2"/>
              <a:endCxn id="238" idx="0"/>
            </p:cNvCxnSpPr>
            <p:nvPr/>
          </p:nvCxnSpPr>
          <p:spPr>
            <a:xfrm>
              <a:off x="5840461" y="2716429"/>
              <a:ext cx="0" cy="358500"/>
            </a:xfrm>
            <a:prstGeom prst="straightConnector1">
              <a:avLst/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7" name="Google Shape;247;p30"/>
            <p:cNvCxnSpPr>
              <a:stCxn id="233" idx="2"/>
              <a:endCxn id="239" idx="0"/>
            </p:cNvCxnSpPr>
            <p:nvPr/>
          </p:nvCxnSpPr>
          <p:spPr>
            <a:xfrm>
              <a:off x="7794767" y="2707464"/>
              <a:ext cx="0" cy="340500"/>
            </a:xfrm>
            <a:prstGeom prst="straightConnector1">
              <a:avLst/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8" name="Google Shape;248;p30"/>
            <p:cNvCxnSpPr>
              <a:stCxn id="229" idx="2"/>
              <a:endCxn id="230" idx="0"/>
            </p:cNvCxnSpPr>
            <p:nvPr/>
          </p:nvCxnSpPr>
          <p:spPr>
            <a:xfrm rot="5400000">
              <a:off x="3408855" y="-127668"/>
              <a:ext cx="771000" cy="4092300"/>
            </a:xfrm>
            <a:prstGeom prst="bentConnector3">
              <a:avLst>
                <a:gd fmla="val 49996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9" name="Google Shape;249;p30"/>
            <p:cNvCxnSpPr>
              <a:stCxn id="229" idx="2"/>
              <a:endCxn id="234" idx="0"/>
            </p:cNvCxnSpPr>
            <p:nvPr/>
          </p:nvCxnSpPr>
          <p:spPr>
            <a:xfrm flipH="1" rot="-5400000">
              <a:off x="7501155" y="-127668"/>
              <a:ext cx="771000" cy="40923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0" name="Google Shape;250;p30"/>
            <p:cNvCxnSpPr>
              <a:stCxn id="229" idx="2"/>
              <a:endCxn id="232" idx="0"/>
            </p:cNvCxnSpPr>
            <p:nvPr/>
          </p:nvCxnSpPr>
          <p:spPr>
            <a:xfrm rot="5400000">
              <a:off x="4462155" y="925632"/>
              <a:ext cx="771000" cy="19857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1" name="Google Shape;251;p30"/>
            <p:cNvCxnSpPr>
              <a:stCxn id="229" idx="2"/>
              <a:endCxn id="233" idx="0"/>
            </p:cNvCxnSpPr>
            <p:nvPr/>
          </p:nvCxnSpPr>
          <p:spPr>
            <a:xfrm flipH="1" rot="-5400000">
              <a:off x="6436605" y="936882"/>
              <a:ext cx="762000" cy="19542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2" name="Google Shape;252;p30"/>
            <p:cNvCxnSpPr>
              <a:stCxn id="229" idx="2"/>
              <a:endCxn id="231" idx="0"/>
            </p:cNvCxnSpPr>
            <p:nvPr/>
          </p:nvCxnSpPr>
          <p:spPr>
            <a:xfrm>
              <a:off x="5840505" y="1532982"/>
              <a:ext cx="0" cy="771000"/>
            </a:xfrm>
            <a:prstGeom prst="straightConnector1">
              <a:avLst/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3" name="Google Shape;253;p30"/>
            <p:cNvCxnSpPr/>
            <p:nvPr/>
          </p:nvCxnSpPr>
          <p:spPr>
            <a:xfrm>
              <a:off x="3866870" y="2718040"/>
              <a:ext cx="0" cy="358500"/>
            </a:xfrm>
            <a:prstGeom prst="straightConnector1">
              <a:avLst/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54" name="Google Shape;254;p30"/>
          <p:cNvSpPr txBox="1"/>
          <p:nvPr/>
        </p:nvSpPr>
        <p:spPr>
          <a:xfrm>
            <a:off x="692225" y="2784534"/>
            <a:ext cx="130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2F5496"/>
                </a:solidFill>
              </a:rPr>
              <a:t>Aspects</a:t>
            </a:r>
            <a:endParaRPr sz="1200">
              <a:solidFill>
                <a:srgbClr val="2F5496"/>
              </a:solidFill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609606" y="3504695"/>
            <a:ext cx="130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2F5496"/>
                </a:solidFill>
              </a:rPr>
              <a:t>Dimensions</a:t>
            </a:r>
            <a:endParaRPr sz="1200">
              <a:solidFill>
                <a:srgbClr val="2F5496"/>
              </a:solidFill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6191850" y="4127275"/>
            <a:ext cx="28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latin typeface="Helvetica Neue"/>
                <a:ea typeface="Helvetica Neue"/>
                <a:cs typeface="Helvetica Neue"/>
                <a:sym typeface="Helvetica Neue"/>
              </a:rPr>
              <a:t>Rummel et al. (2011) rating scheme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6191850" y="4446325"/>
            <a:ext cx="28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latin typeface="Helvetica Neue"/>
                <a:ea typeface="Helvetica Neue"/>
                <a:cs typeface="Helvetica Neue"/>
                <a:sym typeface="Helvetica Neue"/>
              </a:rPr>
              <a:t>Cohen’s Kappa &gt; .65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/>
          <p:nvPr/>
        </p:nvSpPr>
        <p:spPr>
          <a:xfrm>
            <a:off x="4461025" y="1264300"/>
            <a:ext cx="2330400" cy="2589300"/>
          </a:xfrm>
          <a:prstGeom prst="roundRect">
            <a:avLst>
              <a:gd fmla="val 4868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4580042" y="1365825"/>
            <a:ext cx="598200" cy="2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Learning context</a:t>
            </a:r>
            <a:endParaRPr sz="700"/>
          </a:p>
        </p:txBody>
      </p:sp>
      <p:sp>
        <p:nvSpPr>
          <p:cNvPr id="265" name="Google Shape;265;p31"/>
          <p:cNvSpPr/>
          <p:nvPr/>
        </p:nvSpPr>
        <p:spPr>
          <a:xfrm>
            <a:off x="4580050" y="1996900"/>
            <a:ext cx="598200" cy="276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/>
              <a:t>Dataset</a:t>
            </a:r>
            <a:endParaRPr sz="800"/>
          </a:p>
        </p:txBody>
      </p:sp>
      <p:cxnSp>
        <p:nvCxnSpPr>
          <p:cNvPr id="266" name="Google Shape;266;p31"/>
          <p:cNvCxnSpPr>
            <a:stCxn id="264" idx="2"/>
            <a:endCxn id="265" idx="0"/>
          </p:cNvCxnSpPr>
          <p:nvPr/>
        </p:nvCxnSpPr>
        <p:spPr>
          <a:xfrm>
            <a:off x="4879142" y="1641825"/>
            <a:ext cx="0" cy="35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1"/>
          <p:cNvSpPr/>
          <p:nvPr/>
        </p:nvSpPr>
        <p:spPr>
          <a:xfrm>
            <a:off x="4584700" y="3053948"/>
            <a:ext cx="5889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500"/>
              <a:t>Model development</a:t>
            </a:r>
            <a:endParaRPr sz="500"/>
          </a:p>
        </p:txBody>
      </p:sp>
      <p:sp>
        <p:nvSpPr>
          <p:cNvPr id="268" name="Google Shape;268;p31"/>
          <p:cNvSpPr/>
          <p:nvPr/>
        </p:nvSpPr>
        <p:spPr>
          <a:xfrm>
            <a:off x="5995750" y="3053948"/>
            <a:ext cx="5889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500"/>
              <a:t>Model validation</a:t>
            </a:r>
            <a:endParaRPr sz="500"/>
          </a:p>
        </p:txBody>
      </p:sp>
      <p:cxnSp>
        <p:nvCxnSpPr>
          <p:cNvPr id="269" name="Google Shape;269;p31"/>
          <p:cNvCxnSpPr>
            <a:stCxn id="267" idx="3"/>
            <a:endCxn id="268" idx="1"/>
          </p:cNvCxnSpPr>
          <p:nvPr/>
        </p:nvCxnSpPr>
        <p:spPr>
          <a:xfrm>
            <a:off x="5173600" y="3192398"/>
            <a:ext cx="82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1"/>
          <p:cNvSpPr txBox="1"/>
          <p:nvPr/>
        </p:nvSpPr>
        <p:spPr>
          <a:xfrm>
            <a:off x="4584700" y="3309400"/>
            <a:ext cx="2042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1000"/>
              <a:t>Leave-one-contex-out</a:t>
            </a:r>
            <a:endParaRPr b="1" sz="1000"/>
          </a:p>
        </p:txBody>
      </p:sp>
      <p:sp>
        <p:nvSpPr>
          <p:cNvPr id="271" name="Google Shape;271;p31"/>
          <p:cNvSpPr/>
          <p:nvPr/>
        </p:nvSpPr>
        <p:spPr>
          <a:xfrm>
            <a:off x="1587600" y="1264300"/>
            <a:ext cx="2275500" cy="2589300"/>
          </a:xfrm>
          <a:prstGeom prst="roundRect">
            <a:avLst>
              <a:gd fmla="val 4868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1764350" y="1368500"/>
            <a:ext cx="1956900" cy="18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Learning context</a:t>
            </a:r>
            <a:endParaRPr sz="700"/>
          </a:p>
        </p:txBody>
      </p:sp>
      <p:sp>
        <p:nvSpPr>
          <p:cNvPr id="273" name="Google Shape;273;p31"/>
          <p:cNvSpPr/>
          <p:nvPr/>
        </p:nvSpPr>
        <p:spPr>
          <a:xfrm>
            <a:off x="1764350" y="1714725"/>
            <a:ext cx="1956900" cy="18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Dataset</a:t>
            </a:r>
            <a:endParaRPr sz="1000"/>
          </a:p>
        </p:txBody>
      </p:sp>
      <p:cxnSp>
        <p:nvCxnSpPr>
          <p:cNvPr id="274" name="Google Shape;274;p31"/>
          <p:cNvCxnSpPr>
            <a:stCxn id="272" idx="2"/>
            <a:endCxn id="273" idx="0"/>
          </p:cNvCxnSpPr>
          <p:nvPr/>
        </p:nvCxnSpPr>
        <p:spPr>
          <a:xfrm>
            <a:off x="2742800" y="1552100"/>
            <a:ext cx="0" cy="16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1"/>
          <p:cNvSpPr/>
          <p:nvPr/>
        </p:nvSpPr>
        <p:spPr>
          <a:xfrm>
            <a:off x="1764350" y="20609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6" name="Google Shape;276;p31"/>
          <p:cNvSpPr/>
          <p:nvPr/>
        </p:nvSpPr>
        <p:spPr>
          <a:xfrm>
            <a:off x="1691550" y="3070475"/>
            <a:ext cx="5868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500"/>
              <a:t>Model development</a:t>
            </a:r>
            <a:endParaRPr sz="500"/>
          </a:p>
        </p:txBody>
      </p:sp>
      <p:sp>
        <p:nvSpPr>
          <p:cNvPr id="277" name="Google Shape;277;p31"/>
          <p:cNvSpPr/>
          <p:nvPr/>
        </p:nvSpPr>
        <p:spPr>
          <a:xfrm>
            <a:off x="3170300" y="3070466"/>
            <a:ext cx="5316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500"/>
              <a:t>Model evaluation</a:t>
            </a:r>
            <a:endParaRPr sz="500"/>
          </a:p>
        </p:txBody>
      </p:sp>
      <p:cxnSp>
        <p:nvCxnSpPr>
          <p:cNvPr id="278" name="Google Shape;278;p31"/>
          <p:cNvCxnSpPr>
            <a:stCxn id="276" idx="3"/>
            <a:endCxn id="277" idx="1"/>
          </p:cNvCxnSpPr>
          <p:nvPr/>
        </p:nvCxnSpPr>
        <p:spPr>
          <a:xfrm>
            <a:off x="2278350" y="3208925"/>
            <a:ext cx="89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1"/>
          <p:cNvCxnSpPr>
            <a:stCxn id="275" idx="2"/>
            <a:endCxn id="276" idx="0"/>
          </p:cNvCxnSpPr>
          <p:nvPr/>
        </p:nvCxnSpPr>
        <p:spPr>
          <a:xfrm>
            <a:off x="1877600" y="2206725"/>
            <a:ext cx="1074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1"/>
          <p:cNvSpPr/>
          <p:nvPr/>
        </p:nvSpPr>
        <p:spPr>
          <a:xfrm>
            <a:off x="2045540" y="20609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1" name="Google Shape;281;p31"/>
          <p:cNvSpPr/>
          <p:nvPr/>
        </p:nvSpPr>
        <p:spPr>
          <a:xfrm>
            <a:off x="2326731" y="20609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2" name="Google Shape;282;p31"/>
          <p:cNvSpPr/>
          <p:nvPr/>
        </p:nvSpPr>
        <p:spPr>
          <a:xfrm>
            <a:off x="2607922" y="20609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3" name="Google Shape;283;p31"/>
          <p:cNvSpPr/>
          <p:nvPr/>
        </p:nvSpPr>
        <p:spPr>
          <a:xfrm>
            <a:off x="2889112" y="20609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4" name="Google Shape;284;p31"/>
          <p:cNvSpPr/>
          <p:nvPr/>
        </p:nvSpPr>
        <p:spPr>
          <a:xfrm>
            <a:off x="3170303" y="20609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5" name="Google Shape;285;p31"/>
          <p:cNvSpPr/>
          <p:nvPr/>
        </p:nvSpPr>
        <p:spPr>
          <a:xfrm>
            <a:off x="3451493" y="20609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86" name="Google Shape;286;p31"/>
          <p:cNvCxnSpPr>
            <a:stCxn id="280" idx="2"/>
            <a:endCxn id="276" idx="0"/>
          </p:cNvCxnSpPr>
          <p:nvPr/>
        </p:nvCxnSpPr>
        <p:spPr>
          <a:xfrm flipH="1">
            <a:off x="1985090" y="2206725"/>
            <a:ext cx="1737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1"/>
          <p:cNvCxnSpPr>
            <a:stCxn id="281" idx="2"/>
            <a:endCxn id="276" idx="0"/>
          </p:cNvCxnSpPr>
          <p:nvPr/>
        </p:nvCxnSpPr>
        <p:spPr>
          <a:xfrm flipH="1">
            <a:off x="1984881" y="2206725"/>
            <a:ext cx="4551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1"/>
          <p:cNvCxnSpPr>
            <a:stCxn id="282" idx="2"/>
            <a:endCxn id="276" idx="0"/>
          </p:cNvCxnSpPr>
          <p:nvPr/>
        </p:nvCxnSpPr>
        <p:spPr>
          <a:xfrm flipH="1">
            <a:off x="1984972" y="2206725"/>
            <a:ext cx="7362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1"/>
          <p:cNvCxnSpPr>
            <a:stCxn id="283" idx="2"/>
            <a:endCxn id="276" idx="0"/>
          </p:cNvCxnSpPr>
          <p:nvPr/>
        </p:nvCxnSpPr>
        <p:spPr>
          <a:xfrm flipH="1">
            <a:off x="1985062" y="2206725"/>
            <a:ext cx="10173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1"/>
          <p:cNvCxnSpPr>
            <a:stCxn id="284" idx="2"/>
            <a:endCxn id="276" idx="0"/>
          </p:cNvCxnSpPr>
          <p:nvPr/>
        </p:nvCxnSpPr>
        <p:spPr>
          <a:xfrm flipH="1">
            <a:off x="1984853" y="2206725"/>
            <a:ext cx="12987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1"/>
          <p:cNvCxnSpPr>
            <a:stCxn id="285" idx="2"/>
            <a:endCxn id="277" idx="0"/>
          </p:cNvCxnSpPr>
          <p:nvPr/>
        </p:nvCxnSpPr>
        <p:spPr>
          <a:xfrm flipH="1">
            <a:off x="3436043" y="2206725"/>
            <a:ext cx="1287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1"/>
          <p:cNvSpPr/>
          <p:nvPr/>
        </p:nvSpPr>
        <p:spPr>
          <a:xfrm>
            <a:off x="2721182" y="1950825"/>
            <a:ext cx="102300" cy="57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2278350" y="3347425"/>
            <a:ext cx="124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900"/>
              <a:t>K-fold CV</a:t>
            </a:r>
            <a:endParaRPr b="1" sz="900"/>
          </a:p>
        </p:txBody>
      </p:sp>
      <p:sp>
        <p:nvSpPr>
          <p:cNvPr id="294" name="Google Shape;294;p31"/>
          <p:cNvSpPr/>
          <p:nvPr/>
        </p:nvSpPr>
        <p:spPr>
          <a:xfrm>
            <a:off x="5285567" y="1365888"/>
            <a:ext cx="598200" cy="2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Learning context</a:t>
            </a:r>
            <a:endParaRPr sz="700"/>
          </a:p>
        </p:txBody>
      </p:sp>
      <p:sp>
        <p:nvSpPr>
          <p:cNvPr id="295" name="Google Shape;295;p31"/>
          <p:cNvSpPr/>
          <p:nvPr/>
        </p:nvSpPr>
        <p:spPr>
          <a:xfrm>
            <a:off x="5285575" y="1996963"/>
            <a:ext cx="598200" cy="276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/>
              <a:t>Dataset</a:t>
            </a:r>
            <a:endParaRPr sz="800"/>
          </a:p>
        </p:txBody>
      </p:sp>
      <p:cxnSp>
        <p:nvCxnSpPr>
          <p:cNvPr id="296" name="Google Shape;296;p31"/>
          <p:cNvCxnSpPr/>
          <p:nvPr/>
        </p:nvCxnSpPr>
        <p:spPr>
          <a:xfrm>
            <a:off x="5584667" y="1641825"/>
            <a:ext cx="0" cy="35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1"/>
          <p:cNvSpPr/>
          <p:nvPr/>
        </p:nvSpPr>
        <p:spPr>
          <a:xfrm>
            <a:off x="5991092" y="1365888"/>
            <a:ext cx="598200" cy="2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Learning context</a:t>
            </a:r>
            <a:endParaRPr sz="700"/>
          </a:p>
        </p:txBody>
      </p:sp>
      <p:sp>
        <p:nvSpPr>
          <p:cNvPr id="298" name="Google Shape;298;p31"/>
          <p:cNvSpPr/>
          <p:nvPr/>
        </p:nvSpPr>
        <p:spPr>
          <a:xfrm>
            <a:off x="5991100" y="1996963"/>
            <a:ext cx="598200" cy="276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/>
              <a:t>Dataset</a:t>
            </a:r>
            <a:endParaRPr sz="800"/>
          </a:p>
        </p:txBody>
      </p:sp>
      <p:cxnSp>
        <p:nvCxnSpPr>
          <p:cNvPr id="299" name="Google Shape;299;p31"/>
          <p:cNvCxnSpPr>
            <a:stCxn id="297" idx="2"/>
            <a:endCxn id="298" idx="0"/>
          </p:cNvCxnSpPr>
          <p:nvPr/>
        </p:nvCxnSpPr>
        <p:spPr>
          <a:xfrm>
            <a:off x="6290192" y="1641888"/>
            <a:ext cx="0" cy="35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1"/>
          <p:cNvCxnSpPr>
            <a:stCxn id="265" idx="2"/>
            <a:endCxn id="267" idx="0"/>
          </p:cNvCxnSpPr>
          <p:nvPr/>
        </p:nvCxnSpPr>
        <p:spPr>
          <a:xfrm>
            <a:off x="4879150" y="2272900"/>
            <a:ext cx="0" cy="7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1"/>
          <p:cNvCxnSpPr>
            <a:stCxn id="295" idx="2"/>
            <a:endCxn id="267" idx="0"/>
          </p:cNvCxnSpPr>
          <p:nvPr/>
        </p:nvCxnSpPr>
        <p:spPr>
          <a:xfrm flipH="1">
            <a:off x="4879075" y="2272963"/>
            <a:ext cx="705600" cy="7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1"/>
          <p:cNvCxnSpPr>
            <a:stCxn id="298" idx="2"/>
            <a:endCxn id="268" idx="0"/>
          </p:cNvCxnSpPr>
          <p:nvPr/>
        </p:nvCxnSpPr>
        <p:spPr>
          <a:xfrm>
            <a:off x="6290200" y="2272963"/>
            <a:ext cx="0" cy="7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1"/>
          <p:cNvSpPr txBox="1"/>
          <p:nvPr/>
        </p:nvSpPr>
        <p:spPr>
          <a:xfrm>
            <a:off x="1565425" y="3947525"/>
            <a:ext cx="24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Within context performance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4377775" y="3947525"/>
            <a:ext cx="26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Across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 context performance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3451825" y="4339675"/>
            <a:ext cx="453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1200">
                <a:latin typeface="Helvetica Neue"/>
                <a:ea typeface="Helvetica Neue"/>
                <a:cs typeface="Helvetica Neue"/>
                <a:sym typeface="Helvetica Neue"/>
              </a:rPr>
              <a:t>Evaluation Metric: </a:t>
            </a:r>
            <a:r>
              <a:rPr b="1" lang="et" sz="1200">
                <a:latin typeface="Helvetica Neue"/>
                <a:ea typeface="Helvetica Neue"/>
                <a:cs typeface="Helvetica Neue"/>
                <a:sym typeface="Helvetica Neue"/>
              </a:rPr>
              <a:t>AUC ROC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1200">
                <a:latin typeface="Helvetica Neue"/>
                <a:ea typeface="Helvetica Neue"/>
                <a:cs typeface="Helvetica Neue"/>
                <a:sym typeface="Helvetica Neue"/>
              </a:rPr>
              <a:t>   0.5 (chance performance) – 1 (all correct classification)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31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1200150" y="803400"/>
            <a:ext cx="1572000" cy="393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Evaluation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pic>
        <p:nvPicPr>
          <p:cNvPr id="314" name="Google Shape;3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325" y="1718375"/>
            <a:ext cx="3857350" cy="25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2"/>
          <p:cNvSpPr/>
          <p:nvPr/>
        </p:nvSpPr>
        <p:spPr>
          <a:xfrm>
            <a:off x="1984800" y="2607650"/>
            <a:ext cx="225300" cy="240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4482441" y="2046952"/>
            <a:ext cx="225300" cy="25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2"/>
          <p:cNvCxnSpPr>
            <a:stCxn id="316" idx="3"/>
          </p:cNvCxnSpPr>
          <p:nvPr/>
        </p:nvCxnSpPr>
        <p:spPr>
          <a:xfrm flipH="1" rot="10800000">
            <a:off x="4707741" y="1962802"/>
            <a:ext cx="1255500" cy="2106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2"/>
          <p:cNvCxnSpPr>
            <a:stCxn id="315" idx="3"/>
            <a:endCxn id="319" idx="1"/>
          </p:cNvCxnSpPr>
          <p:nvPr/>
        </p:nvCxnSpPr>
        <p:spPr>
          <a:xfrm>
            <a:off x="2210100" y="2727950"/>
            <a:ext cx="4413300" cy="6036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2"/>
          <p:cNvSpPr txBox="1"/>
          <p:nvPr/>
        </p:nvSpPr>
        <p:spPr>
          <a:xfrm>
            <a:off x="5963375" y="1751525"/>
            <a:ext cx="16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Within context performance</a:t>
            </a:r>
            <a:endParaRPr sz="12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6623250" y="3054600"/>
            <a:ext cx="16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Across</a:t>
            </a:r>
            <a:r>
              <a:rPr lang="et" sz="1200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context performance</a:t>
            </a:r>
            <a:endParaRPr sz="1200">
              <a:solidFill>
                <a:srgbClr val="B45F0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438750" y="822325"/>
            <a:ext cx="7521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RQ1:</a:t>
            </a:r>
            <a:r>
              <a:rPr b="1" lang="et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window size improves within and across contexts performance of estimation models for collaboration quality?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pic>
        <p:nvPicPr>
          <p:cNvPr id="328" name="Google Shape;3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725" y="1336013"/>
            <a:ext cx="2331975" cy="153998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3"/>
          <p:cNvSpPr/>
          <p:nvPr/>
        </p:nvSpPr>
        <p:spPr>
          <a:xfrm>
            <a:off x="3469425" y="1682550"/>
            <a:ext cx="219900" cy="109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6768500" y="1391075"/>
            <a:ext cx="1459200" cy="712800"/>
          </a:xfrm>
          <a:prstGeom prst="roundRect">
            <a:avLst>
              <a:gd fmla="val 5001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1000">
                <a:latin typeface="Helvetica Neue"/>
                <a:ea typeface="Helvetica Neue"/>
                <a:cs typeface="Helvetica Neue"/>
                <a:sym typeface="Helvetica Neue"/>
              </a:rPr>
              <a:t>60s </a:t>
            </a:r>
            <a:r>
              <a:rPr lang="et" sz="1000">
                <a:latin typeface="Helvetica Neue"/>
                <a:ea typeface="Helvetica Neue"/>
                <a:cs typeface="Helvetica Neue"/>
                <a:sym typeface="Helvetica Neue"/>
              </a:rPr>
              <a:t>for argumentation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31" name="Google Shape;331;p33"/>
          <p:cNvCxnSpPr>
            <a:stCxn id="329" idx="3"/>
            <a:endCxn id="330" idx="1"/>
          </p:cNvCxnSpPr>
          <p:nvPr/>
        </p:nvCxnSpPr>
        <p:spPr>
          <a:xfrm flipH="1" rot="10800000">
            <a:off x="3689325" y="1747350"/>
            <a:ext cx="3079200" cy="4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2" name="Google Shape;3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775" y="2903775"/>
            <a:ext cx="2415950" cy="1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2608850" y="3001575"/>
            <a:ext cx="219900" cy="142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7097550" y="3108475"/>
            <a:ext cx="1585800" cy="1641300"/>
          </a:xfrm>
          <a:prstGeom prst="roundRect">
            <a:avLst>
              <a:gd fmla="val 5001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1000">
                <a:latin typeface="Helvetica Neue"/>
                <a:ea typeface="Helvetica Neue"/>
                <a:cs typeface="Helvetica Neue"/>
                <a:sym typeface="Helvetica Neue"/>
              </a:rPr>
              <a:t>180s </a:t>
            </a:r>
            <a:r>
              <a:rPr lang="et" sz="1000"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lang="et" sz="1100">
                <a:latin typeface="Helvetica Neue"/>
                <a:ea typeface="Helvetica Neue"/>
                <a:cs typeface="Helvetica Neue"/>
                <a:sym typeface="Helvetica Neue"/>
              </a:rPr>
              <a:t>cooperative orientation</a:t>
            </a:r>
            <a:r>
              <a:rPr lang="et" sz="100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t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collaboration flow</a:t>
            </a:r>
            <a:r>
              <a:rPr lang="et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t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knowledge exchange</a:t>
            </a:r>
            <a:r>
              <a:rPr lang="et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t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structuring problem solving</a:t>
            </a:r>
            <a:r>
              <a:rPr lang="et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lang="et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sustaining mutual understanding</a:t>
            </a:r>
            <a:r>
              <a:rPr lang="et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6825" y="2876000"/>
            <a:ext cx="2485382" cy="16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/>
          <p:nvPr/>
        </p:nvSpPr>
        <p:spPr>
          <a:xfrm>
            <a:off x="5537400" y="3001575"/>
            <a:ext cx="219900" cy="142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33"/>
          <p:cNvCxnSpPr>
            <a:stCxn id="333" idx="2"/>
          </p:cNvCxnSpPr>
          <p:nvPr/>
        </p:nvCxnSpPr>
        <p:spPr>
          <a:xfrm>
            <a:off x="2718800" y="4430775"/>
            <a:ext cx="4246200" cy="1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3"/>
          <p:cNvCxnSpPr>
            <a:stCxn id="336" idx="2"/>
          </p:cNvCxnSpPr>
          <p:nvPr/>
        </p:nvCxnSpPr>
        <p:spPr>
          <a:xfrm>
            <a:off x="5647350" y="4430775"/>
            <a:ext cx="1305600" cy="1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3"/>
          <p:cNvSpPr txBox="1"/>
          <p:nvPr/>
        </p:nvSpPr>
        <p:spPr>
          <a:xfrm>
            <a:off x="438750" y="822325"/>
            <a:ext cx="752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RQ2: </a:t>
            </a:r>
            <a:r>
              <a:rPr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window size improves within and across contexts performance of estimation models for collaboration quality dimensions?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U white">
  <a:themeElements>
    <a:clrScheme name="TL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B224C"/>
      </a:accent1>
      <a:accent2>
        <a:srgbClr val="7AD2C6"/>
      </a:accent2>
      <a:accent3>
        <a:srgbClr val="F99E3B"/>
      </a:accent3>
      <a:accent4>
        <a:srgbClr val="B691D3"/>
      </a:accent4>
      <a:accent5>
        <a:srgbClr val="DBC7B6"/>
      </a:accent5>
      <a:accent6>
        <a:srgbClr val="67D4EC"/>
      </a:accent6>
      <a:hlink>
        <a:srgbClr val="DB224C"/>
      </a:hlink>
      <a:folHlink>
        <a:srgbClr val="9414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