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6F1B98-006F-4CBE-980C-F4A184BCA417}">
  <a:tblStyle styleId="{336F1B98-006F-4CBE-980C-F4A184BCA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00fb87b3a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00fb87b3a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4e00e5c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4e00e5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12508cf65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12508cf65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00fb87b3a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00fb87b3a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00fb87b3a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00fb87b3a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b6703a82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b6703a82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033c8c26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033c8c26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9568197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9568197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0fb87b3a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0fb87b3a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0fb87b3a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00fb87b3a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0fb87b3a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00fb87b3a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0fb87b3a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0fb87b3a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1dd9cfde4_0_4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01dd9cfde4_0_4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01dd9cfde4_0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01dd9cfde4_0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038ec2fd0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038ec2fd0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46771" y="1224248"/>
            <a:ext cx="77724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46771" y="2855940"/>
            <a:ext cx="77724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  <a:defRPr sz="2000" cap="small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Title and Content 4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628650" y="362352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i="0" sz="40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8650" y="1595617"/>
            <a:ext cx="78867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⎯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⎯"/>
              <a:defRPr sz="24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⎯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28650" y="585375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28650" y="1596661"/>
            <a:ext cx="38862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629150" y="1596661"/>
            <a:ext cx="38862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28650" y="362352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i="0" sz="40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28650" y="1596661"/>
            <a:ext cx="38862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629150" y="1596661"/>
            <a:ext cx="38862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content">
  <p:cSld name="Number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348681" y="1312415"/>
            <a:ext cx="51756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⎯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⎯"/>
              <a:defRPr sz="28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⎯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⎯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529626" y="37071"/>
            <a:ext cx="2411400" cy="52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4400"/>
              <a:buNone/>
              <a:defRPr i="1" sz="34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deas 1">
  <p:cSld name="3 ideas 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6255912" y="512957"/>
            <a:ext cx="21639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5"/>
          <p:cNvSpPr/>
          <p:nvPr>
            <p:ph idx="3" type="pic"/>
          </p:nvPr>
        </p:nvSpPr>
        <p:spPr>
          <a:xfrm>
            <a:off x="3490119" y="512957"/>
            <a:ext cx="21639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5"/>
          <p:cNvSpPr/>
          <p:nvPr/>
        </p:nvSpPr>
        <p:spPr>
          <a:xfrm>
            <a:off x="724326" y="512956"/>
            <a:ext cx="2163900" cy="2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802383" y="486841"/>
            <a:ext cx="925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1" lang="et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720968" y="2785700"/>
            <a:ext cx="76986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4" type="body"/>
          </p:nvPr>
        </p:nvSpPr>
        <p:spPr>
          <a:xfrm>
            <a:off x="765312" y="1645017"/>
            <a:ext cx="2048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deas 2">
  <p:cSld name="3 ideas 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>
            <p:ph idx="2" type="pic"/>
          </p:nvPr>
        </p:nvSpPr>
        <p:spPr>
          <a:xfrm>
            <a:off x="6255912" y="512957"/>
            <a:ext cx="21639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6"/>
          <p:cNvSpPr/>
          <p:nvPr>
            <p:ph idx="3" type="pic"/>
          </p:nvPr>
        </p:nvSpPr>
        <p:spPr>
          <a:xfrm>
            <a:off x="724326" y="512955"/>
            <a:ext cx="21639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6"/>
          <p:cNvSpPr/>
          <p:nvPr/>
        </p:nvSpPr>
        <p:spPr>
          <a:xfrm>
            <a:off x="3490119" y="512956"/>
            <a:ext cx="2163900" cy="2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568176" y="486841"/>
            <a:ext cx="925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1" lang="et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968" y="2785700"/>
            <a:ext cx="76986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4" type="body"/>
          </p:nvPr>
        </p:nvSpPr>
        <p:spPr>
          <a:xfrm>
            <a:off x="3546003" y="1645017"/>
            <a:ext cx="2048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deas 3">
  <p:cSld name="3 ideas 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>
            <p:ph idx="2" type="pic"/>
          </p:nvPr>
        </p:nvSpPr>
        <p:spPr>
          <a:xfrm>
            <a:off x="723901" y="512957"/>
            <a:ext cx="21639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7"/>
          <p:cNvSpPr/>
          <p:nvPr>
            <p:ph idx="3" type="pic"/>
          </p:nvPr>
        </p:nvSpPr>
        <p:spPr>
          <a:xfrm>
            <a:off x="3490119" y="512957"/>
            <a:ext cx="21639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7"/>
          <p:cNvSpPr/>
          <p:nvPr/>
        </p:nvSpPr>
        <p:spPr>
          <a:xfrm>
            <a:off x="6256337" y="512956"/>
            <a:ext cx="2163900" cy="2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334394" y="486841"/>
            <a:ext cx="925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1" lang="et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0968" y="2785700"/>
            <a:ext cx="76986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4" type="body"/>
          </p:nvPr>
        </p:nvSpPr>
        <p:spPr>
          <a:xfrm>
            <a:off x="6313900" y="1645017"/>
            <a:ext cx="2048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 3">
  <p:cSld name="image and content 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>
            <p:ph idx="2" type="pic"/>
          </p:nvPr>
        </p:nvSpPr>
        <p:spPr>
          <a:xfrm>
            <a:off x="591016" y="941833"/>
            <a:ext cx="3044700" cy="30447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081344" y="1382360"/>
            <a:ext cx="45024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⎯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⎯"/>
              <a:defRPr sz="24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⎯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itle and content">
  <p:cSld name="imag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>
            <p:ph idx="2" type="pic"/>
          </p:nvPr>
        </p:nvSpPr>
        <p:spPr>
          <a:xfrm>
            <a:off x="5140884" y="-947852"/>
            <a:ext cx="6861900" cy="6861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1161910"/>
            <a:ext cx="38541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i="0" sz="28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628650" y="2527211"/>
            <a:ext cx="38805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⎯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⎯"/>
              <a:defRPr sz="1800"/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 1">
  <p:cSld name="image and content 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>
            <p:ph idx="2" type="pic"/>
          </p:nvPr>
        </p:nvSpPr>
        <p:spPr>
          <a:xfrm>
            <a:off x="5140884" y="-947852"/>
            <a:ext cx="6861900" cy="6861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628650" y="1382362"/>
            <a:ext cx="38805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itle and content 2">
  <p:cSld name="image title and content 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8650" y="1161910"/>
            <a:ext cx="38541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i="0" sz="28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/>
          <p:nvPr>
            <p:ph idx="2" type="pic"/>
          </p:nvPr>
        </p:nvSpPr>
        <p:spPr>
          <a:xfrm>
            <a:off x="5140325" y="0"/>
            <a:ext cx="4003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628650" y="2527211"/>
            <a:ext cx="38805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⎯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⎯"/>
              <a:defRPr sz="1800"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⎯"/>
              <a:defRPr sz="14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 2">
  <p:cSld name="image and content 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>
            <p:ph idx="2" type="pic"/>
          </p:nvPr>
        </p:nvSpPr>
        <p:spPr>
          <a:xfrm>
            <a:off x="5140325" y="0"/>
            <a:ext cx="4003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28650" y="1382362"/>
            <a:ext cx="38805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 and caption">
  <p:cSld name="object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2910469" y="4482790"/>
            <a:ext cx="5586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  <a:defRPr sz="2000"/>
            </a:lvl1pPr>
            <a:lvl2pPr indent="-3810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⎯"/>
              <a:defRPr sz="24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2" type="body"/>
          </p:nvPr>
        </p:nvSpPr>
        <p:spPr>
          <a:xfrm>
            <a:off x="646772" y="534911"/>
            <a:ext cx="78504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⎯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4">
  <p:cSld name="1_Title and Content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/>
          <p:nvPr>
            <p:ph idx="2" type="pic"/>
          </p:nvPr>
        </p:nvSpPr>
        <p:spPr>
          <a:xfrm>
            <a:off x="1146834" y="682197"/>
            <a:ext cx="1013100" cy="10131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mbria Math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4" name="Google Shape;114;p24"/>
          <p:cNvSpPr/>
          <p:nvPr>
            <p:ph idx="3" type="pic"/>
          </p:nvPr>
        </p:nvSpPr>
        <p:spPr>
          <a:xfrm>
            <a:off x="3483015" y="682197"/>
            <a:ext cx="1013100" cy="10131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mbria Math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5" name="Google Shape;115;p24"/>
          <p:cNvSpPr/>
          <p:nvPr>
            <p:ph idx="4" type="pic"/>
          </p:nvPr>
        </p:nvSpPr>
        <p:spPr>
          <a:xfrm>
            <a:off x="5819196" y="682197"/>
            <a:ext cx="1013100" cy="10131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mbria Math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6" name="Google Shape;116;p24"/>
          <p:cNvSpPr/>
          <p:nvPr>
            <p:ph idx="5" type="pic"/>
          </p:nvPr>
        </p:nvSpPr>
        <p:spPr>
          <a:xfrm>
            <a:off x="2179612" y="2579519"/>
            <a:ext cx="1013100" cy="10131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mbria Math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4"/>
          <p:cNvSpPr/>
          <p:nvPr>
            <p:ph idx="6" type="pic"/>
          </p:nvPr>
        </p:nvSpPr>
        <p:spPr>
          <a:xfrm>
            <a:off x="4515793" y="2579519"/>
            <a:ext cx="1013100" cy="10131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mbria Math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24"/>
          <p:cNvSpPr/>
          <p:nvPr>
            <p:ph idx="7" type="pic"/>
          </p:nvPr>
        </p:nvSpPr>
        <p:spPr>
          <a:xfrm>
            <a:off x="6851974" y="2579519"/>
            <a:ext cx="1013100" cy="10131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mbria Math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921554" y="1756717"/>
            <a:ext cx="14223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8" type="body"/>
          </p:nvPr>
        </p:nvSpPr>
        <p:spPr>
          <a:xfrm>
            <a:off x="3268053" y="1756717"/>
            <a:ext cx="14223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9" type="body"/>
          </p:nvPr>
        </p:nvSpPr>
        <p:spPr>
          <a:xfrm>
            <a:off x="5614553" y="1756717"/>
            <a:ext cx="14223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3" type="body"/>
          </p:nvPr>
        </p:nvSpPr>
        <p:spPr>
          <a:xfrm>
            <a:off x="1965483" y="3618175"/>
            <a:ext cx="14223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4" type="body"/>
          </p:nvPr>
        </p:nvSpPr>
        <p:spPr>
          <a:xfrm>
            <a:off x="4311982" y="3618175"/>
            <a:ext cx="14223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5" type="body"/>
          </p:nvPr>
        </p:nvSpPr>
        <p:spPr>
          <a:xfrm>
            <a:off x="6658482" y="3618175"/>
            <a:ext cx="14223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⎯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2657516" y="1500725"/>
            <a:ext cx="5925300" cy="21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 flipH="1" rot="10800000">
            <a:off x="1360448" y="1271172"/>
            <a:ext cx="468300" cy="2371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2657516" y="1500725"/>
            <a:ext cx="5925300" cy="21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6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" name="Google Shape;21;p5"/>
          <p:cNvCxnSpPr/>
          <p:nvPr/>
        </p:nvCxnSpPr>
        <p:spPr>
          <a:xfrm flipH="1" rot="10800000">
            <a:off x="1360448" y="1271172"/>
            <a:ext cx="468300" cy="2371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657516" y="1293541"/>
            <a:ext cx="59253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" name="Google Shape;25;p6"/>
          <p:cNvCxnSpPr/>
          <p:nvPr/>
        </p:nvCxnSpPr>
        <p:spPr>
          <a:xfrm flipH="1" rot="10800000">
            <a:off x="1360448" y="1271172"/>
            <a:ext cx="468300" cy="2371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2657475" y="2497491"/>
            <a:ext cx="59253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57516" y="1262275"/>
            <a:ext cx="59253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7"/>
          <p:cNvCxnSpPr/>
          <p:nvPr/>
        </p:nvCxnSpPr>
        <p:spPr>
          <a:xfrm flipH="1" rot="10800000">
            <a:off x="1360448" y="1271172"/>
            <a:ext cx="468300" cy="2371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2657475" y="2497491"/>
            <a:ext cx="59253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⎯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⎯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">
  <p:cSld name="Content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8"/>
          <p:cNvCxnSpPr/>
          <p:nvPr/>
        </p:nvCxnSpPr>
        <p:spPr>
          <a:xfrm flipH="1" rot="10800000">
            <a:off x="1360448" y="1271172"/>
            <a:ext cx="468300" cy="2371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2657475" y="1271238"/>
            <a:ext cx="59253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⎯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⎯"/>
              <a:defRPr sz="24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⎯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pictur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28650" y="585375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8650" y="1595617"/>
            <a:ext cx="78867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⎯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⎯"/>
              <a:defRPr sz="24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⎯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⎯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497450"/>
            <a:ext cx="7886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b="0" i="1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595617"/>
            <a:ext cx="78867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mbria Math"/>
              <a:buChar char="⎯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 Math"/>
              <a:buChar char="⎯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mbria Math"/>
              <a:buChar char="⎯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mbria Math"/>
              <a:buChar char="⎯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8319" y="4338769"/>
            <a:ext cx="2081823" cy="42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pankajch@tlu.e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cai.sk/ojs/index.php/cai/article/view/3222" TargetMode="External"/><Relationship Id="rId4" Type="http://schemas.openxmlformats.org/officeDocument/2006/relationships/hyperlink" Target="http://dblp.uni-trier.de/db/journals/cscl/cscl8.html#MaldonadoDMKY13" TargetMode="External"/><Relationship Id="rId5" Type="http://schemas.openxmlformats.org/officeDocument/2006/relationships/hyperlink" Target="https://doi.org/10.21437/SpeechProsody.2016-57" TargetMode="External"/><Relationship Id="rId6" Type="http://schemas.openxmlformats.org/officeDocument/2006/relationships/hyperlink" Target="https://doi.org/10.1109/TLT.2017.2704099" TargetMode="External"/><Relationship Id="rId7" Type="http://schemas.openxmlformats.org/officeDocument/2006/relationships/hyperlink" Target="https://doi.org/10.21437/Interspeech.2016-156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laticon.com/authors/pixel-perfect" TargetMode="External"/><Relationship Id="rId4" Type="http://schemas.openxmlformats.org/officeDocument/2006/relationships/hyperlink" Target="http://www.flaticon.com/" TargetMode="External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646771" y="1224248"/>
            <a:ext cx="7772400" cy="1627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t" sz="1900">
                <a:latin typeface="Helvetica Neue"/>
                <a:ea typeface="Helvetica Neue"/>
                <a:cs typeface="Helvetica Neue"/>
                <a:sym typeface="Helvetica Neue"/>
              </a:rPr>
              <a:t>	 		 		 	 	 		</a:t>
            </a:r>
            <a:endParaRPr i="0"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t" sz="1900"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endParaRPr i="0"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t" sz="1900"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endParaRPr i="0"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t" sz="1900">
                <a:latin typeface="Helvetica Neue"/>
                <a:ea typeface="Helvetica Neue"/>
                <a:cs typeface="Helvetica Neue"/>
                <a:sym typeface="Helvetica Neue"/>
              </a:rPr>
              <a:t>					</a:t>
            </a:r>
            <a:endParaRPr i="0"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0" lang="et" sz="2500">
                <a:latin typeface="Helvetica Neue"/>
                <a:ea typeface="Helvetica Neue"/>
                <a:cs typeface="Helvetica Neue"/>
                <a:sym typeface="Helvetica Neue"/>
              </a:rPr>
              <a:t>How to Build More </a:t>
            </a:r>
            <a:r>
              <a:rPr b="1" i="0" lang="et" sz="2500">
                <a:latin typeface="Helvetica Neue"/>
                <a:ea typeface="Helvetica Neue"/>
                <a:cs typeface="Helvetica Neue"/>
                <a:sym typeface="Helvetica Neue"/>
              </a:rPr>
              <a:t>Generalizable Models </a:t>
            </a:r>
            <a:r>
              <a:rPr i="0" lang="et" sz="2500">
                <a:latin typeface="Helvetica Neue"/>
                <a:ea typeface="Helvetica Neue"/>
                <a:cs typeface="Helvetica Neue"/>
                <a:sym typeface="Helvetica Neue"/>
              </a:rPr>
              <a:t>for Collaboration Quality? Lessons Learned from Exploring </a:t>
            </a:r>
            <a:r>
              <a:rPr b="1" i="0" lang="et" sz="2500">
                <a:latin typeface="Helvetica Neue"/>
                <a:ea typeface="Helvetica Neue"/>
                <a:cs typeface="Helvetica Neue"/>
                <a:sym typeface="Helvetica Neue"/>
              </a:rPr>
              <a:t>Multi-Context Audio-Log Datasets</a:t>
            </a:r>
            <a:r>
              <a:rPr i="0" lang="et" sz="2500">
                <a:latin typeface="Helvetica Neue"/>
                <a:ea typeface="Helvetica Neue"/>
                <a:cs typeface="Helvetica Neue"/>
                <a:sym typeface="Helvetica Neue"/>
              </a:rPr>
              <a:t> using Multimodal Learning Analytics</a:t>
            </a:r>
            <a:endParaRPr i="0" sz="44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646771" y="2855940"/>
            <a:ext cx="7772400" cy="93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t" sz="1300">
                <a:latin typeface="Helvetica Neue"/>
                <a:ea typeface="Helvetica Neue"/>
                <a:cs typeface="Helvetica Neue"/>
                <a:sym typeface="Helvetica Neue"/>
              </a:rPr>
              <a:t>Pankaj chejara, Luis p. Prieto, Maria jesús rodríguez-triana, Adolfo ruiz-calleja, Reet Kasepalu, Shashi Kant Shankar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t" sz="1300">
                <a:latin typeface="Helvetica Neue"/>
                <a:ea typeface="Helvetica Neue"/>
                <a:cs typeface="Helvetica Neue"/>
                <a:sym typeface="Helvetica Neue"/>
              </a:rPr>
              <a:t>Tallinn University, Tallinn, </a:t>
            </a:r>
            <a:r>
              <a:rPr b="1" lang="et" sz="1300">
                <a:latin typeface="Helvetica Neue"/>
                <a:ea typeface="Helvetica Neue"/>
                <a:cs typeface="Helvetica Neue"/>
                <a:sym typeface="Helvetica Neue"/>
              </a:rPr>
              <a:t>Estonia</a:t>
            </a:r>
            <a:endParaRPr b="1"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550" y="4171950"/>
            <a:ext cx="3597450" cy="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3540050" y="4461663"/>
            <a:ext cx="756900" cy="3540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PRG1634</a:t>
            </a:r>
            <a:endParaRPr sz="11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" name="Google Shape;45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456" name="Google Shape;456;p34"/>
          <p:cNvSpPr txBox="1"/>
          <p:nvPr/>
        </p:nvSpPr>
        <p:spPr>
          <a:xfrm>
            <a:off x="445425" y="938425"/>
            <a:ext cx="747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RQ1:</a:t>
            </a:r>
            <a:r>
              <a:rPr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How do collaboration estimation models which are developed using a standard MMLA pipeline perform across different contexts?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7" name="Google Shape;4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76" y="1524850"/>
            <a:ext cx="7790525" cy="24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4"/>
          <p:cNvSpPr/>
          <p:nvPr/>
        </p:nvSpPr>
        <p:spPr>
          <a:xfrm>
            <a:off x="5731625" y="4277350"/>
            <a:ext cx="2630400" cy="310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Kappa going Fair to Poor.</a:t>
            </a: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5207650" y="2024988"/>
            <a:ext cx="630900" cy="143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4"/>
          <p:cNvSpPr/>
          <p:nvPr/>
        </p:nvSpPr>
        <p:spPr>
          <a:xfrm>
            <a:off x="7338325" y="2042425"/>
            <a:ext cx="630900" cy="143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34"/>
          <p:cNvCxnSpPr>
            <a:stCxn id="459" idx="3"/>
            <a:endCxn id="460" idx="1"/>
          </p:cNvCxnSpPr>
          <p:nvPr/>
        </p:nvCxnSpPr>
        <p:spPr>
          <a:xfrm>
            <a:off x="5838550" y="2741388"/>
            <a:ext cx="1499700" cy="17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445425" y="938425"/>
            <a:ext cx="747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RQ2:</a:t>
            </a:r>
            <a:r>
              <a:rPr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Which MMLA pipelines offer further improvement in model’s performance across contexts?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8" name="Google Shape;4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50" y="1526425"/>
            <a:ext cx="6537400" cy="32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5"/>
          <p:cNvSpPr/>
          <p:nvPr/>
        </p:nvSpPr>
        <p:spPr>
          <a:xfrm>
            <a:off x="5774425" y="4795125"/>
            <a:ext cx="3186600" cy="29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000"/>
              <a:t>Contextual_features -&gt; Max_abs-&gt; HP -&gt; Threshold</a:t>
            </a:r>
            <a:endParaRPr sz="1000"/>
          </a:p>
        </p:txBody>
      </p:sp>
      <p:cxnSp>
        <p:nvCxnSpPr>
          <p:cNvPr id="470" name="Google Shape;470;p35"/>
          <p:cNvCxnSpPr>
            <a:endCxn id="469" idx="1"/>
          </p:cNvCxnSpPr>
          <p:nvPr/>
        </p:nvCxnSpPr>
        <p:spPr>
          <a:xfrm>
            <a:off x="1015825" y="4491075"/>
            <a:ext cx="4758600" cy="451500"/>
          </a:xfrm>
          <a:prstGeom prst="bentConnector3">
            <a:avLst>
              <a:gd fmla="val -67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p36"/>
          <p:cNvSpPr txBox="1"/>
          <p:nvPr/>
        </p:nvSpPr>
        <p:spPr>
          <a:xfrm>
            <a:off x="445425" y="938425"/>
            <a:ext cx="747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RQ3:</a:t>
            </a:r>
            <a:r>
              <a:rPr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What is the impact of a pipeline step and contextual features on the model’s performance across contexts?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7" name="Google Shape;4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00" y="1593575"/>
            <a:ext cx="4224951" cy="17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6"/>
          <p:cNvSpPr/>
          <p:nvPr/>
        </p:nvSpPr>
        <p:spPr>
          <a:xfrm>
            <a:off x="593950" y="2045375"/>
            <a:ext cx="4068600" cy="19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593950" y="2928300"/>
            <a:ext cx="4068600" cy="16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593950" y="2684700"/>
            <a:ext cx="4068600" cy="19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593950" y="2441075"/>
            <a:ext cx="4068600" cy="19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7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Limitations &amp; </a:t>
            </a:r>
            <a:r>
              <a:rPr i="0" lang="et" sz="52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 i="0" sz="52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7" name="Google Shape;48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488" name="Google Shape;488;p37"/>
          <p:cNvSpPr/>
          <p:nvPr/>
        </p:nvSpPr>
        <p:spPr>
          <a:xfrm>
            <a:off x="1371975" y="1256750"/>
            <a:ext cx="2589600" cy="317100"/>
          </a:xfrm>
          <a:prstGeom prst="roundRect">
            <a:avLst>
              <a:gd fmla="val 9822" name="adj"/>
            </a:avLst>
          </a:prstGeom>
          <a:solidFill>
            <a:srgbClr val="F4CCCC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Estonian school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9" name="Google Shape;489;p37"/>
          <p:cNvSpPr/>
          <p:nvPr/>
        </p:nvSpPr>
        <p:spPr>
          <a:xfrm>
            <a:off x="4446550" y="1256750"/>
            <a:ext cx="2924100" cy="782700"/>
          </a:xfrm>
          <a:prstGeom prst="roundRect">
            <a:avLst>
              <a:gd fmla="val 9822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a larger dataset from wider range of learning contexts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0" name="Google Shape;490;p37"/>
          <p:cNvSpPr/>
          <p:nvPr/>
        </p:nvSpPr>
        <p:spPr>
          <a:xfrm>
            <a:off x="1371975" y="2145800"/>
            <a:ext cx="2589600" cy="317100"/>
          </a:xfrm>
          <a:prstGeom prst="roundRect">
            <a:avLst>
              <a:gd fmla="val 9822" name="adj"/>
            </a:avLst>
          </a:prstGeom>
          <a:solidFill>
            <a:srgbClr val="F4CCCC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Specific type of data (audio &amp; log)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" name="Google Shape;491;p37"/>
          <p:cNvSpPr/>
          <p:nvPr/>
        </p:nvSpPr>
        <p:spPr>
          <a:xfrm>
            <a:off x="1371975" y="1722325"/>
            <a:ext cx="2589600" cy="317100"/>
          </a:xfrm>
          <a:prstGeom prst="roundRect">
            <a:avLst>
              <a:gd fmla="val 9822" name="adj"/>
            </a:avLst>
          </a:prstGeom>
          <a:solidFill>
            <a:srgbClr val="F4CCCC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Criterial for learning context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2" name="Google Shape;492;p37"/>
          <p:cNvSpPr/>
          <p:nvPr/>
        </p:nvSpPr>
        <p:spPr>
          <a:xfrm>
            <a:off x="1371975" y="2569250"/>
            <a:ext cx="2589600" cy="317100"/>
          </a:xfrm>
          <a:prstGeom prst="roundRect">
            <a:avLst>
              <a:gd fmla="val 9822" name="adj"/>
            </a:avLst>
          </a:prstGeom>
          <a:solidFill>
            <a:srgbClr val="F4CCCC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of </a:t>
            </a: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specific</a:t>
            </a: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ML algorithm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3" name="Google Shape;493;p37"/>
          <p:cNvSpPr/>
          <p:nvPr/>
        </p:nvSpPr>
        <p:spPr>
          <a:xfrm>
            <a:off x="4446550" y="2145800"/>
            <a:ext cx="2924100" cy="317100"/>
          </a:xfrm>
          <a:prstGeom prst="roundRect">
            <a:avLst>
              <a:gd fmla="val 9822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of other data (e.g., video, speech)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37"/>
          <p:cNvSpPr/>
          <p:nvPr/>
        </p:nvSpPr>
        <p:spPr>
          <a:xfrm>
            <a:off x="4446550" y="2569250"/>
            <a:ext cx="2924100" cy="317100"/>
          </a:xfrm>
          <a:prstGeom prst="roundRect">
            <a:avLst>
              <a:gd fmla="val 9822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Study using other ML algorithms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8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0" name="Google Shape;500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501" name="Google Shape;501;p38"/>
          <p:cNvSpPr txBox="1"/>
          <p:nvPr/>
        </p:nvSpPr>
        <p:spPr>
          <a:xfrm>
            <a:off x="623625" y="1075025"/>
            <a:ext cx="7281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Generalizability of collaboration quality 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estimation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 models using MMLA typical pipeline.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Explored 32 different pipelines and identified pipelines 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which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 improved the 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generalizability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 of the models.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Contextual features found to have statistically significant positive impact on the model’s generalizability.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1366050" y="3498300"/>
            <a:ext cx="6004500" cy="754200"/>
          </a:xfrm>
          <a:prstGeom prst="roundRect">
            <a:avLst>
              <a:gd fmla="val 551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>
                <a:latin typeface="Helvetica Neue"/>
                <a:ea typeface="Helvetica Neue"/>
                <a:cs typeface="Helvetica Neue"/>
                <a:sym typeface="Helvetica Neue"/>
              </a:rPr>
              <a:t>Future goal: 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Development of an automated guiding system to support teachers in interventions during collaborative learning activities.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/>
          <p:nvPr>
            <p:ph type="title"/>
          </p:nvPr>
        </p:nvSpPr>
        <p:spPr>
          <a:xfrm>
            <a:off x="628650" y="2071750"/>
            <a:ext cx="78867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i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8" name="Google Shape;50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509" name="Google Shape;509;p39"/>
          <p:cNvSpPr txBox="1"/>
          <p:nvPr/>
        </p:nvSpPr>
        <p:spPr>
          <a:xfrm>
            <a:off x="804600" y="2975650"/>
            <a:ext cx="295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Pankaj Chejara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u="sng">
                <a:solidFill>
                  <a:srgbClr val="DB224C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pankajch@tlu.ee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 txBox="1"/>
          <p:nvPr>
            <p:ph type="title"/>
          </p:nvPr>
        </p:nvSpPr>
        <p:spPr>
          <a:xfrm>
            <a:off x="628650" y="585375"/>
            <a:ext cx="78867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i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5" name="Google Shape;51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516" name="Google Shape;516;p40"/>
          <p:cNvSpPr txBox="1"/>
          <p:nvPr/>
        </p:nvSpPr>
        <p:spPr>
          <a:xfrm>
            <a:off x="628650" y="1138417"/>
            <a:ext cx="78867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B224C"/>
              </a:buClr>
              <a:buSzPts val="800"/>
              <a:buFont typeface="Arial"/>
              <a:buAutoNum type="arabicPeriod"/>
            </a:pPr>
            <a:r>
              <a:rPr lang="et" sz="800">
                <a:solidFill>
                  <a:srgbClr val="000000"/>
                </a:solidFill>
              </a:rPr>
              <a:t>Irene-Angelica Chounta and Nikolaos M. Avouris. 2015. Towards a Time Series Approach for the Classification and Evaluation of Collaborative Activities. Comput. Informatics 34, 3 (2015), 588–614. </a:t>
            </a:r>
            <a:r>
              <a:rPr lang="et" sz="800" u="sng">
                <a:solidFill>
                  <a:srgbClr val="DB224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http://www.cai.sk/ojs/index.php/cai/article/view/3222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224C"/>
              </a:buClr>
              <a:buSzPts val="800"/>
              <a:buFont typeface="Arial"/>
              <a:buAutoNum type="arabicPeriod"/>
            </a:pPr>
            <a:r>
              <a:rPr lang="et" sz="800">
                <a:solidFill>
                  <a:srgbClr val="000000"/>
                </a:solidFill>
              </a:rPr>
              <a:t>Nikol Rummel, Anne Deiglmayr, Hans Spada, George Kahrimanis, and Nikolaos Avouris. 2011. Analyzing collaborative interactions across domains and settings: An adaptable rating scheme. Springer US, Boston, MA, 367–390.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224C"/>
              </a:buClr>
              <a:buSzPts val="800"/>
              <a:buFont typeface="Arial"/>
              <a:buAutoNum type="arabicPeriod"/>
            </a:pPr>
            <a:r>
              <a:rPr lang="et" sz="800">
                <a:solidFill>
                  <a:srgbClr val="000000"/>
                </a:solidFill>
              </a:rPr>
              <a:t>Worsley, M. and Martinez-Maldonado, R., 2018. Multimodal Learning Analytics' Past, Present, and Potential Futures. CrossMMLA@ LAK, 2.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224C"/>
              </a:buClr>
              <a:buSzPts val="800"/>
              <a:buFont typeface="Arial"/>
              <a:buAutoNum type="arabicPeriod"/>
            </a:pPr>
            <a:r>
              <a:rPr lang="et" sz="800">
                <a:solidFill>
                  <a:srgbClr val="000000"/>
                </a:solidFill>
              </a:rPr>
              <a:t>Daniel Spikol, Emanuele Ruffaldi, Giacomo Dabisias, and Mutlu Cukurova. 2018. Supervised machine learning in multimodal learning analytics for estimating success in project-based learning. Journal of Computer Assisted Learning 34, 4 (2018), 366–377.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224C"/>
              </a:buClr>
              <a:buSzPts val="800"/>
              <a:buFont typeface="Arial"/>
              <a:buAutoNum type="arabicPeriod"/>
            </a:pPr>
            <a:r>
              <a:rPr lang="et" sz="800">
                <a:solidFill>
                  <a:srgbClr val="000000"/>
                </a:solidFill>
              </a:rPr>
              <a:t>Roberto Martínez-Maldonado, Yannis A. Dimitriadis, Alejandra Martínez-Monés, Judy Kay, and Kalina Yacef. 2013. Capturing and analyzing verbal and physical collaborative learning interactions at an enriched interactive tabletop. Int. J. Comput. Support. Collab. Learn. 8, 4 (2013), 455–485. </a:t>
            </a:r>
            <a:r>
              <a:rPr lang="et" sz="800" u="sng">
                <a:solidFill>
                  <a:srgbClr val="DB224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http://dblp.uni-trier.de/db/journals/cscl/cscl8.html#MaldonadoDMKY13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224C"/>
              </a:buClr>
              <a:buSzPts val="800"/>
              <a:buFont typeface="Arial"/>
              <a:buAutoNum type="arabicPeriod"/>
            </a:pPr>
            <a:r>
              <a:rPr lang="et" sz="800">
                <a:solidFill>
                  <a:srgbClr val="000000"/>
                </a:solidFill>
              </a:rPr>
              <a:t>Su Mu, Meng Cui, and Xiaodi Huang. 2020. Multimodal data fusion in learning analytics: A systematic review. Sensors 20, 23 (2020), 6856.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224C"/>
              </a:buClr>
              <a:buSzPts val="800"/>
              <a:buFont typeface="Arial"/>
              <a:buAutoNum type="arabicPeriod"/>
            </a:pPr>
            <a:r>
              <a:rPr lang="et" sz="800">
                <a:solidFill>
                  <a:srgbClr val="000000"/>
                </a:solidFill>
              </a:rPr>
              <a:t>Sambit Praharaj, Maren Scheffel, Hendrik Drachsler, and Marcus Specht. 2021. Literature review on co-located collaboration modeling using multimodal learning analytics—can we go the whole nine yards? IEEE Transactions on Learning Technologies 14, 3 (2021), 367–385.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224C"/>
              </a:buClr>
              <a:buSzPts val="800"/>
              <a:buFont typeface="Arial"/>
              <a:buAutoNum type="arabicPeriod"/>
            </a:pPr>
            <a:r>
              <a:rPr lang="et" sz="800">
                <a:solidFill>
                  <a:srgbClr val="000000"/>
                </a:solidFill>
              </a:rPr>
              <a:t>Bertrand Schneider, Gahyun Sung, Edwin Chng, and Stephanie Yang. 2021. How Can High-Frequency Sensors Capture Collaboration? A Review of the Empirical Links between Multimodal Metrics and Collaborative Constructs. Sensors 21 (2021), 32 pages.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224C"/>
              </a:buClr>
              <a:buSzPts val="800"/>
              <a:buFont typeface="Arial"/>
              <a:buAutoNum type="arabicPeriod"/>
            </a:pPr>
            <a:r>
              <a:rPr lang="et" sz="800">
                <a:solidFill>
                  <a:srgbClr val="000000"/>
                </a:solidFill>
              </a:rPr>
              <a:t>J Smith, H Bratt, C Richey, N Bassiou, E Shriberg, A Tsiartas, C D’Angelo, and N Alozie. 2016. Spoken interaction modeling for automatic assessment of collaborative learning. Proceedings of the International Conference on Speech Prosody 2016-January (2016), 277–281. </a:t>
            </a:r>
            <a:r>
              <a:rPr lang="et" sz="800" u="sng">
                <a:solidFill>
                  <a:srgbClr val="DB224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https://doi.org/10.21437/SpeechProsody.2016-57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224C"/>
              </a:buClr>
              <a:buSzPts val="800"/>
              <a:buFont typeface="Arial"/>
              <a:buAutoNum type="arabicPeriod"/>
            </a:pPr>
            <a:r>
              <a:rPr lang="et" sz="800">
                <a:solidFill>
                  <a:srgbClr val="000000"/>
                </a:solidFill>
              </a:rPr>
              <a:t>Sree Aurovindh Viswanathan and Kurt VanLehn. 2018. Using the Tablet Gestures and Speech of Pairs of Students to Classify Their Collaboration. IEEE Trans. Learn. Technol. 11, 2 (2018), 230–242. </a:t>
            </a:r>
            <a:r>
              <a:rPr lang="et" sz="800" u="sng">
                <a:solidFill>
                  <a:srgbClr val="DB224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https://doi.org/10.1109/TLT.2017.2704099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224C"/>
              </a:buClr>
              <a:buSzPts val="800"/>
              <a:buFont typeface="Arial"/>
              <a:buAutoNum type="arabicPeriod"/>
            </a:pPr>
            <a:r>
              <a:rPr lang="et" sz="800">
                <a:solidFill>
                  <a:srgbClr val="000000"/>
                </a:solidFill>
              </a:rPr>
              <a:t>Nikoletta Bassiou, Andreas Tsiartas, Jennifer Smith, Harry Bratt, Colleen Richey, Elizabeth Shriberg, Cynthia D’Angelo, and Nonye Alozie. 2016. Privacy-Preserving Speech Analytics for Automatic Assessment of Student Collaboration. In Interspeech 2016, 17th Annual Conference of the International Speech Communication Association, Nelson Morgan (Ed.). ISCA, San Francisco, CA, USA, 888–892.</a:t>
            </a:r>
            <a:r>
              <a:rPr lang="et" sz="800" u="sng">
                <a:solidFill>
                  <a:srgbClr val="DB224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https://doi.org/10.21437/Interspeech.2016-1569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224C"/>
              </a:buClr>
              <a:buSzPts val="800"/>
              <a:buFont typeface="Arial"/>
              <a:buAutoNum type="arabicPeriod"/>
            </a:pPr>
            <a:r>
              <a:rPr lang="et" sz="800">
                <a:solidFill>
                  <a:srgbClr val="000000"/>
                </a:solidFill>
              </a:rPr>
              <a:t>Pankaj Chejara, Luis P. Prieto, Adolfo Ruiz-Calleja, María Jesús Rodríguez-Triana, Shashi Kant Shankar, and Reet Kasepalu. 2021. EFAR-MMLA: An Evaluation Framework to Assess and Report Generalizability of Machine Learning Models in MMLA. Sensors 21, 8 (Apr 2021), 2863. https://doi.org/10.3390/s21082863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570175" y="1134425"/>
            <a:ext cx="81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Multimodal Learning Analytics has enabled a more holistic understanding of collaboration.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570175" y="1453500"/>
            <a:ext cx="738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Collaboration indicators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Speaking time 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Eye-gaze synchrony </a:t>
            </a:r>
            <a:r>
              <a:rPr lang="et" sz="12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(Schneider et al., 2015)</a:t>
            </a:r>
            <a:endParaRPr sz="12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Distance between hands </a:t>
            </a:r>
            <a:r>
              <a:rPr lang="et" sz="12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(Spikol et al., 2018)</a:t>
            </a:r>
            <a:endParaRPr sz="12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70175" y="2378663"/>
            <a:ext cx="73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Automated estimation models </a:t>
            </a:r>
            <a:r>
              <a:rPr lang="et" sz="12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(Viswanathan et al., 2018; Liu et al., 2021) </a:t>
            </a:r>
            <a:endParaRPr sz="12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570175" y="2686213"/>
            <a:ext cx="73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i="1" lang="et">
                <a:latin typeface="Helvetica Neue"/>
                <a:ea typeface="Helvetica Neue"/>
                <a:cs typeface="Helvetica Neue"/>
                <a:sym typeface="Helvetica Neue"/>
              </a:rPr>
              <a:t>Generalizability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44" name="Google Shape;144;p26"/>
          <p:cNvGrpSpPr/>
          <p:nvPr/>
        </p:nvGrpSpPr>
        <p:grpSpPr>
          <a:xfrm>
            <a:off x="3044875" y="3272425"/>
            <a:ext cx="154500" cy="225900"/>
            <a:chOff x="1075025" y="3183425"/>
            <a:chExt cx="154500" cy="225900"/>
          </a:xfrm>
        </p:grpSpPr>
        <p:sp>
          <p:nvSpPr>
            <p:cNvPr id="145" name="Google Shape;145;p26"/>
            <p:cNvSpPr/>
            <p:nvPr/>
          </p:nvSpPr>
          <p:spPr>
            <a:xfrm>
              <a:off x="1104725" y="3183425"/>
              <a:ext cx="95100" cy="95100"/>
            </a:xfrm>
            <a:prstGeom prst="ellipse">
              <a:avLst/>
            </a:prstGeom>
            <a:solidFill>
              <a:srgbClr val="12A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075025" y="3278525"/>
              <a:ext cx="154500" cy="130800"/>
            </a:xfrm>
            <a:prstGeom prst="roundRect">
              <a:avLst>
                <a:gd fmla="val 16667" name="adj"/>
              </a:avLst>
            </a:prstGeom>
            <a:solidFill>
              <a:srgbClr val="12A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6"/>
          <p:cNvGrpSpPr/>
          <p:nvPr/>
        </p:nvGrpSpPr>
        <p:grpSpPr>
          <a:xfrm>
            <a:off x="2738000" y="3807250"/>
            <a:ext cx="154500" cy="225900"/>
            <a:chOff x="1075025" y="3183425"/>
            <a:chExt cx="154500" cy="225900"/>
          </a:xfrm>
        </p:grpSpPr>
        <p:sp>
          <p:nvSpPr>
            <p:cNvPr id="148" name="Google Shape;148;p26"/>
            <p:cNvSpPr/>
            <p:nvPr/>
          </p:nvSpPr>
          <p:spPr>
            <a:xfrm>
              <a:off x="1104725" y="3183425"/>
              <a:ext cx="95100" cy="95100"/>
            </a:xfrm>
            <a:prstGeom prst="ellipse">
              <a:avLst/>
            </a:prstGeom>
            <a:solidFill>
              <a:srgbClr val="12A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1075025" y="3278525"/>
              <a:ext cx="154500" cy="130800"/>
            </a:xfrm>
            <a:prstGeom prst="roundRect">
              <a:avLst>
                <a:gd fmla="val 16667" name="adj"/>
              </a:avLst>
            </a:prstGeom>
            <a:solidFill>
              <a:srgbClr val="12A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26"/>
          <p:cNvGrpSpPr/>
          <p:nvPr/>
        </p:nvGrpSpPr>
        <p:grpSpPr>
          <a:xfrm>
            <a:off x="3044875" y="3807250"/>
            <a:ext cx="154500" cy="225900"/>
            <a:chOff x="1075025" y="3183425"/>
            <a:chExt cx="154500" cy="225900"/>
          </a:xfrm>
        </p:grpSpPr>
        <p:sp>
          <p:nvSpPr>
            <p:cNvPr id="151" name="Google Shape;151;p26"/>
            <p:cNvSpPr/>
            <p:nvPr/>
          </p:nvSpPr>
          <p:spPr>
            <a:xfrm>
              <a:off x="1104725" y="3183425"/>
              <a:ext cx="95100" cy="95100"/>
            </a:xfrm>
            <a:prstGeom prst="ellipse">
              <a:avLst/>
            </a:prstGeom>
            <a:solidFill>
              <a:srgbClr val="12A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75025" y="3278525"/>
              <a:ext cx="154500" cy="130800"/>
            </a:xfrm>
            <a:prstGeom prst="roundRect">
              <a:avLst>
                <a:gd fmla="val 16667" name="adj"/>
              </a:avLst>
            </a:prstGeom>
            <a:solidFill>
              <a:srgbClr val="12A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6"/>
          <p:cNvSpPr txBox="1"/>
          <p:nvPr/>
        </p:nvSpPr>
        <p:spPr>
          <a:xfrm>
            <a:off x="7055975" y="4808200"/>
            <a:ext cx="319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600">
                <a:solidFill>
                  <a:schemeClr val="dk1"/>
                </a:solidFill>
              </a:rPr>
              <a:t>"Icon made by </a:t>
            </a:r>
            <a:r>
              <a:rPr lang="et" sz="600" u="sng">
                <a:solidFill>
                  <a:schemeClr val="hlink"/>
                </a:solidFill>
                <a:hlinkClick r:id="rId3"/>
              </a:rPr>
              <a:t>Pixel perfect</a:t>
            </a:r>
            <a:r>
              <a:rPr lang="et" sz="600">
                <a:solidFill>
                  <a:schemeClr val="dk1"/>
                </a:solidFill>
              </a:rPr>
              <a:t> from </a:t>
            </a:r>
            <a:r>
              <a:rPr lang="et" sz="600" u="sng">
                <a:solidFill>
                  <a:schemeClr val="hlink"/>
                </a:solidFill>
                <a:hlinkClick r:id="rId4"/>
              </a:rPr>
              <a:t>www.flaticon.com</a:t>
            </a:r>
            <a:r>
              <a:rPr lang="et" sz="600">
                <a:solidFill>
                  <a:schemeClr val="dk1"/>
                </a:solidFill>
              </a:rPr>
              <a:t>"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9187" y="3622925"/>
            <a:ext cx="225900" cy="2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5225" y="3622925"/>
            <a:ext cx="225900" cy="2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3009175" y="3447175"/>
            <a:ext cx="225900" cy="201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6"/>
          <p:cNvGrpSpPr/>
          <p:nvPr/>
        </p:nvGrpSpPr>
        <p:grpSpPr>
          <a:xfrm>
            <a:off x="2773700" y="3272425"/>
            <a:ext cx="154500" cy="225900"/>
            <a:chOff x="1075025" y="3183425"/>
            <a:chExt cx="154500" cy="225900"/>
          </a:xfrm>
        </p:grpSpPr>
        <p:sp>
          <p:nvSpPr>
            <p:cNvPr id="158" name="Google Shape;158;p26"/>
            <p:cNvSpPr/>
            <p:nvPr/>
          </p:nvSpPr>
          <p:spPr>
            <a:xfrm>
              <a:off x="1104725" y="3183425"/>
              <a:ext cx="95100" cy="95100"/>
            </a:xfrm>
            <a:prstGeom prst="ellipse">
              <a:avLst/>
            </a:prstGeom>
            <a:solidFill>
              <a:srgbClr val="12A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075025" y="3278525"/>
              <a:ext cx="154500" cy="130800"/>
            </a:xfrm>
            <a:prstGeom prst="roundRect">
              <a:avLst>
                <a:gd fmla="val 16667" name="adj"/>
              </a:avLst>
            </a:prstGeom>
            <a:solidFill>
              <a:srgbClr val="12A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2738000" y="3447175"/>
            <a:ext cx="225900" cy="2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1162425" y="3478525"/>
            <a:ext cx="1009800" cy="20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/>
              <a:t>Physical space</a:t>
            </a:r>
            <a:endParaRPr sz="800"/>
          </a:p>
        </p:txBody>
      </p:sp>
      <p:sp>
        <p:nvSpPr>
          <p:cNvPr id="162" name="Google Shape;162;p26"/>
          <p:cNvSpPr/>
          <p:nvPr/>
        </p:nvSpPr>
        <p:spPr>
          <a:xfrm>
            <a:off x="1162425" y="3835900"/>
            <a:ext cx="1009800" cy="20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/>
              <a:t>Digital</a:t>
            </a:r>
            <a:r>
              <a:rPr lang="et" sz="800"/>
              <a:t> space</a:t>
            </a:r>
            <a:endParaRPr sz="800"/>
          </a:p>
        </p:txBody>
      </p:sp>
      <p:sp>
        <p:nvSpPr>
          <p:cNvPr id="163" name="Google Shape;163;p26"/>
          <p:cNvSpPr/>
          <p:nvPr/>
        </p:nvSpPr>
        <p:spPr>
          <a:xfrm>
            <a:off x="1097125" y="3393400"/>
            <a:ext cx="1146300" cy="730500"/>
          </a:xfrm>
          <a:prstGeom prst="roundRect">
            <a:avLst>
              <a:gd fmla="val 894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1162425" y="4123900"/>
            <a:ext cx="108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/>
              <a:t>Interaction space</a:t>
            </a:r>
            <a:endParaRPr sz="900"/>
          </a:p>
        </p:txBody>
      </p:sp>
      <p:sp>
        <p:nvSpPr>
          <p:cNvPr id="165" name="Google Shape;165;p26"/>
          <p:cNvSpPr/>
          <p:nvPr/>
        </p:nvSpPr>
        <p:spPr>
          <a:xfrm>
            <a:off x="2605350" y="3183500"/>
            <a:ext cx="1556100" cy="950400"/>
          </a:xfrm>
          <a:prstGeom prst="roundRect">
            <a:avLst>
              <a:gd fmla="val 3318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26"/>
          <p:cNvGrpSpPr/>
          <p:nvPr/>
        </p:nvGrpSpPr>
        <p:grpSpPr>
          <a:xfrm>
            <a:off x="3921875" y="3272425"/>
            <a:ext cx="154500" cy="225900"/>
            <a:chOff x="1075025" y="3183425"/>
            <a:chExt cx="154500" cy="225900"/>
          </a:xfrm>
        </p:grpSpPr>
        <p:sp>
          <p:nvSpPr>
            <p:cNvPr id="167" name="Google Shape;167;p26"/>
            <p:cNvSpPr/>
            <p:nvPr/>
          </p:nvSpPr>
          <p:spPr>
            <a:xfrm>
              <a:off x="1104725" y="3183425"/>
              <a:ext cx="95100" cy="95100"/>
            </a:xfrm>
            <a:prstGeom prst="ellipse">
              <a:avLst/>
            </a:prstGeom>
            <a:solidFill>
              <a:srgbClr val="12A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075025" y="3278525"/>
              <a:ext cx="154500" cy="130800"/>
            </a:xfrm>
            <a:prstGeom prst="roundRect">
              <a:avLst>
                <a:gd fmla="val 16667" name="adj"/>
              </a:avLst>
            </a:prstGeom>
            <a:solidFill>
              <a:srgbClr val="12A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26"/>
          <p:cNvGrpSpPr/>
          <p:nvPr/>
        </p:nvGrpSpPr>
        <p:grpSpPr>
          <a:xfrm>
            <a:off x="3615000" y="3807250"/>
            <a:ext cx="154500" cy="225900"/>
            <a:chOff x="1075025" y="3183425"/>
            <a:chExt cx="154500" cy="225900"/>
          </a:xfrm>
        </p:grpSpPr>
        <p:sp>
          <p:nvSpPr>
            <p:cNvPr id="170" name="Google Shape;170;p26"/>
            <p:cNvSpPr/>
            <p:nvPr/>
          </p:nvSpPr>
          <p:spPr>
            <a:xfrm>
              <a:off x="1104725" y="3183425"/>
              <a:ext cx="95100" cy="95100"/>
            </a:xfrm>
            <a:prstGeom prst="ellipse">
              <a:avLst/>
            </a:prstGeom>
            <a:solidFill>
              <a:srgbClr val="12A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075025" y="3278525"/>
              <a:ext cx="154500" cy="130800"/>
            </a:xfrm>
            <a:prstGeom prst="roundRect">
              <a:avLst>
                <a:gd fmla="val 16667" name="adj"/>
              </a:avLst>
            </a:prstGeom>
            <a:solidFill>
              <a:srgbClr val="12A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26"/>
          <p:cNvGrpSpPr/>
          <p:nvPr/>
        </p:nvGrpSpPr>
        <p:grpSpPr>
          <a:xfrm>
            <a:off x="3921875" y="3807250"/>
            <a:ext cx="154500" cy="225900"/>
            <a:chOff x="1075025" y="3183425"/>
            <a:chExt cx="154500" cy="225900"/>
          </a:xfrm>
        </p:grpSpPr>
        <p:sp>
          <p:nvSpPr>
            <p:cNvPr id="173" name="Google Shape;173;p26"/>
            <p:cNvSpPr/>
            <p:nvPr/>
          </p:nvSpPr>
          <p:spPr>
            <a:xfrm>
              <a:off x="1104725" y="3183425"/>
              <a:ext cx="95100" cy="95100"/>
            </a:xfrm>
            <a:prstGeom prst="ellipse">
              <a:avLst/>
            </a:prstGeom>
            <a:solidFill>
              <a:srgbClr val="12A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1075025" y="3278525"/>
              <a:ext cx="154500" cy="130800"/>
            </a:xfrm>
            <a:prstGeom prst="roundRect">
              <a:avLst>
                <a:gd fmla="val 16667" name="adj"/>
              </a:avLst>
            </a:prstGeom>
            <a:solidFill>
              <a:srgbClr val="12A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5" name="Google Shape;17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187" y="3622925"/>
            <a:ext cx="225900" cy="2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2225" y="3622925"/>
            <a:ext cx="225900" cy="2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3886175" y="3447175"/>
            <a:ext cx="225900" cy="201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6"/>
          <p:cNvGrpSpPr/>
          <p:nvPr/>
        </p:nvGrpSpPr>
        <p:grpSpPr>
          <a:xfrm>
            <a:off x="3650700" y="3272425"/>
            <a:ext cx="154500" cy="225900"/>
            <a:chOff x="1075025" y="3183425"/>
            <a:chExt cx="154500" cy="225900"/>
          </a:xfrm>
        </p:grpSpPr>
        <p:sp>
          <p:nvSpPr>
            <p:cNvPr id="179" name="Google Shape;179;p26"/>
            <p:cNvSpPr/>
            <p:nvPr/>
          </p:nvSpPr>
          <p:spPr>
            <a:xfrm>
              <a:off x="1104725" y="3183425"/>
              <a:ext cx="95100" cy="95100"/>
            </a:xfrm>
            <a:prstGeom prst="ellipse">
              <a:avLst/>
            </a:prstGeom>
            <a:solidFill>
              <a:srgbClr val="12A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1075025" y="3278525"/>
              <a:ext cx="154500" cy="130800"/>
            </a:xfrm>
            <a:prstGeom prst="roundRect">
              <a:avLst>
                <a:gd fmla="val 16667" name="adj"/>
              </a:avLst>
            </a:prstGeom>
            <a:solidFill>
              <a:srgbClr val="12A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1" name="Google Shape;1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3615000" y="3447175"/>
            <a:ext cx="225900" cy="2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2892500" y="4074500"/>
            <a:ext cx="114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/>
              <a:t>Learning context</a:t>
            </a:r>
            <a:endParaRPr sz="900"/>
          </a:p>
        </p:txBody>
      </p:sp>
      <p:sp>
        <p:nvSpPr>
          <p:cNvPr id="183" name="Google Shape;183;p26"/>
          <p:cNvSpPr txBox="1"/>
          <p:nvPr/>
        </p:nvSpPr>
        <p:spPr>
          <a:xfrm>
            <a:off x="4830125" y="2845425"/>
            <a:ext cx="1370700" cy="4926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000"/>
              <a:t>Automated estimation models</a:t>
            </a:r>
            <a:endParaRPr sz="1000"/>
          </a:p>
        </p:txBody>
      </p:sp>
      <p:grpSp>
        <p:nvGrpSpPr>
          <p:cNvPr id="184" name="Google Shape;184;p26"/>
          <p:cNvGrpSpPr/>
          <p:nvPr/>
        </p:nvGrpSpPr>
        <p:grpSpPr>
          <a:xfrm>
            <a:off x="7291400" y="3286075"/>
            <a:ext cx="154500" cy="225900"/>
            <a:chOff x="1075025" y="3183425"/>
            <a:chExt cx="154500" cy="225900"/>
          </a:xfrm>
        </p:grpSpPr>
        <p:sp>
          <p:nvSpPr>
            <p:cNvPr id="185" name="Google Shape;185;p26"/>
            <p:cNvSpPr/>
            <p:nvPr/>
          </p:nvSpPr>
          <p:spPr>
            <a:xfrm>
              <a:off x="1104725" y="3183425"/>
              <a:ext cx="95100" cy="9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075025" y="3278525"/>
              <a:ext cx="154500" cy="130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26"/>
          <p:cNvGrpSpPr/>
          <p:nvPr/>
        </p:nvGrpSpPr>
        <p:grpSpPr>
          <a:xfrm>
            <a:off x="6984525" y="3820900"/>
            <a:ext cx="154500" cy="225900"/>
            <a:chOff x="1075025" y="3183425"/>
            <a:chExt cx="154500" cy="225900"/>
          </a:xfrm>
        </p:grpSpPr>
        <p:sp>
          <p:nvSpPr>
            <p:cNvPr id="188" name="Google Shape;188;p26"/>
            <p:cNvSpPr/>
            <p:nvPr/>
          </p:nvSpPr>
          <p:spPr>
            <a:xfrm>
              <a:off x="1104725" y="3183425"/>
              <a:ext cx="95100" cy="9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075025" y="3278525"/>
              <a:ext cx="154500" cy="130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26"/>
          <p:cNvGrpSpPr/>
          <p:nvPr/>
        </p:nvGrpSpPr>
        <p:grpSpPr>
          <a:xfrm>
            <a:off x="7291400" y="3820900"/>
            <a:ext cx="154500" cy="225900"/>
            <a:chOff x="1075025" y="3183425"/>
            <a:chExt cx="154500" cy="225900"/>
          </a:xfrm>
        </p:grpSpPr>
        <p:sp>
          <p:nvSpPr>
            <p:cNvPr id="191" name="Google Shape;191;p26"/>
            <p:cNvSpPr/>
            <p:nvPr/>
          </p:nvSpPr>
          <p:spPr>
            <a:xfrm>
              <a:off x="1104725" y="3183425"/>
              <a:ext cx="95100" cy="9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1075025" y="3278525"/>
              <a:ext cx="154500" cy="130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3" name="Google Shape;19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5712" y="3636575"/>
            <a:ext cx="225900" cy="2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1750" y="3636575"/>
            <a:ext cx="225900" cy="2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7255700" y="3460825"/>
            <a:ext cx="225900" cy="201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26"/>
          <p:cNvGrpSpPr/>
          <p:nvPr/>
        </p:nvGrpSpPr>
        <p:grpSpPr>
          <a:xfrm>
            <a:off x="7020225" y="3286075"/>
            <a:ext cx="154500" cy="225900"/>
            <a:chOff x="1075025" y="3183425"/>
            <a:chExt cx="154500" cy="225900"/>
          </a:xfrm>
        </p:grpSpPr>
        <p:sp>
          <p:nvSpPr>
            <p:cNvPr id="197" name="Google Shape;197;p26"/>
            <p:cNvSpPr/>
            <p:nvPr/>
          </p:nvSpPr>
          <p:spPr>
            <a:xfrm>
              <a:off x="1104725" y="3183425"/>
              <a:ext cx="95100" cy="9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075025" y="3278525"/>
              <a:ext cx="154500" cy="130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9" name="Google Shape;19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6984525" y="3460825"/>
            <a:ext cx="225900" cy="2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/>
          <p:nvPr/>
        </p:nvSpPr>
        <p:spPr>
          <a:xfrm>
            <a:off x="6851875" y="3197150"/>
            <a:ext cx="1556100" cy="950400"/>
          </a:xfrm>
          <a:prstGeom prst="roundRect">
            <a:avLst>
              <a:gd fmla="val 3318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26"/>
          <p:cNvGrpSpPr/>
          <p:nvPr/>
        </p:nvGrpSpPr>
        <p:grpSpPr>
          <a:xfrm>
            <a:off x="8168400" y="3286075"/>
            <a:ext cx="154500" cy="225900"/>
            <a:chOff x="1075025" y="3183425"/>
            <a:chExt cx="154500" cy="225900"/>
          </a:xfrm>
        </p:grpSpPr>
        <p:sp>
          <p:nvSpPr>
            <p:cNvPr id="202" name="Google Shape;202;p26"/>
            <p:cNvSpPr/>
            <p:nvPr/>
          </p:nvSpPr>
          <p:spPr>
            <a:xfrm>
              <a:off x="1104725" y="3183425"/>
              <a:ext cx="95100" cy="9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1075025" y="3278525"/>
              <a:ext cx="154500" cy="130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6"/>
          <p:cNvGrpSpPr/>
          <p:nvPr/>
        </p:nvGrpSpPr>
        <p:grpSpPr>
          <a:xfrm>
            <a:off x="7861525" y="3820900"/>
            <a:ext cx="154500" cy="225900"/>
            <a:chOff x="1075025" y="3183425"/>
            <a:chExt cx="154500" cy="225900"/>
          </a:xfrm>
        </p:grpSpPr>
        <p:sp>
          <p:nvSpPr>
            <p:cNvPr id="205" name="Google Shape;205;p26"/>
            <p:cNvSpPr/>
            <p:nvPr/>
          </p:nvSpPr>
          <p:spPr>
            <a:xfrm>
              <a:off x="1104725" y="3183425"/>
              <a:ext cx="95100" cy="9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075025" y="3278525"/>
              <a:ext cx="154500" cy="130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6"/>
          <p:cNvGrpSpPr/>
          <p:nvPr/>
        </p:nvGrpSpPr>
        <p:grpSpPr>
          <a:xfrm>
            <a:off x="8168400" y="3820900"/>
            <a:ext cx="154500" cy="225900"/>
            <a:chOff x="1075025" y="3183425"/>
            <a:chExt cx="154500" cy="225900"/>
          </a:xfrm>
        </p:grpSpPr>
        <p:sp>
          <p:nvSpPr>
            <p:cNvPr id="208" name="Google Shape;208;p26"/>
            <p:cNvSpPr/>
            <p:nvPr/>
          </p:nvSpPr>
          <p:spPr>
            <a:xfrm>
              <a:off x="1104725" y="3183425"/>
              <a:ext cx="95100" cy="9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075025" y="3278525"/>
              <a:ext cx="154500" cy="130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0" name="Google Shape;21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2712" y="3636575"/>
            <a:ext cx="225900" cy="2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8750" y="3636575"/>
            <a:ext cx="225900" cy="2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8132700" y="3460825"/>
            <a:ext cx="225900" cy="201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26"/>
          <p:cNvGrpSpPr/>
          <p:nvPr/>
        </p:nvGrpSpPr>
        <p:grpSpPr>
          <a:xfrm>
            <a:off x="7897225" y="3286075"/>
            <a:ext cx="154500" cy="225900"/>
            <a:chOff x="1075025" y="3183425"/>
            <a:chExt cx="154500" cy="225900"/>
          </a:xfrm>
        </p:grpSpPr>
        <p:sp>
          <p:nvSpPr>
            <p:cNvPr id="214" name="Google Shape;214;p26"/>
            <p:cNvSpPr/>
            <p:nvPr/>
          </p:nvSpPr>
          <p:spPr>
            <a:xfrm>
              <a:off x="1104725" y="3183425"/>
              <a:ext cx="95100" cy="9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75025" y="3278525"/>
              <a:ext cx="154500" cy="130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7861525" y="3460825"/>
            <a:ext cx="225900" cy="2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7139025" y="4088150"/>
            <a:ext cx="114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/>
              <a:t>Learning context</a:t>
            </a:r>
            <a:endParaRPr sz="900"/>
          </a:p>
        </p:txBody>
      </p:sp>
      <p:cxnSp>
        <p:nvCxnSpPr>
          <p:cNvPr id="218" name="Google Shape;218;p26"/>
          <p:cNvCxnSpPr>
            <a:stCxn id="165" idx="3"/>
            <a:endCxn id="183" idx="1"/>
          </p:cNvCxnSpPr>
          <p:nvPr/>
        </p:nvCxnSpPr>
        <p:spPr>
          <a:xfrm flipH="1" rot="10800000">
            <a:off x="4161450" y="3091700"/>
            <a:ext cx="668700" cy="567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6"/>
          <p:cNvCxnSpPr>
            <a:stCxn id="183" idx="3"/>
            <a:endCxn id="200" idx="1"/>
          </p:cNvCxnSpPr>
          <p:nvPr/>
        </p:nvCxnSpPr>
        <p:spPr>
          <a:xfrm>
            <a:off x="6200825" y="3091725"/>
            <a:ext cx="651000" cy="580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6"/>
          <p:cNvSpPr txBox="1"/>
          <p:nvPr/>
        </p:nvSpPr>
        <p:spPr>
          <a:xfrm rot="-5400000">
            <a:off x="3693825" y="2864425"/>
            <a:ext cx="144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/>
              <a:t>Development</a:t>
            </a:r>
            <a:endParaRPr sz="800"/>
          </a:p>
        </p:txBody>
      </p:sp>
      <p:sp>
        <p:nvSpPr>
          <p:cNvPr id="221" name="Google Shape;221;p26"/>
          <p:cNvSpPr txBox="1"/>
          <p:nvPr/>
        </p:nvSpPr>
        <p:spPr>
          <a:xfrm rot="5400000">
            <a:off x="5892626" y="3566171"/>
            <a:ext cx="144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/>
              <a:t>Deployment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 rot="5400000">
            <a:off x="4453100" y="-1720925"/>
            <a:ext cx="585000" cy="6283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Related work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00" y="1066600"/>
            <a:ext cx="879600" cy="717300"/>
          </a:xfrm>
          <a:prstGeom prst="roundRect">
            <a:avLst>
              <a:gd fmla="val 6141" name="adj"/>
            </a:avLst>
          </a:prstGeom>
          <a:noFill/>
          <a:ln>
            <a:noFill/>
          </a:ln>
        </p:spPr>
      </p:pic>
      <p:sp>
        <p:nvSpPr>
          <p:cNvPr id="230" name="Google Shape;230;p27"/>
          <p:cNvSpPr/>
          <p:nvPr/>
        </p:nvSpPr>
        <p:spPr>
          <a:xfrm>
            <a:off x="1740500" y="1242700"/>
            <a:ext cx="766200" cy="365100"/>
          </a:xfrm>
          <a:prstGeom prst="roundRect">
            <a:avLst>
              <a:gd fmla="val 2169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Multimodal data collection</a:t>
            </a:r>
            <a:endParaRPr sz="700"/>
          </a:p>
        </p:txBody>
      </p:sp>
      <p:sp>
        <p:nvSpPr>
          <p:cNvPr id="231" name="Google Shape;231;p27"/>
          <p:cNvSpPr/>
          <p:nvPr/>
        </p:nvSpPr>
        <p:spPr>
          <a:xfrm>
            <a:off x="4188900" y="1242700"/>
            <a:ext cx="766200" cy="365100"/>
          </a:xfrm>
          <a:prstGeom prst="roundRect">
            <a:avLst>
              <a:gd fmla="val 2169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Feature extraction &amp; Merging</a:t>
            </a:r>
            <a:endParaRPr sz="700"/>
          </a:p>
        </p:txBody>
      </p:sp>
      <p:sp>
        <p:nvSpPr>
          <p:cNvPr id="232" name="Google Shape;232;p27"/>
          <p:cNvSpPr/>
          <p:nvPr/>
        </p:nvSpPr>
        <p:spPr>
          <a:xfrm>
            <a:off x="5572550" y="1242700"/>
            <a:ext cx="766200" cy="365100"/>
          </a:xfrm>
          <a:prstGeom prst="roundRect">
            <a:avLst>
              <a:gd fmla="val 2169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Model development</a:t>
            </a:r>
            <a:endParaRPr sz="700"/>
          </a:p>
        </p:txBody>
      </p:sp>
      <p:sp>
        <p:nvSpPr>
          <p:cNvPr id="233" name="Google Shape;233;p27"/>
          <p:cNvSpPr/>
          <p:nvPr/>
        </p:nvSpPr>
        <p:spPr>
          <a:xfrm>
            <a:off x="3010650" y="1242700"/>
            <a:ext cx="766200" cy="365100"/>
          </a:xfrm>
          <a:prstGeom prst="roundRect">
            <a:avLst>
              <a:gd fmla="val 2169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Windowing</a:t>
            </a:r>
            <a:endParaRPr sz="700"/>
          </a:p>
        </p:txBody>
      </p:sp>
      <p:sp>
        <p:nvSpPr>
          <p:cNvPr id="234" name="Google Shape;234;p27"/>
          <p:cNvSpPr/>
          <p:nvPr/>
        </p:nvSpPr>
        <p:spPr>
          <a:xfrm>
            <a:off x="6871475" y="1242700"/>
            <a:ext cx="766200" cy="365100"/>
          </a:xfrm>
          <a:prstGeom prst="roundRect">
            <a:avLst>
              <a:gd fmla="val 2169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Model evaluation</a:t>
            </a:r>
            <a:endParaRPr sz="700"/>
          </a:p>
        </p:txBody>
      </p:sp>
      <p:cxnSp>
        <p:nvCxnSpPr>
          <p:cNvPr id="235" name="Google Shape;235;p27"/>
          <p:cNvCxnSpPr>
            <a:stCxn id="229" idx="3"/>
            <a:endCxn id="230" idx="1"/>
          </p:cNvCxnSpPr>
          <p:nvPr/>
        </p:nvCxnSpPr>
        <p:spPr>
          <a:xfrm>
            <a:off x="1294000" y="1425250"/>
            <a:ext cx="44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7"/>
          <p:cNvCxnSpPr>
            <a:stCxn id="230" idx="3"/>
            <a:endCxn id="233" idx="1"/>
          </p:cNvCxnSpPr>
          <p:nvPr/>
        </p:nvCxnSpPr>
        <p:spPr>
          <a:xfrm>
            <a:off x="2506700" y="1425250"/>
            <a:ext cx="5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7"/>
          <p:cNvCxnSpPr>
            <a:stCxn id="233" idx="3"/>
            <a:endCxn id="231" idx="1"/>
          </p:cNvCxnSpPr>
          <p:nvPr/>
        </p:nvCxnSpPr>
        <p:spPr>
          <a:xfrm>
            <a:off x="3776850" y="1425250"/>
            <a:ext cx="41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7"/>
          <p:cNvCxnSpPr>
            <a:stCxn id="231" idx="3"/>
            <a:endCxn id="232" idx="1"/>
          </p:cNvCxnSpPr>
          <p:nvPr/>
        </p:nvCxnSpPr>
        <p:spPr>
          <a:xfrm>
            <a:off x="4955100" y="1425250"/>
            <a:ext cx="6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7"/>
          <p:cNvCxnSpPr>
            <a:stCxn id="232" idx="3"/>
            <a:endCxn id="234" idx="1"/>
          </p:cNvCxnSpPr>
          <p:nvPr/>
        </p:nvCxnSpPr>
        <p:spPr>
          <a:xfrm>
            <a:off x="6338750" y="1425250"/>
            <a:ext cx="5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7"/>
          <p:cNvSpPr txBox="1"/>
          <p:nvPr/>
        </p:nvSpPr>
        <p:spPr>
          <a:xfrm>
            <a:off x="4284075" y="843350"/>
            <a:ext cx="104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000"/>
              <a:t>MMLA pipeline</a:t>
            </a:r>
            <a:endParaRPr sz="1000"/>
          </a:p>
        </p:txBody>
      </p:sp>
      <p:sp>
        <p:nvSpPr>
          <p:cNvPr id="241" name="Google Shape;241;p27"/>
          <p:cNvSpPr/>
          <p:nvPr/>
        </p:nvSpPr>
        <p:spPr>
          <a:xfrm>
            <a:off x="6871475" y="426375"/>
            <a:ext cx="2224200" cy="459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Single Learning Context</a:t>
            </a:r>
            <a:endParaRPr/>
          </a:p>
        </p:txBody>
      </p:sp>
      <p:graphicFrame>
        <p:nvGraphicFramePr>
          <p:cNvPr id="242" name="Google Shape;242;p27"/>
          <p:cNvGraphicFramePr/>
          <p:nvPr/>
        </p:nvGraphicFramePr>
        <p:xfrm>
          <a:off x="414400" y="19590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{336F1B98-006F-4CBE-980C-F4A184BCA417}</a:tableStyleId>
              </a:tblPr>
              <a:tblGrid>
                <a:gridCol w="1440550"/>
                <a:gridCol w="1263100"/>
                <a:gridCol w="903700"/>
                <a:gridCol w="2375875"/>
                <a:gridCol w="1308425"/>
                <a:gridCol w="1201025"/>
              </a:tblGrid>
              <a:tr h="50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t" sz="1000"/>
                        <a:t>Target construct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t" sz="1000"/>
                        <a:t>Data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t" sz="1000"/>
                        <a:t>Window size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t" sz="1000"/>
                        <a:t>Modeling technique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t" sz="1000"/>
                        <a:t>Evaluation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t" sz="1000"/>
                        <a:t>Paper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Collaboration quality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audio,logs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30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SVM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hold-out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Chejara et al., 2021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t" sz="800">
                          <a:solidFill>
                            <a:srgbClr val="000000"/>
                          </a:solidFill>
                        </a:rPr>
                        <a:t>Collaboration quality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audio,logs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30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Random forest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10-fold CV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Viswanathan et al., 2018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>
                          <a:solidFill>
                            <a:srgbClr val="000000"/>
                          </a:solidFill>
                        </a:rPr>
                        <a:t>Task performance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audio, video, Kinect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240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Neural Network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4-fold CV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Spikol et al., 2018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t" sz="800">
                          <a:solidFill>
                            <a:srgbClr val="000000"/>
                          </a:solidFill>
                        </a:rPr>
                        <a:t>Collaboration quality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audio, Video, mouse clicks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60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SVM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10-fold CV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Grover et al., 2016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t" sz="800">
                          <a:solidFill>
                            <a:srgbClr val="000000"/>
                          </a:solidFill>
                        </a:rPr>
                        <a:t>Collaboration quality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audio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30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AdaBoost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5-fold CV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Smith et al., 2016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t" sz="800">
                          <a:solidFill>
                            <a:srgbClr val="000000"/>
                          </a:solidFill>
                        </a:rPr>
                        <a:t>Collaboration quality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audio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30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SVM, Random Forest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hold-out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Bassiou et al., 2016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t" sz="800">
                          <a:solidFill>
                            <a:srgbClr val="000000"/>
                          </a:solidFill>
                        </a:rPr>
                        <a:t>Collaboration quality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audio, logs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30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Naive Bayes, Decision Tree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10-fold CV, leave-one-group-out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" sz="800"/>
                        <a:t>Martinez-Maldonado et al., 2011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Research questions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538300" y="1280975"/>
            <a:ext cx="7638300" cy="545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>
                <a:latin typeface="Helvetica Neue"/>
                <a:ea typeface="Helvetica Neue"/>
                <a:cs typeface="Helvetica Neue"/>
                <a:sym typeface="Helvetica Neue"/>
              </a:rPr>
              <a:t>RQ1: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How do 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collaboration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 estimation models which are developed using a </a:t>
            </a:r>
            <a:r>
              <a:rPr b="1" lang="et">
                <a:latin typeface="Helvetica Neue"/>
                <a:ea typeface="Helvetica Neue"/>
                <a:cs typeface="Helvetica Neue"/>
                <a:sym typeface="Helvetica Neue"/>
              </a:rPr>
              <a:t>standard MMLA pipeline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 perform across different contexts?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538300" y="2026650"/>
            <a:ext cx="7638300" cy="545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RQ2:</a:t>
            </a:r>
            <a:r>
              <a:rPr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Which </a:t>
            </a:r>
            <a:r>
              <a:rPr b="1" lang="et">
                <a:latin typeface="Helvetica Neue"/>
                <a:ea typeface="Helvetica Neue"/>
                <a:cs typeface="Helvetica Neue"/>
                <a:sym typeface="Helvetica Neue"/>
              </a:rPr>
              <a:t>MMLA pipelines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 offer </a:t>
            </a:r>
            <a:r>
              <a:rPr b="1" lang="et">
                <a:latin typeface="Helvetica Neue"/>
                <a:ea typeface="Helvetica Neue"/>
                <a:cs typeface="Helvetica Neue"/>
                <a:sym typeface="Helvetica Neue"/>
              </a:rPr>
              <a:t>further improvement 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in model’s performance across contexts?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538300" y="2772325"/>
            <a:ext cx="7638300" cy="545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RQ3:</a:t>
            </a:r>
            <a:r>
              <a:rPr lang="et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What is the </a:t>
            </a:r>
            <a:r>
              <a:rPr b="1" lang="et">
                <a:latin typeface="Helvetica Neue"/>
                <a:ea typeface="Helvetica Neue"/>
                <a:cs typeface="Helvetica Neue"/>
                <a:sym typeface="Helvetica Neue"/>
              </a:rPr>
              <a:t>impact of a pipeline step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t">
                <a:latin typeface="Helvetica Neue"/>
                <a:ea typeface="Helvetica Neue"/>
                <a:cs typeface="Helvetica Neue"/>
                <a:sym typeface="Helvetica Neue"/>
              </a:rPr>
              <a:t>contextual features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 on the model’s performance across contexts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6729525" y="3697896"/>
            <a:ext cx="1346400" cy="1226700"/>
          </a:xfrm>
          <a:prstGeom prst="roundRect">
            <a:avLst>
              <a:gd fmla="val 5913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 space </a:t>
            </a:r>
            <a:endParaRPr sz="8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Lecturer</a:t>
            </a:r>
            <a:endParaRPr sz="8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Participants</a:t>
            </a:r>
            <a:endParaRPr sz="8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of learning activity </a:t>
            </a:r>
            <a:endParaRPr sz="8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 setting (classroom, lab)</a:t>
            </a:r>
            <a:endParaRPr sz="8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Subject</a:t>
            </a:r>
            <a:endParaRPr sz="8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6773194" y="3563800"/>
            <a:ext cx="650700" cy="324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 context</a:t>
            </a:r>
            <a:endParaRPr sz="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Datasets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3860600" y="1033450"/>
            <a:ext cx="4359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600">
                <a:latin typeface="Helvetica Neue"/>
                <a:ea typeface="Helvetica Neue"/>
                <a:cs typeface="Helvetica Neue"/>
                <a:sym typeface="Helvetica Neue"/>
              </a:rPr>
              <a:t>Estonian vocational school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t" sz="2000">
                <a:latin typeface="Helvetica Neue"/>
                <a:ea typeface="Helvetica Neue"/>
                <a:cs typeface="Helvetica Neue"/>
                <a:sym typeface="Helvetica Neue"/>
              </a:rPr>
              <a:t>14 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classroom sessions with collaborative learning activities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t" sz="1800">
                <a:latin typeface="Helvetica Neue"/>
                <a:ea typeface="Helvetica Neue"/>
                <a:cs typeface="Helvetica Neue"/>
                <a:sym typeface="Helvetica Neue"/>
              </a:rPr>
              <a:t>105 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total students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t" sz="1800">
                <a:latin typeface="Helvetica Neue"/>
                <a:ea typeface="Helvetica Neue"/>
                <a:cs typeface="Helvetica Neue"/>
                <a:sym typeface="Helvetica Neue"/>
              </a:rPr>
              <a:t>6 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different classrooms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t" sz="1800">
                <a:latin typeface="Helvetica Neue"/>
                <a:ea typeface="Helvetica Neue"/>
                <a:cs typeface="Helvetica Neue"/>
                <a:sym typeface="Helvetica Neue"/>
              </a:rPr>
              <a:t>5 </a:t>
            </a:r>
            <a:r>
              <a:rPr lang="et">
                <a:latin typeface="Helvetica Neue"/>
                <a:ea typeface="Helvetica Neue"/>
                <a:cs typeface="Helvetica Neue"/>
                <a:sym typeface="Helvetica Neue"/>
              </a:rPr>
              <a:t>different subject teachers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OG file format - Free interface icons" id="260" name="Google Shape;2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8843" y="3500147"/>
            <a:ext cx="277147" cy="27714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/>
          <p:nvPr/>
        </p:nvSpPr>
        <p:spPr>
          <a:xfrm>
            <a:off x="4319808" y="3717163"/>
            <a:ext cx="1100100" cy="4677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299" y="1346525"/>
            <a:ext cx="2937300" cy="2082300"/>
          </a:xfrm>
          <a:prstGeom prst="roundRect">
            <a:avLst>
              <a:gd fmla="val 9290" name="adj"/>
            </a:avLst>
          </a:prstGeom>
          <a:noFill/>
          <a:ln>
            <a:noFill/>
          </a:ln>
        </p:spPr>
      </p:pic>
      <p:cxnSp>
        <p:nvCxnSpPr>
          <p:cNvPr id="263" name="Google Shape;263;p29"/>
          <p:cNvCxnSpPr/>
          <p:nvPr/>
        </p:nvCxnSpPr>
        <p:spPr>
          <a:xfrm>
            <a:off x="3875990" y="3638721"/>
            <a:ext cx="432900" cy="33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29"/>
          <p:cNvCxnSpPr/>
          <p:nvPr/>
        </p:nvCxnSpPr>
        <p:spPr>
          <a:xfrm flipH="1" rot="10800000">
            <a:off x="3880964" y="3971758"/>
            <a:ext cx="428100" cy="42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le:Speaker Icon.svg - Wikimedia Commons" id="265" name="Google Shape;26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5673" y="4248850"/>
            <a:ext cx="310316" cy="310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cotrack.website/static/assets/images/cotrack_logo.png" id="266" name="Google Shape;26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7017" y="3768224"/>
            <a:ext cx="1161871" cy="364452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7" name="Google Shape;267;p29"/>
          <p:cNvSpPr/>
          <p:nvPr/>
        </p:nvSpPr>
        <p:spPr>
          <a:xfrm>
            <a:off x="1847150" y="3522050"/>
            <a:ext cx="277200" cy="1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2696475" y="3866525"/>
            <a:ext cx="571800" cy="2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1200150" y="803400"/>
            <a:ext cx="1572000" cy="2253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Annotation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76" name="Google Shape;276;p30"/>
          <p:cNvGrpSpPr/>
          <p:nvPr/>
        </p:nvGrpSpPr>
        <p:grpSpPr>
          <a:xfrm>
            <a:off x="1725524" y="1477134"/>
            <a:ext cx="7307031" cy="2396867"/>
            <a:chOff x="204062" y="995082"/>
            <a:chExt cx="11698737" cy="2492323"/>
          </a:xfrm>
        </p:grpSpPr>
        <p:sp>
          <p:nvSpPr>
            <p:cNvPr id="277" name="Google Shape;277;p30"/>
            <p:cNvSpPr/>
            <p:nvPr/>
          </p:nvSpPr>
          <p:spPr>
            <a:xfrm>
              <a:off x="4926105" y="995082"/>
              <a:ext cx="1828800" cy="5379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1100">
                  <a:solidFill>
                    <a:srgbClr val="000000"/>
                  </a:solidFill>
                </a:rPr>
                <a:t>Collaboration quality</a:t>
              </a:r>
              <a:endParaRPr sz="1100">
                <a:solidFill>
                  <a:srgbClr val="000000"/>
                </a:solidFill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914358" y="2303927"/>
              <a:ext cx="16674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900">
                  <a:solidFill>
                    <a:srgbClr val="000000"/>
                  </a:solidFill>
                </a:rPr>
                <a:t>Communication</a:t>
              </a:r>
              <a:endParaRPr sz="900">
                <a:solidFill>
                  <a:srgbClr val="000000"/>
                </a:solidFill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127811" y="2303929"/>
              <a:ext cx="14253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900">
                  <a:solidFill>
                    <a:srgbClr val="000000"/>
                  </a:solidFill>
                </a:rPr>
                <a:t>Coordination</a:t>
              </a:r>
              <a:endParaRPr sz="900">
                <a:solidFill>
                  <a:srgbClr val="000000"/>
                </a:solidFill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3110752" y="2303929"/>
              <a:ext cx="14880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900">
                  <a:solidFill>
                    <a:srgbClr val="000000"/>
                  </a:solidFill>
                </a:rPr>
                <a:t>Interpersonal relationship</a:t>
              </a:r>
              <a:endParaRPr sz="900">
                <a:solidFill>
                  <a:srgbClr val="000000"/>
                </a:solidFill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7082117" y="2294964"/>
              <a:ext cx="14253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900">
                  <a:solidFill>
                    <a:srgbClr val="000000"/>
                  </a:solidFill>
                </a:rPr>
                <a:t>Motivation</a:t>
              </a:r>
              <a:endParaRPr sz="900">
                <a:solidFill>
                  <a:srgbClr val="000000"/>
                </a:solidFill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9099175" y="2303929"/>
              <a:ext cx="16674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900">
                  <a:solidFill>
                    <a:srgbClr val="000000"/>
                  </a:solidFill>
                </a:rPr>
                <a:t>Joint information processing</a:t>
              </a:r>
              <a:endParaRPr sz="900">
                <a:solidFill>
                  <a:srgbClr val="000000"/>
                </a:solidFill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204062" y="3074905"/>
              <a:ext cx="13401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700">
                  <a:solidFill>
                    <a:srgbClr val="000000"/>
                  </a:solidFill>
                </a:rPr>
                <a:t>Argumentation</a:t>
              </a:r>
              <a:endParaRPr sz="700">
                <a:solidFill>
                  <a:srgbClr val="000000"/>
                </a:solidFill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1658471" y="3074893"/>
              <a:ext cx="13401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700">
                  <a:solidFill>
                    <a:srgbClr val="000000"/>
                  </a:solidFill>
                </a:rPr>
                <a:t>Sustaining mutual understanding</a:t>
              </a:r>
              <a:endParaRPr sz="700">
                <a:solidFill>
                  <a:srgbClr val="000000"/>
                </a:solidFill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3184711" y="3074893"/>
              <a:ext cx="13401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700">
                  <a:solidFill>
                    <a:srgbClr val="000000"/>
                  </a:solidFill>
                </a:rPr>
                <a:t>Cooperative orientation</a:t>
              </a:r>
              <a:endParaRPr sz="700">
                <a:solidFill>
                  <a:srgbClr val="000000"/>
                </a:solidFill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4898650" y="3074895"/>
              <a:ext cx="18837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700">
                  <a:solidFill>
                    <a:srgbClr val="000000"/>
                  </a:solidFill>
                </a:rPr>
                <a:t>Structuring problem solving and time management</a:t>
              </a:r>
              <a:endParaRPr sz="700">
                <a:solidFill>
                  <a:srgbClr val="000000"/>
                </a:solidFill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7082117" y="3047999"/>
              <a:ext cx="14253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700">
                  <a:solidFill>
                    <a:srgbClr val="000000"/>
                  </a:solidFill>
                </a:rPr>
                <a:t>Individual task orientation</a:t>
              </a:r>
              <a:endParaRPr sz="700">
                <a:solidFill>
                  <a:srgbClr val="000000"/>
                </a:solidFill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8779808" y="3039035"/>
              <a:ext cx="14253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700">
                  <a:solidFill>
                    <a:srgbClr val="000000"/>
                  </a:solidFill>
                </a:rPr>
                <a:t>Knowledge exchange</a:t>
              </a:r>
              <a:endParaRPr sz="700">
                <a:solidFill>
                  <a:srgbClr val="000000"/>
                </a:solidFill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477499" y="3039035"/>
              <a:ext cx="1425300" cy="412500"/>
            </a:xfrm>
            <a:prstGeom prst="roundRect">
              <a:avLst>
                <a:gd fmla="val 16667" name="adj"/>
              </a:avLst>
            </a:prstGeom>
            <a:solidFill>
              <a:srgbClr val="DDEAF6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t" sz="700">
                  <a:solidFill>
                    <a:srgbClr val="000000"/>
                  </a:solidFill>
                </a:rPr>
                <a:t>Collaboration flow</a:t>
              </a:r>
              <a:endParaRPr sz="700">
                <a:solidFill>
                  <a:srgbClr val="000000"/>
                </a:solidFill>
              </a:endParaRPr>
            </a:p>
          </p:txBody>
        </p:sp>
        <p:cxnSp>
          <p:nvCxnSpPr>
            <p:cNvPr id="290" name="Google Shape;290;p30"/>
            <p:cNvCxnSpPr>
              <a:stCxn id="278" idx="2"/>
              <a:endCxn id="283" idx="0"/>
            </p:cNvCxnSpPr>
            <p:nvPr/>
          </p:nvCxnSpPr>
          <p:spPr>
            <a:xfrm rot="5400000">
              <a:off x="1131858" y="2458727"/>
              <a:ext cx="358500" cy="8739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1" name="Google Shape;291;p30"/>
            <p:cNvCxnSpPr>
              <a:stCxn id="278" idx="2"/>
              <a:endCxn id="284" idx="0"/>
            </p:cNvCxnSpPr>
            <p:nvPr/>
          </p:nvCxnSpPr>
          <p:spPr>
            <a:xfrm flipH="1" rot="-5400000">
              <a:off x="1859058" y="2605427"/>
              <a:ext cx="358500" cy="5805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2" name="Google Shape;292;p30"/>
            <p:cNvCxnSpPr>
              <a:stCxn id="282" idx="2"/>
              <a:endCxn id="288" idx="0"/>
            </p:cNvCxnSpPr>
            <p:nvPr/>
          </p:nvCxnSpPr>
          <p:spPr>
            <a:xfrm rot="5400000">
              <a:off x="9551425" y="2657479"/>
              <a:ext cx="322500" cy="440400"/>
            </a:xfrm>
            <a:prstGeom prst="bentConnector3">
              <a:avLst>
                <a:gd fmla="val 50016" name="adj1"/>
              </a:avLst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3" name="Google Shape;293;p30"/>
            <p:cNvCxnSpPr>
              <a:stCxn id="282" idx="2"/>
              <a:endCxn id="289" idx="0"/>
            </p:cNvCxnSpPr>
            <p:nvPr/>
          </p:nvCxnSpPr>
          <p:spPr>
            <a:xfrm flipH="1" rot="-5400000">
              <a:off x="10400275" y="2249029"/>
              <a:ext cx="322500" cy="1257300"/>
            </a:xfrm>
            <a:prstGeom prst="bentConnector3">
              <a:avLst>
                <a:gd fmla="val 50016" name="adj1"/>
              </a:avLst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4" name="Google Shape;294;p30"/>
            <p:cNvCxnSpPr>
              <a:stCxn id="279" idx="2"/>
              <a:endCxn id="286" idx="0"/>
            </p:cNvCxnSpPr>
            <p:nvPr/>
          </p:nvCxnSpPr>
          <p:spPr>
            <a:xfrm>
              <a:off x="5840461" y="2716429"/>
              <a:ext cx="0" cy="358500"/>
            </a:xfrm>
            <a:prstGeom prst="straightConnector1">
              <a:avLst/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5" name="Google Shape;295;p30"/>
            <p:cNvCxnSpPr>
              <a:stCxn id="281" idx="2"/>
              <a:endCxn id="287" idx="0"/>
            </p:cNvCxnSpPr>
            <p:nvPr/>
          </p:nvCxnSpPr>
          <p:spPr>
            <a:xfrm>
              <a:off x="7794767" y="2707464"/>
              <a:ext cx="0" cy="340500"/>
            </a:xfrm>
            <a:prstGeom prst="straightConnector1">
              <a:avLst/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6" name="Google Shape;296;p30"/>
            <p:cNvCxnSpPr>
              <a:stCxn id="277" idx="2"/>
              <a:endCxn id="278" idx="0"/>
            </p:cNvCxnSpPr>
            <p:nvPr/>
          </p:nvCxnSpPr>
          <p:spPr>
            <a:xfrm rot="5400000">
              <a:off x="3408855" y="-127668"/>
              <a:ext cx="771000" cy="4092300"/>
            </a:xfrm>
            <a:prstGeom prst="bentConnector3">
              <a:avLst>
                <a:gd fmla="val 49996" name="adj1"/>
              </a:avLst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7" name="Google Shape;297;p30"/>
            <p:cNvCxnSpPr>
              <a:stCxn id="277" idx="2"/>
              <a:endCxn id="282" idx="0"/>
            </p:cNvCxnSpPr>
            <p:nvPr/>
          </p:nvCxnSpPr>
          <p:spPr>
            <a:xfrm flipH="1" rot="-5400000">
              <a:off x="7501155" y="-127668"/>
              <a:ext cx="771000" cy="40923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8" name="Google Shape;298;p30"/>
            <p:cNvCxnSpPr>
              <a:stCxn id="277" idx="2"/>
              <a:endCxn id="280" idx="0"/>
            </p:cNvCxnSpPr>
            <p:nvPr/>
          </p:nvCxnSpPr>
          <p:spPr>
            <a:xfrm rot="5400000">
              <a:off x="4462155" y="925632"/>
              <a:ext cx="771000" cy="19857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9" name="Google Shape;299;p30"/>
            <p:cNvCxnSpPr>
              <a:stCxn id="277" idx="2"/>
              <a:endCxn id="281" idx="0"/>
            </p:cNvCxnSpPr>
            <p:nvPr/>
          </p:nvCxnSpPr>
          <p:spPr>
            <a:xfrm flipH="1" rot="-5400000">
              <a:off x="6436605" y="936882"/>
              <a:ext cx="762000" cy="19542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0" name="Google Shape;300;p30"/>
            <p:cNvCxnSpPr>
              <a:stCxn id="277" idx="2"/>
              <a:endCxn id="279" idx="0"/>
            </p:cNvCxnSpPr>
            <p:nvPr/>
          </p:nvCxnSpPr>
          <p:spPr>
            <a:xfrm>
              <a:off x="5840505" y="1532982"/>
              <a:ext cx="0" cy="771000"/>
            </a:xfrm>
            <a:prstGeom prst="straightConnector1">
              <a:avLst/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1" name="Google Shape;301;p30"/>
            <p:cNvCxnSpPr/>
            <p:nvPr/>
          </p:nvCxnSpPr>
          <p:spPr>
            <a:xfrm>
              <a:off x="3866870" y="2718040"/>
              <a:ext cx="0" cy="358500"/>
            </a:xfrm>
            <a:prstGeom prst="straightConnector1">
              <a:avLst/>
            </a:prstGeom>
            <a:noFill/>
            <a:ln cap="flat" cmpd="sng" w="9525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02" name="Google Shape;302;p30"/>
          <p:cNvSpPr txBox="1"/>
          <p:nvPr/>
        </p:nvSpPr>
        <p:spPr>
          <a:xfrm>
            <a:off x="692225" y="2784534"/>
            <a:ext cx="130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rgbClr val="2F5496"/>
                </a:solidFill>
              </a:rPr>
              <a:t>Aspects</a:t>
            </a:r>
            <a:endParaRPr sz="1200">
              <a:solidFill>
                <a:srgbClr val="2F5496"/>
              </a:solidFill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609606" y="3504695"/>
            <a:ext cx="130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>
                <a:solidFill>
                  <a:srgbClr val="2F5496"/>
                </a:solidFill>
              </a:rPr>
              <a:t>Dimensions</a:t>
            </a:r>
            <a:endParaRPr sz="1200">
              <a:solidFill>
                <a:srgbClr val="2F5496"/>
              </a:solidFill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6191850" y="4127275"/>
            <a:ext cx="28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/>
              <a:t>Rummel et al. (2011) rating scheme</a:t>
            </a:r>
            <a:endParaRPr sz="1200"/>
          </a:p>
        </p:txBody>
      </p:sp>
      <p:sp>
        <p:nvSpPr>
          <p:cNvPr id="305" name="Google Shape;305;p30"/>
          <p:cNvSpPr txBox="1"/>
          <p:nvPr/>
        </p:nvSpPr>
        <p:spPr>
          <a:xfrm>
            <a:off x="6191850" y="4446325"/>
            <a:ext cx="28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200"/>
              <a:t>Cohen’s Kappa &gt; .65 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le:Speaker Icon.svg - Wikimedia Commons" id="310" name="Google Shape;3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280" y="4014113"/>
            <a:ext cx="232737" cy="232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G file format - Free interface icons" id="311" name="Google Shape;3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6426" y="3457048"/>
            <a:ext cx="207860" cy="20786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1"/>
          <p:cNvSpPr/>
          <p:nvPr/>
        </p:nvSpPr>
        <p:spPr>
          <a:xfrm>
            <a:off x="3063969" y="3684182"/>
            <a:ext cx="1504200" cy="2211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Voice activity detection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3052915" y="4067411"/>
            <a:ext cx="1504200" cy="2211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Writing behavior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31"/>
          <p:cNvCxnSpPr>
            <a:endCxn id="315" idx="1"/>
          </p:cNvCxnSpPr>
          <p:nvPr/>
        </p:nvCxnSpPr>
        <p:spPr>
          <a:xfrm>
            <a:off x="2624063" y="3794796"/>
            <a:ext cx="429000" cy="38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6" name="Google Shape;316;p31"/>
          <p:cNvSpPr txBox="1"/>
          <p:nvPr/>
        </p:nvSpPr>
        <p:spPr>
          <a:xfrm>
            <a:off x="3208697" y="4762142"/>
            <a:ext cx="1192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Pre-processing</a:t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3052913" y="3300955"/>
            <a:ext cx="1504200" cy="2211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Speech-to-text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31"/>
          <p:cNvCxnSpPr/>
          <p:nvPr/>
        </p:nvCxnSpPr>
        <p:spPr>
          <a:xfrm flipH="1" rot="10800000">
            <a:off x="2624063" y="3403627"/>
            <a:ext cx="429000" cy="38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9" name="Google Shape;319;p31"/>
          <p:cNvSpPr/>
          <p:nvPr/>
        </p:nvSpPr>
        <p:spPr>
          <a:xfrm>
            <a:off x="4881716" y="3411568"/>
            <a:ext cx="1250400" cy="766500"/>
          </a:xfrm>
          <a:prstGeom prst="roundRect">
            <a:avLst>
              <a:gd fmla="val 765" name="adj"/>
            </a:avLst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Speaking time,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Turn-taking,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Chars written,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Chars deleted,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 of “I”, “We”, “wh”</a:t>
            </a:r>
            <a:endParaRPr sz="1100"/>
          </a:p>
        </p:txBody>
      </p:sp>
      <p:cxnSp>
        <p:nvCxnSpPr>
          <p:cNvPr id="320" name="Google Shape;320;p31"/>
          <p:cNvCxnSpPr>
            <a:stCxn id="317" idx="3"/>
            <a:endCxn id="319" idx="1"/>
          </p:cNvCxnSpPr>
          <p:nvPr/>
        </p:nvCxnSpPr>
        <p:spPr>
          <a:xfrm>
            <a:off x="4557113" y="3411505"/>
            <a:ext cx="324600" cy="383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5" name="Google Shape;315;p31"/>
          <p:cNvCxnSpPr>
            <a:stCxn id="313" idx="3"/>
            <a:endCxn id="319" idx="1"/>
          </p:cNvCxnSpPr>
          <p:nvPr/>
        </p:nvCxnSpPr>
        <p:spPr>
          <a:xfrm flipH="1" rot="10800000">
            <a:off x="4557115" y="3794861"/>
            <a:ext cx="324600" cy="38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1" name="Google Shape;321;p31"/>
          <p:cNvCxnSpPr/>
          <p:nvPr/>
        </p:nvCxnSpPr>
        <p:spPr>
          <a:xfrm>
            <a:off x="4557247" y="3791882"/>
            <a:ext cx="3246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2" name="Google Shape;322;p31"/>
          <p:cNvSpPr txBox="1"/>
          <p:nvPr/>
        </p:nvSpPr>
        <p:spPr>
          <a:xfrm>
            <a:off x="4881716" y="4762142"/>
            <a:ext cx="1192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Feature extraction</a:t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1807150" y="3619810"/>
            <a:ext cx="825000" cy="3507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974" y="3457048"/>
            <a:ext cx="1001700" cy="710100"/>
          </a:xfrm>
          <a:prstGeom prst="roundRect">
            <a:avLst>
              <a:gd fmla="val 9290" name="adj"/>
            </a:avLst>
          </a:prstGeom>
          <a:noFill/>
          <a:ln>
            <a:noFill/>
          </a:ln>
        </p:spPr>
      </p:pic>
      <p:cxnSp>
        <p:nvCxnSpPr>
          <p:cNvPr id="325" name="Google Shape;325;p31"/>
          <p:cNvCxnSpPr/>
          <p:nvPr/>
        </p:nvCxnSpPr>
        <p:spPr>
          <a:xfrm>
            <a:off x="1474286" y="3560978"/>
            <a:ext cx="324600" cy="24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6" name="Google Shape;326;p31"/>
          <p:cNvCxnSpPr/>
          <p:nvPr/>
        </p:nvCxnSpPr>
        <p:spPr>
          <a:xfrm flipH="1" rot="10800000">
            <a:off x="1478017" y="3810681"/>
            <a:ext cx="321000" cy="319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7" name="Google Shape;327;p31"/>
          <p:cNvSpPr/>
          <p:nvPr/>
        </p:nvSpPr>
        <p:spPr>
          <a:xfrm>
            <a:off x="3063969" y="2842976"/>
            <a:ext cx="1493400" cy="2211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Contextual features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31"/>
          <p:cNvCxnSpPr>
            <a:stCxn id="324" idx="0"/>
            <a:endCxn id="327" idx="1"/>
          </p:cNvCxnSpPr>
          <p:nvPr/>
        </p:nvCxnSpPr>
        <p:spPr>
          <a:xfrm rot="-5400000">
            <a:off x="1604624" y="1997848"/>
            <a:ext cx="503400" cy="2415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9" name="Google Shape;329;p31"/>
          <p:cNvCxnSpPr>
            <a:stCxn id="319" idx="3"/>
          </p:cNvCxnSpPr>
          <p:nvPr/>
        </p:nvCxnSpPr>
        <p:spPr>
          <a:xfrm flipH="1" rot="10800000">
            <a:off x="6132116" y="3393418"/>
            <a:ext cx="422700" cy="401400"/>
          </a:xfrm>
          <a:prstGeom prst="bentConnector3">
            <a:avLst>
              <a:gd fmla="val 53557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0" name="Google Shape;330;p31"/>
          <p:cNvCxnSpPr>
            <a:stCxn id="323" idx="3"/>
            <a:endCxn id="312" idx="1"/>
          </p:cNvCxnSpPr>
          <p:nvPr/>
        </p:nvCxnSpPr>
        <p:spPr>
          <a:xfrm flipH="1" rot="10800000">
            <a:off x="2632150" y="3794860"/>
            <a:ext cx="4317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1" name="Google Shape;331;p31"/>
          <p:cNvCxnSpPr>
            <a:stCxn id="327" idx="3"/>
            <a:endCxn id="332" idx="1"/>
          </p:cNvCxnSpPr>
          <p:nvPr/>
        </p:nvCxnSpPr>
        <p:spPr>
          <a:xfrm>
            <a:off x="4557369" y="2953526"/>
            <a:ext cx="1997400" cy="431700"/>
          </a:xfrm>
          <a:prstGeom prst="bentConnector3">
            <a:avLst>
              <a:gd fmla="val 89768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3" name="Google Shape;333;p31"/>
          <p:cNvSpPr/>
          <p:nvPr/>
        </p:nvSpPr>
        <p:spPr>
          <a:xfrm>
            <a:off x="502200" y="4284900"/>
            <a:ext cx="2226300" cy="48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1615145" y="4762142"/>
            <a:ext cx="1192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collection</a:t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5" name="Google Shape;335;p31"/>
          <p:cNvSpPr txBox="1"/>
          <p:nvPr/>
        </p:nvSpPr>
        <p:spPr>
          <a:xfrm>
            <a:off x="0" y="4762142"/>
            <a:ext cx="1192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Context</a:t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6" name="Google Shape;336;p31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1200150" y="803400"/>
            <a:ext cx="1572000" cy="228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/>
          <p:nvPr/>
        </p:nvSpPr>
        <p:spPr>
          <a:xfrm>
            <a:off x="6554735" y="2008300"/>
            <a:ext cx="1482300" cy="2753700"/>
          </a:xfrm>
          <a:prstGeom prst="roundRect">
            <a:avLst>
              <a:gd fmla="val 4229" name="adj"/>
            </a:avLst>
          </a:prstGeom>
          <a:solidFill>
            <a:srgbClr val="D8D8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le:Speaker Icon.svg - Wikimedia Commons" id="343" name="Google Shape;3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280" y="4014113"/>
            <a:ext cx="232737" cy="232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G file format - Free interface icons" id="344" name="Google Shape;34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6426" y="3457048"/>
            <a:ext cx="207860" cy="20786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2"/>
          <p:cNvSpPr/>
          <p:nvPr/>
        </p:nvSpPr>
        <p:spPr>
          <a:xfrm>
            <a:off x="3063969" y="3684182"/>
            <a:ext cx="1504200" cy="2211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Voice activity detection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3052915" y="4067411"/>
            <a:ext cx="1504200" cy="2211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Writing behavior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32"/>
          <p:cNvCxnSpPr>
            <a:endCxn id="348" idx="1"/>
          </p:cNvCxnSpPr>
          <p:nvPr/>
        </p:nvCxnSpPr>
        <p:spPr>
          <a:xfrm>
            <a:off x="2624063" y="3794796"/>
            <a:ext cx="429000" cy="38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9" name="Google Shape;349;p32"/>
          <p:cNvSpPr txBox="1"/>
          <p:nvPr/>
        </p:nvSpPr>
        <p:spPr>
          <a:xfrm>
            <a:off x="3208697" y="4762142"/>
            <a:ext cx="1192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Pre-processing</a:t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3052913" y="3300955"/>
            <a:ext cx="1504200" cy="2211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Speech-to-text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32"/>
          <p:cNvCxnSpPr/>
          <p:nvPr/>
        </p:nvCxnSpPr>
        <p:spPr>
          <a:xfrm flipH="1" rot="10800000">
            <a:off x="2624063" y="3403627"/>
            <a:ext cx="429000" cy="38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2" name="Google Shape;352;p32"/>
          <p:cNvSpPr/>
          <p:nvPr/>
        </p:nvSpPr>
        <p:spPr>
          <a:xfrm>
            <a:off x="4881716" y="3411568"/>
            <a:ext cx="1250400" cy="766500"/>
          </a:xfrm>
          <a:prstGeom prst="roundRect">
            <a:avLst>
              <a:gd fmla="val 765" name="adj"/>
            </a:avLst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Speaking time,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Turn-taking,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Chars written,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Chars deleted,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 of “I”, “We”, “wh”</a:t>
            </a:r>
            <a:endParaRPr sz="1100"/>
          </a:p>
        </p:txBody>
      </p:sp>
      <p:cxnSp>
        <p:nvCxnSpPr>
          <p:cNvPr id="353" name="Google Shape;353;p32"/>
          <p:cNvCxnSpPr>
            <a:stCxn id="350" idx="3"/>
            <a:endCxn id="352" idx="1"/>
          </p:cNvCxnSpPr>
          <p:nvPr/>
        </p:nvCxnSpPr>
        <p:spPr>
          <a:xfrm>
            <a:off x="4557113" y="3411505"/>
            <a:ext cx="324600" cy="383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32"/>
          <p:cNvCxnSpPr>
            <a:stCxn id="346" idx="3"/>
            <a:endCxn id="352" idx="1"/>
          </p:cNvCxnSpPr>
          <p:nvPr/>
        </p:nvCxnSpPr>
        <p:spPr>
          <a:xfrm flipH="1" rot="10800000">
            <a:off x="4557115" y="3794861"/>
            <a:ext cx="324600" cy="38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" name="Google Shape;354;p32"/>
          <p:cNvCxnSpPr/>
          <p:nvPr/>
        </p:nvCxnSpPr>
        <p:spPr>
          <a:xfrm>
            <a:off x="4557247" y="3791882"/>
            <a:ext cx="3246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32"/>
          <p:cNvSpPr txBox="1"/>
          <p:nvPr/>
        </p:nvSpPr>
        <p:spPr>
          <a:xfrm>
            <a:off x="4881716" y="4762142"/>
            <a:ext cx="1192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Feature extraction</a:t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1807150" y="3619810"/>
            <a:ext cx="825000" cy="350700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974" y="3457048"/>
            <a:ext cx="1001700" cy="710100"/>
          </a:xfrm>
          <a:prstGeom prst="roundRect">
            <a:avLst>
              <a:gd fmla="val 9290" name="adj"/>
            </a:avLst>
          </a:prstGeom>
          <a:noFill/>
          <a:ln>
            <a:noFill/>
          </a:ln>
        </p:spPr>
      </p:pic>
      <p:cxnSp>
        <p:nvCxnSpPr>
          <p:cNvPr id="358" name="Google Shape;358;p32"/>
          <p:cNvCxnSpPr/>
          <p:nvPr/>
        </p:nvCxnSpPr>
        <p:spPr>
          <a:xfrm>
            <a:off x="1474286" y="3560978"/>
            <a:ext cx="324600" cy="24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9" name="Google Shape;359;p32"/>
          <p:cNvCxnSpPr/>
          <p:nvPr/>
        </p:nvCxnSpPr>
        <p:spPr>
          <a:xfrm flipH="1" rot="10800000">
            <a:off x="1478017" y="3810681"/>
            <a:ext cx="321000" cy="319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0" name="Google Shape;360;p32"/>
          <p:cNvSpPr/>
          <p:nvPr/>
        </p:nvSpPr>
        <p:spPr>
          <a:xfrm>
            <a:off x="3063969" y="2842976"/>
            <a:ext cx="1493400" cy="2211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Contextual features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2"/>
          <p:cNvCxnSpPr>
            <a:stCxn id="357" idx="0"/>
            <a:endCxn id="360" idx="1"/>
          </p:cNvCxnSpPr>
          <p:nvPr/>
        </p:nvCxnSpPr>
        <p:spPr>
          <a:xfrm rot="-5400000">
            <a:off x="1604624" y="1997848"/>
            <a:ext cx="503400" cy="2415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2" name="Google Shape;362;p32"/>
          <p:cNvSpPr/>
          <p:nvPr/>
        </p:nvSpPr>
        <p:spPr>
          <a:xfrm>
            <a:off x="6665348" y="2180254"/>
            <a:ext cx="1260900" cy="2286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Pipeline-1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6665348" y="2489971"/>
            <a:ext cx="1260900" cy="2286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Pipeline-2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6665348" y="4404116"/>
            <a:ext cx="1260900" cy="22860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Pipeline-32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32"/>
          <p:cNvCxnSpPr>
            <a:stCxn id="352" idx="3"/>
          </p:cNvCxnSpPr>
          <p:nvPr/>
        </p:nvCxnSpPr>
        <p:spPr>
          <a:xfrm flipH="1" rot="10800000">
            <a:off x="6132116" y="3393418"/>
            <a:ext cx="422700" cy="40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6" name="Google Shape;366;p32"/>
          <p:cNvSpPr/>
          <p:nvPr/>
        </p:nvSpPr>
        <p:spPr>
          <a:xfrm>
            <a:off x="8227754" y="3107462"/>
            <a:ext cx="855600" cy="486600"/>
          </a:xfrm>
          <a:prstGeom prst="roundRect">
            <a:avLst>
              <a:gd fmla="val 6573" name="adj"/>
            </a:avLst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Generalizability evaluation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p32"/>
          <p:cNvCxnSpPr/>
          <p:nvPr/>
        </p:nvCxnSpPr>
        <p:spPr>
          <a:xfrm>
            <a:off x="8036948" y="3393291"/>
            <a:ext cx="1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8" name="Google Shape;368;p32"/>
          <p:cNvSpPr txBox="1"/>
          <p:nvPr/>
        </p:nvSpPr>
        <p:spPr>
          <a:xfrm>
            <a:off x="6554735" y="4791697"/>
            <a:ext cx="1482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Model development with different pipelines</a:t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8227754" y="4762142"/>
            <a:ext cx="916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Model evaluation</a:t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70" name="Google Shape;370;p32"/>
          <p:cNvCxnSpPr>
            <a:stCxn id="356" idx="3"/>
            <a:endCxn id="345" idx="1"/>
          </p:cNvCxnSpPr>
          <p:nvPr/>
        </p:nvCxnSpPr>
        <p:spPr>
          <a:xfrm flipH="1" rot="10800000">
            <a:off x="2632150" y="3794860"/>
            <a:ext cx="4317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1" name="Google Shape;371;p32"/>
          <p:cNvSpPr txBox="1"/>
          <p:nvPr/>
        </p:nvSpPr>
        <p:spPr>
          <a:xfrm>
            <a:off x="7227169" y="2691517"/>
            <a:ext cx="113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2"/>
          <p:cNvSpPr/>
          <p:nvPr/>
        </p:nvSpPr>
        <p:spPr>
          <a:xfrm rot="5400000">
            <a:off x="3891411" y="-289434"/>
            <a:ext cx="585300" cy="4214100"/>
          </a:xfrm>
          <a:prstGeom prst="can">
            <a:avLst>
              <a:gd fmla="val 25000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2"/>
          <p:cNvSpPr/>
          <p:nvPr/>
        </p:nvSpPr>
        <p:spPr>
          <a:xfrm rot="5400000">
            <a:off x="2253653" y="1533643"/>
            <a:ext cx="339300" cy="567900"/>
          </a:xfrm>
          <a:prstGeom prst="can">
            <a:avLst>
              <a:gd fmla="val 25000" name="adj"/>
            </a:avLst>
          </a:prstGeom>
          <a:solidFill>
            <a:srgbClr val="6D9EEB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2"/>
          <p:cNvSpPr/>
          <p:nvPr/>
        </p:nvSpPr>
        <p:spPr>
          <a:xfrm rot="5400000">
            <a:off x="2943140" y="1533643"/>
            <a:ext cx="339300" cy="567900"/>
          </a:xfrm>
          <a:prstGeom prst="can">
            <a:avLst>
              <a:gd fmla="val 25000" name="adj"/>
            </a:avLst>
          </a:prstGeom>
          <a:solidFill>
            <a:srgbClr val="6D9EEB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2"/>
          <p:cNvSpPr/>
          <p:nvPr/>
        </p:nvSpPr>
        <p:spPr>
          <a:xfrm rot="5400000">
            <a:off x="3632627" y="1533643"/>
            <a:ext cx="339300" cy="567900"/>
          </a:xfrm>
          <a:prstGeom prst="can">
            <a:avLst>
              <a:gd fmla="val 25000" name="adj"/>
            </a:avLst>
          </a:prstGeom>
          <a:solidFill>
            <a:srgbClr val="6D9EEB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2"/>
          <p:cNvSpPr/>
          <p:nvPr/>
        </p:nvSpPr>
        <p:spPr>
          <a:xfrm rot="5400000">
            <a:off x="4322114" y="1533643"/>
            <a:ext cx="339300" cy="567900"/>
          </a:xfrm>
          <a:prstGeom prst="can">
            <a:avLst>
              <a:gd fmla="val 25000" name="adj"/>
            </a:avLst>
          </a:prstGeom>
          <a:solidFill>
            <a:srgbClr val="6D9EEB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2"/>
          <p:cNvSpPr/>
          <p:nvPr/>
        </p:nvSpPr>
        <p:spPr>
          <a:xfrm rot="5400000">
            <a:off x="5011601" y="1533643"/>
            <a:ext cx="339300" cy="567900"/>
          </a:xfrm>
          <a:prstGeom prst="can">
            <a:avLst>
              <a:gd fmla="val 25000" name="adj"/>
            </a:avLst>
          </a:prstGeom>
          <a:solidFill>
            <a:srgbClr val="6D9EEB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p32"/>
          <p:cNvCxnSpPr>
            <a:stCxn id="374" idx="1"/>
            <a:endCxn id="375" idx="3"/>
          </p:cNvCxnSpPr>
          <p:nvPr/>
        </p:nvCxnSpPr>
        <p:spPr>
          <a:xfrm>
            <a:off x="3396740" y="1817593"/>
            <a:ext cx="121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9" name="Google Shape;379;p32"/>
          <p:cNvCxnSpPr/>
          <p:nvPr/>
        </p:nvCxnSpPr>
        <p:spPr>
          <a:xfrm>
            <a:off x="3389366" y="1817549"/>
            <a:ext cx="12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0" name="Google Shape;380;p32"/>
          <p:cNvCxnSpPr/>
          <p:nvPr/>
        </p:nvCxnSpPr>
        <p:spPr>
          <a:xfrm>
            <a:off x="4086227" y="1809836"/>
            <a:ext cx="12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1" name="Google Shape;381;p32"/>
          <p:cNvCxnSpPr/>
          <p:nvPr/>
        </p:nvCxnSpPr>
        <p:spPr>
          <a:xfrm>
            <a:off x="4775714" y="1802462"/>
            <a:ext cx="12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2" name="Google Shape;382;p32"/>
          <p:cNvSpPr txBox="1"/>
          <p:nvPr/>
        </p:nvSpPr>
        <p:spPr>
          <a:xfrm>
            <a:off x="2228624" y="1034668"/>
            <a:ext cx="56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contextual features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2"/>
          <p:cNvSpPr txBox="1"/>
          <p:nvPr/>
        </p:nvSpPr>
        <p:spPr>
          <a:xfrm>
            <a:off x="2894372" y="1144970"/>
            <a:ext cx="5679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 handling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2"/>
          <p:cNvSpPr txBox="1"/>
          <p:nvPr/>
        </p:nvSpPr>
        <p:spPr>
          <a:xfrm>
            <a:off x="3616122" y="1144970"/>
            <a:ext cx="5679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scaling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4284398" y="1034668"/>
            <a:ext cx="56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Hyper-parameter tuning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2"/>
          <p:cNvSpPr txBox="1"/>
          <p:nvPr/>
        </p:nvSpPr>
        <p:spPr>
          <a:xfrm>
            <a:off x="4909370" y="1150085"/>
            <a:ext cx="7578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training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2"/>
          <p:cNvSpPr/>
          <p:nvPr/>
        </p:nvSpPr>
        <p:spPr>
          <a:xfrm rot="5400000">
            <a:off x="5708462" y="1544703"/>
            <a:ext cx="339300" cy="567900"/>
          </a:xfrm>
          <a:prstGeom prst="can">
            <a:avLst>
              <a:gd fmla="val 25000" name="adj"/>
            </a:avLst>
          </a:prstGeom>
          <a:solidFill>
            <a:srgbClr val="6D9EEB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32"/>
          <p:cNvCxnSpPr/>
          <p:nvPr/>
        </p:nvCxnSpPr>
        <p:spPr>
          <a:xfrm>
            <a:off x="5472575" y="1813522"/>
            <a:ext cx="12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9" name="Google Shape;389;p32"/>
          <p:cNvSpPr txBox="1"/>
          <p:nvPr/>
        </p:nvSpPr>
        <p:spPr>
          <a:xfrm>
            <a:off x="5606231" y="1144970"/>
            <a:ext cx="757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selection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2"/>
          <p:cNvSpPr txBox="1"/>
          <p:nvPr/>
        </p:nvSpPr>
        <p:spPr>
          <a:xfrm>
            <a:off x="3889434" y="2125805"/>
            <a:ext cx="18288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generator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2"/>
          <p:cNvCxnSpPr>
            <a:stCxn id="372" idx="1"/>
            <a:endCxn id="342" idx="0"/>
          </p:cNvCxnSpPr>
          <p:nvPr/>
        </p:nvCxnSpPr>
        <p:spPr>
          <a:xfrm>
            <a:off x="6291111" y="1817616"/>
            <a:ext cx="1004700" cy="190800"/>
          </a:xfrm>
          <a:prstGeom prst="bentConnector2">
            <a:avLst/>
          </a:prstGeom>
          <a:noFill/>
          <a:ln cap="flat" cmpd="sng" w="9525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2" name="Google Shape;392;p32"/>
          <p:cNvCxnSpPr>
            <a:stCxn id="360" idx="3"/>
            <a:endCxn id="342" idx="1"/>
          </p:cNvCxnSpPr>
          <p:nvPr/>
        </p:nvCxnSpPr>
        <p:spPr>
          <a:xfrm>
            <a:off x="4557369" y="2953526"/>
            <a:ext cx="1997400" cy="431700"/>
          </a:xfrm>
          <a:prstGeom prst="bentConnector3">
            <a:avLst>
              <a:gd fmla="val 894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3" name="Google Shape;393;p32"/>
          <p:cNvCxnSpPr/>
          <p:nvPr/>
        </p:nvCxnSpPr>
        <p:spPr>
          <a:xfrm>
            <a:off x="2707241" y="1807849"/>
            <a:ext cx="12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4" name="Google Shape;394;p32"/>
          <p:cNvSpPr/>
          <p:nvPr/>
        </p:nvSpPr>
        <p:spPr>
          <a:xfrm>
            <a:off x="502200" y="4284900"/>
            <a:ext cx="2226300" cy="48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 txBox="1"/>
          <p:nvPr/>
        </p:nvSpPr>
        <p:spPr>
          <a:xfrm>
            <a:off x="1615145" y="4762142"/>
            <a:ext cx="1192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collection</a:t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0" y="4762142"/>
            <a:ext cx="1192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Context</a:t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7" name="Google Shape;397;p32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1200150" y="803400"/>
            <a:ext cx="1572000" cy="228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/>
          <p:nvPr/>
        </p:nvSpPr>
        <p:spPr>
          <a:xfrm>
            <a:off x="4080025" y="1416700"/>
            <a:ext cx="2330400" cy="2589300"/>
          </a:xfrm>
          <a:prstGeom prst="roundRect">
            <a:avLst>
              <a:gd fmla="val 4868" name="adj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  <p:sp>
        <p:nvSpPr>
          <p:cNvPr id="405" name="Google Shape;405;p33"/>
          <p:cNvSpPr/>
          <p:nvPr/>
        </p:nvSpPr>
        <p:spPr>
          <a:xfrm>
            <a:off x="4199042" y="1518225"/>
            <a:ext cx="598200" cy="2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Learning context</a:t>
            </a:r>
            <a:endParaRPr sz="700"/>
          </a:p>
        </p:txBody>
      </p:sp>
      <p:sp>
        <p:nvSpPr>
          <p:cNvPr id="406" name="Google Shape;406;p33"/>
          <p:cNvSpPr/>
          <p:nvPr/>
        </p:nvSpPr>
        <p:spPr>
          <a:xfrm>
            <a:off x="4199050" y="2149300"/>
            <a:ext cx="598200" cy="276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/>
              <a:t>Dataset</a:t>
            </a:r>
            <a:endParaRPr sz="800"/>
          </a:p>
        </p:txBody>
      </p:sp>
      <p:cxnSp>
        <p:nvCxnSpPr>
          <p:cNvPr id="407" name="Google Shape;407;p33"/>
          <p:cNvCxnSpPr>
            <a:stCxn id="405" idx="2"/>
            <a:endCxn id="406" idx="0"/>
          </p:cNvCxnSpPr>
          <p:nvPr/>
        </p:nvCxnSpPr>
        <p:spPr>
          <a:xfrm>
            <a:off x="4498142" y="1794225"/>
            <a:ext cx="0" cy="35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3"/>
          <p:cNvSpPr/>
          <p:nvPr/>
        </p:nvSpPr>
        <p:spPr>
          <a:xfrm>
            <a:off x="4203700" y="3206348"/>
            <a:ext cx="588900" cy="27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500"/>
              <a:t>Model development</a:t>
            </a:r>
            <a:endParaRPr sz="500"/>
          </a:p>
        </p:txBody>
      </p:sp>
      <p:sp>
        <p:nvSpPr>
          <p:cNvPr id="409" name="Google Shape;409;p33"/>
          <p:cNvSpPr/>
          <p:nvPr/>
        </p:nvSpPr>
        <p:spPr>
          <a:xfrm>
            <a:off x="5715725" y="3206348"/>
            <a:ext cx="588900" cy="27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500"/>
              <a:t>Model evaluation</a:t>
            </a:r>
            <a:endParaRPr sz="500"/>
          </a:p>
        </p:txBody>
      </p:sp>
      <p:cxnSp>
        <p:nvCxnSpPr>
          <p:cNvPr id="410" name="Google Shape;410;p33"/>
          <p:cNvCxnSpPr>
            <a:stCxn id="408" idx="3"/>
            <a:endCxn id="409" idx="1"/>
          </p:cNvCxnSpPr>
          <p:nvPr/>
        </p:nvCxnSpPr>
        <p:spPr>
          <a:xfrm>
            <a:off x="4792600" y="3344798"/>
            <a:ext cx="92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33"/>
          <p:cNvSpPr txBox="1"/>
          <p:nvPr/>
        </p:nvSpPr>
        <p:spPr>
          <a:xfrm>
            <a:off x="4203700" y="3461800"/>
            <a:ext cx="2042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1000"/>
              <a:t>Leave-one-context-out</a:t>
            </a:r>
            <a:endParaRPr b="1" sz="1000"/>
          </a:p>
        </p:txBody>
      </p:sp>
      <p:sp>
        <p:nvSpPr>
          <p:cNvPr id="412" name="Google Shape;412;p33"/>
          <p:cNvSpPr/>
          <p:nvPr/>
        </p:nvSpPr>
        <p:spPr>
          <a:xfrm>
            <a:off x="1206600" y="1416700"/>
            <a:ext cx="2275500" cy="2589300"/>
          </a:xfrm>
          <a:prstGeom prst="roundRect">
            <a:avLst>
              <a:gd fmla="val 4868" name="adj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"/>
          <p:cNvSpPr/>
          <p:nvPr/>
        </p:nvSpPr>
        <p:spPr>
          <a:xfrm>
            <a:off x="1383350" y="1520900"/>
            <a:ext cx="1956900" cy="18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Learning context</a:t>
            </a:r>
            <a:endParaRPr sz="700"/>
          </a:p>
        </p:txBody>
      </p:sp>
      <p:sp>
        <p:nvSpPr>
          <p:cNvPr id="414" name="Google Shape;414;p33"/>
          <p:cNvSpPr/>
          <p:nvPr/>
        </p:nvSpPr>
        <p:spPr>
          <a:xfrm>
            <a:off x="1383350" y="1867125"/>
            <a:ext cx="1956900" cy="18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000"/>
              <a:t>Dataset</a:t>
            </a:r>
            <a:endParaRPr sz="1000"/>
          </a:p>
        </p:txBody>
      </p:sp>
      <p:cxnSp>
        <p:nvCxnSpPr>
          <p:cNvPr id="415" name="Google Shape;415;p33"/>
          <p:cNvCxnSpPr>
            <a:stCxn id="413" idx="2"/>
            <a:endCxn id="414" idx="0"/>
          </p:cNvCxnSpPr>
          <p:nvPr/>
        </p:nvCxnSpPr>
        <p:spPr>
          <a:xfrm>
            <a:off x="2361800" y="1704500"/>
            <a:ext cx="0" cy="16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33"/>
          <p:cNvSpPr/>
          <p:nvPr/>
        </p:nvSpPr>
        <p:spPr>
          <a:xfrm>
            <a:off x="1383350" y="2213325"/>
            <a:ext cx="226500" cy="145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7" name="Google Shape;417;p33"/>
          <p:cNvSpPr/>
          <p:nvPr/>
        </p:nvSpPr>
        <p:spPr>
          <a:xfrm>
            <a:off x="1310550" y="3222875"/>
            <a:ext cx="586800" cy="27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500"/>
              <a:t>Model development</a:t>
            </a:r>
            <a:endParaRPr sz="500"/>
          </a:p>
        </p:txBody>
      </p:sp>
      <p:sp>
        <p:nvSpPr>
          <p:cNvPr id="418" name="Google Shape;418;p33"/>
          <p:cNvSpPr/>
          <p:nvPr/>
        </p:nvSpPr>
        <p:spPr>
          <a:xfrm>
            <a:off x="2789300" y="3222866"/>
            <a:ext cx="531600" cy="27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500"/>
              <a:t>Model evaluation</a:t>
            </a:r>
            <a:endParaRPr sz="500"/>
          </a:p>
        </p:txBody>
      </p:sp>
      <p:cxnSp>
        <p:nvCxnSpPr>
          <p:cNvPr id="419" name="Google Shape;419;p33"/>
          <p:cNvCxnSpPr>
            <a:stCxn id="417" idx="3"/>
            <a:endCxn id="418" idx="1"/>
          </p:cNvCxnSpPr>
          <p:nvPr/>
        </p:nvCxnSpPr>
        <p:spPr>
          <a:xfrm>
            <a:off x="1897350" y="3361325"/>
            <a:ext cx="891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3"/>
          <p:cNvCxnSpPr>
            <a:stCxn id="416" idx="2"/>
            <a:endCxn id="417" idx="0"/>
          </p:cNvCxnSpPr>
          <p:nvPr/>
        </p:nvCxnSpPr>
        <p:spPr>
          <a:xfrm>
            <a:off x="1496600" y="2359125"/>
            <a:ext cx="107400" cy="8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3"/>
          <p:cNvSpPr/>
          <p:nvPr/>
        </p:nvSpPr>
        <p:spPr>
          <a:xfrm>
            <a:off x="1664540" y="2213325"/>
            <a:ext cx="226500" cy="145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2" name="Google Shape;422;p33"/>
          <p:cNvSpPr/>
          <p:nvPr/>
        </p:nvSpPr>
        <p:spPr>
          <a:xfrm>
            <a:off x="1945731" y="2213325"/>
            <a:ext cx="226500" cy="145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3" name="Google Shape;423;p33"/>
          <p:cNvSpPr/>
          <p:nvPr/>
        </p:nvSpPr>
        <p:spPr>
          <a:xfrm>
            <a:off x="2226922" y="2213325"/>
            <a:ext cx="226500" cy="145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4" name="Google Shape;424;p33"/>
          <p:cNvSpPr/>
          <p:nvPr/>
        </p:nvSpPr>
        <p:spPr>
          <a:xfrm>
            <a:off x="2508112" y="2213325"/>
            <a:ext cx="226500" cy="145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5" name="Google Shape;425;p33"/>
          <p:cNvSpPr/>
          <p:nvPr/>
        </p:nvSpPr>
        <p:spPr>
          <a:xfrm>
            <a:off x="2789303" y="2213325"/>
            <a:ext cx="226500" cy="145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6" name="Google Shape;426;p33"/>
          <p:cNvSpPr/>
          <p:nvPr/>
        </p:nvSpPr>
        <p:spPr>
          <a:xfrm>
            <a:off x="3070493" y="2213325"/>
            <a:ext cx="226500" cy="145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427" name="Google Shape;427;p33"/>
          <p:cNvCxnSpPr>
            <a:stCxn id="421" idx="2"/>
            <a:endCxn id="417" idx="0"/>
          </p:cNvCxnSpPr>
          <p:nvPr/>
        </p:nvCxnSpPr>
        <p:spPr>
          <a:xfrm flipH="1">
            <a:off x="1604090" y="2359125"/>
            <a:ext cx="173700" cy="8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3"/>
          <p:cNvCxnSpPr>
            <a:stCxn id="422" idx="2"/>
            <a:endCxn id="417" idx="0"/>
          </p:cNvCxnSpPr>
          <p:nvPr/>
        </p:nvCxnSpPr>
        <p:spPr>
          <a:xfrm flipH="1">
            <a:off x="1603881" y="2359125"/>
            <a:ext cx="455100" cy="8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33"/>
          <p:cNvCxnSpPr>
            <a:stCxn id="423" idx="2"/>
            <a:endCxn id="417" idx="0"/>
          </p:cNvCxnSpPr>
          <p:nvPr/>
        </p:nvCxnSpPr>
        <p:spPr>
          <a:xfrm flipH="1">
            <a:off x="1603972" y="2359125"/>
            <a:ext cx="736200" cy="8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33"/>
          <p:cNvCxnSpPr>
            <a:stCxn id="424" idx="2"/>
            <a:endCxn id="417" idx="0"/>
          </p:cNvCxnSpPr>
          <p:nvPr/>
        </p:nvCxnSpPr>
        <p:spPr>
          <a:xfrm flipH="1">
            <a:off x="1604062" y="2359125"/>
            <a:ext cx="1017300" cy="8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33"/>
          <p:cNvCxnSpPr>
            <a:stCxn id="425" idx="2"/>
            <a:endCxn id="417" idx="0"/>
          </p:cNvCxnSpPr>
          <p:nvPr/>
        </p:nvCxnSpPr>
        <p:spPr>
          <a:xfrm flipH="1">
            <a:off x="1603853" y="2359125"/>
            <a:ext cx="1298700" cy="8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33"/>
          <p:cNvCxnSpPr>
            <a:stCxn id="426" idx="2"/>
            <a:endCxn id="418" idx="0"/>
          </p:cNvCxnSpPr>
          <p:nvPr/>
        </p:nvCxnSpPr>
        <p:spPr>
          <a:xfrm flipH="1">
            <a:off x="3055043" y="2359125"/>
            <a:ext cx="128700" cy="8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33"/>
          <p:cNvSpPr/>
          <p:nvPr/>
        </p:nvSpPr>
        <p:spPr>
          <a:xfrm>
            <a:off x="2340182" y="2103225"/>
            <a:ext cx="102300" cy="57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 txBox="1"/>
          <p:nvPr/>
        </p:nvSpPr>
        <p:spPr>
          <a:xfrm>
            <a:off x="1897350" y="3499825"/>
            <a:ext cx="124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900"/>
              <a:t>K-fold CV</a:t>
            </a:r>
            <a:endParaRPr b="1" sz="900"/>
          </a:p>
        </p:txBody>
      </p:sp>
      <p:sp>
        <p:nvSpPr>
          <p:cNvPr id="435" name="Google Shape;435;p33"/>
          <p:cNvSpPr/>
          <p:nvPr/>
        </p:nvSpPr>
        <p:spPr>
          <a:xfrm>
            <a:off x="4833292" y="1518288"/>
            <a:ext cx="598200" cy="2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Learning context</a:t>
            </a:r>
            <a:endParaRPr sz="700"/>
          </a:p>
        </p:txBody>
      </p:sp>
      <p:sp>
        <p:nvSpPr>
          <p:cNvPr id="436" name="Google Shape;436;p33"/>
          <p:cNvSpPr/>
          <p:nvPr/>
        </p:nvSpPr>
        <p:spPr>
          <a:xfrm>
            <a:off x="4839688" y="2147025"/>
            <a:ext cx="598200" cy="276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/>
              <a:t>Dataset</a:t>
            </a:r>
            <a:endParaRPr sz="800"/>
          </a:p>
        </p:txBody>
      </p:sp>
      <p:cxnSp>
        <p:nvCxnSpPr>
          <p:cNvPr id="437" name="Google Shape;437;p33"/>
          <p:cNvCxnSpPr/>
          <p:nvPr/>
        </p:nvCxnSpPr>
        <p:spPr>
          <a:xfrm>
            <a:off x="5132392" y="1812350"/>
            <a:ext cx="0" cy="35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3"/>
          <p:cNvSpPr/>
          <p:nvPr/>
        </p:nvSpPr>
        <p:spPr>
          <a:xfrm>
            <a:off x="5711067" y="1518288"/>
            <a:ext cx="598200" cy="2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700"/>
              <a:t>Learning context</a:t>
            </a:r>
            <a:endParaRPr sz="700"/>
          </a:p>
        </p:txBody>
      </p:sp>
      <p:sp>
        <p:nvSpPr>
          <p:cNvPr id="439" name="Google Shape;439;p33"/>
          <p:cNvSpPr/>
          <p:nvPr/>
        </p:nvSpPr>
        <p:spPr>
          <a:xfrm>
            <a:off x="5711075" y="2147025"/>
            <a:ext cx="598200" cy="2760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800"/>
              <a:t>Dataset</a:t>
            </a:r>
            <a:endParaRPr sz="800"/>
          </a:p>
        </p:txBody>
      </p:sp>
      <p:cxnSp>
        <p:nvCxnSpPr>
          <p:cNvPr id="440" name="Google Shape;440;p33"/>
          <p:cNvCxnSpPr>
            <a:stCxn id="438" idx="2"/>
            <a:endCxn id="439" idx="0"/>
          </p:cNvCxnSpPr>
          <p:nvPr/>
        </p:nvCxnSpPr>
        <p:spPr>
          <a:xfrm>
            <a:off x="6010167" y="1794288"/>
            <a:ext cx="0" cy="35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33"/>
          <p:cNvCxnSpPr>
            <a:stCxn id="406" idx="2"/>
            <a:endCxn id="408" idx="0"/>
          </p:cNvCxnSpPr>
          <p:nvPr/>
        </p:nvCxnSpPr>
        <p:spPr>
          <a:xfrm>
            <a:off x="4498150" y="2425300"/>
            <a:ext cx="0" cy="7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33"/>
          <p:cNvCxnSpPr>
            <a:stCxn id="436" idx="2"/>
            <a:endCxn id="408" idx="0"/>
          </p:cNvCxnSpPr>
          <p:nvPr/>
        </p:nvCxnSpPr>
        <p:spPr>
          <a:xfrm flipH="1">
            <a:off x="4498288" y="2423025"/>
            <a:ext cx="640500" cy="7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33"/>
          <p:cNvCxnSpPr>
            <a:stCxn id="439" idx="2"/>
            <a:endCxn id="409" idx="0"/>
          </p:cNvCxnSpPr>
          <p:nvPr/>
        </p:nvCxnSpPr>
        <p:spPr>
          <a:xfrm>
            <a:off x="6010175" y="2423025"/>
            <a:ext cx="0" cy="7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33"/>
          <p:cNvSpPr txBox="1"/>
          <p:nvPr/>
        </p:nvSpPr>
        <p:spPr>
          <a:xfrm>
            <a:off x="1184425" y="4099925"/>
            <a:ext cx="24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Within context performance</a:t>
            </a:r>
            <a:endParaRPr/>
          </a:p>
        </p:txBody>
      </p:sp>
      <p:sp>
        <p:nvSpPr>
          <p:cNvPr id="445" name="Google Shape;445;p33"/>
          <p:cNvSpPr txBox="1"/>
          <p:nvPr/>
        </p:nvSpPr>
        <p:spPr>
          <a:xfrm>
            <a:off x="3996775" y="4099925"/>
            <a:ext cx="24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Across</a:t>
            </a:r>
            <a:r>
              <a:rPr lang="et"/>
              <a:t> context performance</a:t>
            </a:r>
            <a:endParaRPr/>
          </a:p>
        </p:txBody>
      </p:sp>
      <p:sp>
        <p:nvSpPr>
          <p:cNvPr id="446" name="Google Shape;446;p33"/>
          <p:cNvSpPr txBox="1"/>
          <p:nvPr>
            <p:ph type="title"/>
          </p:nvPr>
        </p:nvSpPr>
        <p:spPr>
          <a:xfrm>
            <a:off x="399900" y="204375"/>
            <a:ext cx="8744100" cy="9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t" sz="52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i="0" sz="52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" name="Google Shape;447;p33"/>
          <p:cNvSpPr/>
          <p:nvPr/>
        </p:nvSpPr>
        <p:spPr>
          <a:xfrm>
            <a:off x="1200150" y="803400"/>
            <a:ext cx="1572000" cy="393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Evaluation</a:t>
            </a: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Google Shape;448;p33"/>
          <p:cNvSpPr txBox="1"/>
          <p:nvPr/>
        </p:nvSpPr>
        <p:spPr>
          <a:xfrm>
            <a:off x="5381163" y="1503750"/>
            <a:ext cx="4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33"/>
          <p:cNvSpPr txBox="1"/>
          <p:nvPr/>
        </p:nvSpPr>
        <p:spPr>
          <a:xfrm>
            <a:off x="5404938" y="2103225"/>
            <a:ext cx="4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 white">
  <a:themeElements>
    <a:clrScheme name="TL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B224C"/>
      </a:accent1>
      <a:accent2>
        <a:srgbClr val="7AD2C6"/>
      </a:accent2>
      <a:accent3>
        <a:srgbClr val="F99E3B"/>
      </a:accent3>
      <a:accent4>
        <a:srgbClr val="B691D3"/>
      </a:accent4>
      <a:accent5>
        <a:srgbClr val="DBC7B6"/>
      </a:accent5>
      <a:accent6>
        <a:srgbClr val="67D4EC"/>
      </a:accent6>
      <a:hlink>
        <a:srgbClr val="DB224C"/>
      </a:hlink>
      <a:folHlink>
        <a:srgbClr val="9414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