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  <p:embeddedFont>
      <p:font typeface="Helvetica Neue"/>
      <p:regular r:id="rId13"/>
      <p:bold r:id="rId14"/>
      <p:italic r:id="rId15"/>
      <p:boldItalic r:id="rId16"/>
    </p:embeddedFont>
    <p:embeddedFont>
      <p:font typeface="Helvetica Neue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8loW94AQuunKJymWtGBG47Dc1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boldItalic.fntdata"/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font" Target="fonts/HelveticaNeue-regular.fntdata"/><Relationship Id="rId12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7" Type="http://schemas.openxmlformats.org/officeDocument/2006/relationships/font" Target="fonts/HelveticaNeueLight-regular.fntdata"/><Relationship Id="rId16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19" Type="http://schemas.openxmlformats.org/officeDocument/2006/relationships/font" Target="fonts/HelveticaNeueLight-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a9fd346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E"/>
              <a:t>Design: DBR over three years of period.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E"/>
              <a:t>Implemented: Mathematics 9th standard national curriculum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E"/>
              <a:t>Reflection: Teacher valued feedback on students’ progress/success. Not all students had a positive experience (cognitive load)</a:t>
            </a:r>
            <a:endParaRPr/>
          </a:p>
        </p:txBody>
      </p:sp>
      <p:sp>
        <p:nvSpPr>
          <p:cNvPr id="92" name="Google Shape;92;g33ba9fd3465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349636" y="1033965"/>
            <a:ext cx="11426051" cy="5497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TR"/>
              <a:buChar char="–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2" type="body"/>
          </p:nvPr>
        </p:nvSpPr>
        <p:spPr>
          <a:xfrm>
            <a:off x="907352" y="326523"/>
            <a:ext cx="10258735" cy="44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E84"/>
              </a:buClr>
              <a:buSzPts val="2800"/>
              <a:buNone/>
              <a:defRPr b="1">
                <a:solidFill>
                  <a:srgbClr val="004E8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1182413" y="1418308"/>
            <a:ext cx="982717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Arial"/>
              <a:buNone/>
            </a:pPr>
            <a:r>
              <a:rPr b="1" lang="en-E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Teacher-AI complementarity: From design to implementation and reflection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182413" y="4080059"/>
            <a:ext cx="9144000" cy="809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b="1" lang="en-EE" sz="20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Pankaj Chejara, Kairit Tammets, Mart Laanpere, Annika Volt, Reet Kasepalu, Edna Milena Sarmiento-Márquez &amp; Linda Helene Sillat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182413" y="5164083"/>
            <a:ext cx="9144000" cy="437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1" i="0" lang="en-EE" sz="2400" u="none" cap="none" strike="noStrik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TALLINN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ba9fd3465_0_128"/>
          <p:cNvSpPr txBox="1"/>
          <p:nvPr/>
        </p:nvSpPr>
        <p:spPr>
          <a:xfrm>
            <a:off x="543475" y="365124"/>
            <a:ext cx="105156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b="1" lang="en-EE" sz="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Edu-flex</a:t>
            </a:r>
            <a:endParaRPr/>
          </a:p>
        </p:txBody>
      </p:sp>
      <p:sp>
        <p:nvSpPr>
          <p:cNvPr id="95" name="Google Shape;95;g33ba9fd3465_0_128"/>
          <p:cNvSpPr/>
          <p:nvPr/>
        </p:nvSpPr>
        <p:spPr>
          <a:xfrm>
            <a:off x="543475" y="1356905"/>
            <a:ext cx="11070900" cy="1224000"/>
          </a:xfrm>
          <a:prstGeom prst="roundRect">
            <a:avLst>
              <a:gd fmla="val 6090" name="adj"/>
            </a:avLst>
          </a:prstGeom>
          <a:solidFill>
            <a:srgbClr val="FAE2D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E" sz="20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To offer a personalized and flexible learning experience to cater to students’ needs.</a:t>
            </a:r>
            <a:endParaRPr/>
          </a:p>
        </p:txBody>
      </p:sp>
      <p:sp>
        <p:nvSpPr>
          <p:cNvPr id="96" name="Google Shape;96;g33ba9fd3465_0_128"/>
          <p:cNvSpPr/>
          <p:nvPr/>
        </p:nvSpPr>
        <p:spPr>
          <a:xfrm>
            <a:off x="854573" y="1149087"/>
            <a:ext cx="2530200" cy="478500"/>
          </a:xfrm>
          <a:prstGeom prst="roundRect">
            <a:avLst>
              <a:gd fmla="val 609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</a:t>
            </a:r>
            <a:endParaRPr/>
          </a:p>
        </p:txBody>
      </p:sp>
      <p:sp>
        <p:nvSpPr>
          <p:cNvPr id="97" name="Google Shape;97;g33ba9fd3465_0_128"/>
          <p:cNvSpPr/>
          <p:nvPr/>
        </p:nvSpPr>
        <p:spPr>
          <a:xfrm>
            <a:off x="543475" y="7603415"/>
            <a:ext cx="3143700" cy="1456200"/>
          </a:xfrm>
          <a:prstGeom prst="roundRect">
            <a:avLst>
              <a:gd fmla="val 6090" name="adj"/>
            </a:avLst>
          </a:prstGeom>
          <a:solidFill>
            <a:srgbClr val="F2CDE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6C5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3ba9fd3465_0_128"/>
          <p:cNvSpPr/>
          <p:nvPr/>
        </p:nvSpPr>
        <p:spPr>
          <a:xfrm>
            <a:off x="8958398" y="3585597"/>
            <a:ext cx="2530200" cy="478500"/>
          </a:xfrm>
          <a:prstGeom prst="roundRect">
            <a:avLst>
              <a:gd fmla="val 6090" name="adj"/>
            </a:avLst>
          </a:prstGeom>
          <a:solidFill>
            <a:srgbClr val="78206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endParaRPr/>
          </a:p>
        </p:txBody>
      </p:sp>
      <p:sp>
        <p:nvSpPr>
          <p:cNvPr id="99" name="Google Shape;99;g33ba9fd3465_0_128"/>
          <p:cNvSpPr/>
          <p:nvPr/>
        </p:nvSpPr>
        <p:spPr>
          <a:xfrm>
            <a:off x="4524138" y="7603415"/>
            <a:ext cx="3143700" cy="1456200"/>
          </a:xfrm>
          <a:prstGeom prst="roundRect">
            <a:avLst>
              <a:gd fmla="val 6090" name="adj"/>
            </a:avLst>
          </a:prstGeom>
          <a:solidFill>
            <a:srgbClr val="F2CDE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6C5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3ba9fd3465_0_128"/>
          <p:cNvSpPr/>
          <p:nvPr/>
        </p:nvSpPr>
        <p:spPr>
          <a:xfrm>
            <a:off x="4835236" y="7395597"/>
            <a:ext cx="2530200" cy="478500"/>
          </a:xfrm>
          <a:prstGeom prst="roundRect">
            <a:avLst>
              <a:gd fmla="val 6090" name="adj"/>
            </a:avLst>
          </a:prstGeom>
          <a:solidFill>
            <a:srgbClr val="78206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</p:txBody>
      </p:sp>
      <p:sp>
        <p:nvSpPr>
          <p:cNvPr id="101" name="Google Shape;101;g33ba9fd3465_0_128"/>
          <p:cNvSpPr/>
          <p:nvPr/>
        </p:nvSpPr>
        <p:spPr>
          <a:xfrm>
            <a:off x="8470797" y="7603415"/>
            <a:ext cx="3143700" cy="1456200"/>
          </a:xfrm>
          <a:prstGeom prst="roundRect">
            <a:avLst>
              <a:gd fmla="val 6090" name="adj"/>
            </a:avLst>
          </a:prstGeom>
          <a:solidFill>
            <a:srgbClr val="F2CDED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6C5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3ba9fd3465_0_128"/>
          <p:cNvSpPr/>
          <p:nvPr/>
        </p:nvSpPr>
        <p:spPr>
          <a:xfrm>
            <a:off x="8958395" y="5518310"/>
            <a:ext cx="2530200" cy="478500"/>
          </a:xfrm>
          <a:prstGeom prst="roundRect">
            <a:avLst>
              <a:gd fmla="val 6090" name="adj"/>
            </a:avLst>
          </a:prstGeom>
          <a:solidFill>
            <a:srgbClr val="78206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Reflection</a:t>
            </a:r>
            <a:endParaRPr/>
          </a:p>
        </p:txBody>
      </p:sp>
      <p:sp>
        <p:nvSpPr>
          <p:cNvPr id="103" name="Google Shape;103;g33ba9fd3465_0_128"/>
          <p:cNvSpPr/>
          <p:nvPr/>
        </p:nvSpPr>
        <p:spPr>
          <a:xfrm>
            <a:off x="3860800" y="8167255"/>
            <a:ext cx="4896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3ba9fd3465_0_128"/>
          <p:cNvSpPr/>
          <p:nvPr/>
        </p:nvSpPr>
        <p:spPr>
          <a:xfrm>
            <a:off x="7824565" y="8146786"/>
            <a:ext cx="4896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3ba9fd3465_0_128"/>
          <p:cNvSpPr txBox="1"/>
          <p:nvPr/>
        </p:nvSpPr>
        <p:spPr>
          <a:xfrm>
            <a:off x="752200" y="8098475"/>
            <a:ext cx="27351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6" name="Google Shape;106;g33ba9fd3465_0_128"/>
          <p:cNvSpPr txBox="1"/>
          <p:nvPr/>
        </p:nvSpPr>
        <p:spPr>
          <a:xfrm>
            <a:off x="4723825" y="8098475"/>
            <a:ext cx="27351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107" name="Google Shape;107;g33ba9fd3465_0_128"/>
          <p:cNvGrpSpPr/>
          <p:nvPr/>
        </p:nvGrpSpPr>
        <p:grpSpPr>
          <a:xfrm>
            <a:off x="808893" y="2963218"/>
            <a:ext cx="7743967" cy="3603534"/>
            <a:chOff x="2090014" y="1241903"/>
            <a:chExt cx="9448471" cy="4686000"/>
          </a:xfrm>
        </p:grpSpPr>
        <p:sp>
          <p:nvSpPr>
            <p:cNvPr id="108" name="Google Shape;108;g33ba9fd3465_0_128"/>
            <p:cNvSpPr/>
            <p:nvPr/>
          </p:nvSpPr>
          <p:spPr>
            <a:xfrm>
              <a:off x="8621885" y="2371689"/>
              <a:ext cx="2916600" cy="3551700"/>
            </a:xfrm>
            <a:prstGeom prst="roundRect">
              <a:avLst>
                <a:gd fmla="val 4595" name="adj"/>
              </a:avLst>
            </a:prstGeom>
            <a:solidFill>
              <a:srgbClr val="FAE2D5">
                <a:alpha val="70200"/>
              </a:srgbClr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3ba9fd3465_0_128"/>
            <p:cNvSpPr/>
            <p:nvPr/>
          </p:nvSpPr>
          <p:spPr>
            <a:xfrm>
              <a:off x="4584922" y="2371690"/>
              <a:ext cx="3972600" cy="3546600"/>
            </a:xfrm>
            <a:prstGeom prst="roundRect">
              <a:avLst>
                <a:gd fmla="val 4595" name="adj"/>
              </a:avLst>
            </a:prstGeom>
            <a:solidFill>
              <a:srgbClr val="FAE2D5">
                <a:alpha val="70200"/>
              </a:srgbClr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3ba9fd3465_0_128"/>
            <p:cNvSpPr/>
            <p:nvPr/>
          </p:nvSpPr>
          <p:spPr>
            <a:xfrm>
              <a:off x="2134592" y="1241903"/>
              <a:ext cx="2393700" cy="4686000"/>
            </a:xfrm>
            <a:prstGeom prst="roundRect">
              <a:avLst>
                <a:gd fmla="val 4595" name="adj"/>
              </a:avLst>
            </a:prstGeom>
            <a:solidFill>
              <a:srgbClr val="FAE2D5">
                <a:alpha val="70200"/>
              </a:srgbClr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" name="Google Shape;111;g33ba9fd3465_0_128"/>
            <p:cNvGrpSpPr/>
            <p:nvPr/>
          </p:nvGrpSpPr>
          <p:grpSpPr>
            <a:xfrm>
              <a:off x="2090014" y="1555473"/>
              <a:ext cx="2569944" cy="1115209"/>
              <a:chOff x="1024205" y="540489"/>
              <a:chExt cx="2569944" cy="1115209"/>
            </a:xfrm>
          </p:grpSpPr>
          <p:sp>
            <p:nvSpPr>
              <p:cNvPr id="112" name="Google Shape;112;g33ba9fd3465_0_128"/>
              <p:cNvSpPr/>
              <p:nvPr/>
            </p:nvSpPr>
            <p:spPr>
              <a:xfrm>
                <a:off x="2303340" y="1082842"/>
                <a:ext cx="245700" cy="245700"/>
              </a:xfrm>
              <a:prstGeom prst="ellipse">
                <a:avLst/>
              </a:prstGeom>
              <a:solidFill>
                <a:srgbClr val="F6C5AB"/>
              </a:solidFill>
              <a:ln cap="flat" cmpd="sng" w="9525">
                <a:solidFill>
                  <a:srgbClr val="7F340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33ba9fd3465_0_128"/>
              <p:cNvSpPr/>
              <p:nvPr/>
            </p:nvSpPr>
            <p:spPr>
              <a:xfrm>
                <a:off x="2356819" y="618500"/>
                <a:ext cx="245700" cy="245700"/>
              </a:xfrm>
              <a:prstGeom prst="ellipse">
                <a:avLst/>
              </a:prstGeom>
              <a:solidFill>
                <a:srgbClr val="A3C5ED"/>
              </a:solidFill>
              <a:ln cap="flat" cmpd="sng" w="9525">
                <a:solidFill>
                  <a:srgbClr val="1F5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33ba9fd3465_0_128"/>
              <p:cNvSpPr/>
              <p:nvPr/>
            </p:nvSpPr>
            <p:spPr>
              <a:xfrm>
                <a:off x="2611809" y="1289322"/>
                <a:ext cx="245700" cy="245700"/>
              </a:xfrm>
              <a:prstGeom prst="ellipse">
                <a:avLst/>
              </a:prstGeom>
              <a:solidFill>
                <a:srgbClr val="F6C5AB"/>
              </a:solidFill>
              <a:ln cap="flat" cmpd="sng" w="9525">
                <a:solidFill>
                  <a:srgbClr val="7F340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33ba9fd3465_0_128"/>
              <p:cNvSpPr/>
              <p:nvPr/>
            </p:nvSpPr>
            <p:spPr>
              <a:xfrm>
                <a:off x="2857616" y="864679"/>
                <a:ext cx="245700" cy="245700"/>
              </a:xfrm>
              <a:prstGeom prst="ellipse">
                <a:avLst/>
              </a:prstGeom>
              <a:solidFill>
                <a:srgbClr val="F6C5AB"/>
              </a:solidFill>
              <a:ln cap="flat" cmpd="sng" w="9525">
                <a:solidFill>
                  <a:srgbClr val="7F340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g33ba9fd3465_0_128"/>
              <p:cNvSpPr/>
              <p:nvPr/>
            </p:nvSpPr>
            <p:spPr>
              <a:xfrm>
                <a:off x="1446142" y="987583"/>
                <a:ext cx="245700" cy="245700"/>
              </a:xfrm>
              <a:prstGeom prst="ellipse">
                <a:avLst/>
              </a:prstGeom>
              <a:solidFill>
                <a:srgbClr val="A3C5ED"/>
              </a:solidFill>
              <a:ln cap="flat" cmpd="sng" w="9525">
                <a:solidFill>
                  <a:srgbClr val="1F5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33ba9fd3465_0_128"/>
              <p:cNvSpPr/>
              <p:nvPr/>
            </p:nvSpPr>
            <p:spPr>
              <a:xfrm>
                <a:off x="1642593" y="540489"/>
                <a:ext cx="245700" cy="245700"/>
              </a:xfrm>
              <a:prstGeom prst="ellipse">
                <a:avLst/>
              </a:prstGeom>
              <a:solidFill>
                <a:srgbClr val="A3C5ED"/>
              </a:solidFill>
              <a:ln cap="flat" cmpd="sng" w="9525">
                <a:solidFill>
                  <a:srgbClr val="1F5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g33ba9fd3465_0_128"/>
              <p:cNvSpPr/>
              <p:nvPr/>
            </p:nvSpPr>
            <p:spPr>
              <a:xfrm>
                <a:off x="1825477" y="1409998"/>
                <a:ext cx="245700" cy="245700"/>
              </a:xfrm>
              <a:prstGeom prst="ellipse">
                <a:avLst/>
              </a:prstGeom>
              <a:solidFill>
                <a:srgbClr val="F6C5AB"/>
              </a:solidFill>
              <a:ln cap="flat" cmpd="sng" w="9525">
                <a:solidFill>
                  <a:srgbClr val="7F340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g33ba9fd3465_0_128"/>
              <p:cNvSpPr/>
              <p:nvPr/>
            </p:nvSpPr>
            <p:spPr>
              <a:xfrm>
                <a:off x="1834698" y="869783"/>
                <a:ext cx="245700" cy="245700"/>
              </a:xfrm>
              <a:prstGeom prst="ellipse">
                <a:avLst/>
              </a:prstGeom>
              <a:solidFill>
                <a:srgbClr val="A3C5ED"/>
              </a:solidFill>
              <a:ln cap="flat" cmpd="sng" w="9525">
                <a:solidFill>
                  <a:srgbClr val="1F5C9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0" name="Google Shape;120;g33ba9fd3465_0_128"/>
              <p:cNvCxnSpPr>
                <a:stCxn id="117" idx="5"/>
                <a:endCxn id="119" idx="1"/>
              </p:cNvCxnSpPr>
              <p:nvPr/>
            </p:nvCxnSpPr>
            <p:spPr>
              <a:xfrm>
                <a:off x="1852311" y="750207"/>
                <a:ext cx="18300" cy="15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1" name="Google Shape;121;g33ba9fd3465_0_128"/>
              <p:cNvCxnSpPr>
                <a:stCxn id="119" idx="5"/>
                <a:endCxn id="112" idx="1"/>
              </p:cNvCxnSpPr>
              <p:nvPr/>
            </p:nvCxnSpPr>
            <p:spPr>
              <a:xfrm>
                <a:off x="2044416" y="1079501"/>
                <a:ext cx="294900" cy="3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2" name="Google Shape;122;g33ba9fd3465_0_128"/>
              <p:cNvCxnSpPr>
                <a:stCxn id="117" idx="3"/>
                <a:endCxn id="116" idx="0"/>
              </p:cNvCxnSpPr>
              <p:nvPr/>
            </p:nvCxnSpPr>
            <p:spPr>
              <a:xfrm flipH="1">
                <a:off x="1569075" y="750207"/>
                <a:ext cx="109500" cy="23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3" name="Google Shape;123;g33ba9fd3465_0_128"/>
              <p:cNvCxnSpPr>
                <a:stCxn id="119" idx="4"/>
                <a:endCxn id="118" idx="0"/>
              </p:cNvCxnSpPr>
              <p:nvPr/>
            </p:nvCxnSpPr>
            <p:spPr>
              <a:xfrm flipH="1">
                <a:off x="1948248" y="1115483"/>
                <a:ext cx="9300" cy="294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4" name="Google Shape;124;g33ba9fd3465_0_128"/>
              <p:cNvCxnSpPr>
                <a:stCxn id="118" idx="6"/>
                <a:endCxn id="114" idx="3"/>
              </p:cNvCxnSpPr>
              <p:nvPr/>
            </p:nvCxnSpPr>
            <p:spPr>
              <a:xfrm flipH="1" rot="10800000">
                <a:off x="2071177" y="1498948"/>
                <a:ext cx="576600" cy="33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5" name="Google Shape;125;g33ba9fd3465_0_128"/>
              <p:cNvCxnSpPr>
                <a:stCxn id="119" idx="7"/>
                <a:endCxn id="113" idx="2"/>
              </p:cNvCxnSpPr>
              <p:nvPr/>
            </p:nvCxnSpPr>
            <p:spPr>
              <a:xfrm flipH="1" rot="10800000">
                <a:off x="2044416" y="741365"/>
                <a:ext cx="312300" cy="164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6" name="Google Shape;126;g33ba9fd3465_0_128"/>
              <p:cNvCxnSpPr>
                <a:stCxn id="113" idx="6"/>
                <a:endCxn id="115" idx="1"/>
              </p:cNvCxnSpPr>
              <p:nvPr/>
            </p:nvCxnSpPr>
            <p:spPr>
              <a:xfrm>
                <a:off x="2602519" y="741350"/>
                <a:ext cx="291000" cy="159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7" name="Google Shape;127;g33ba9fd3465_0_128"/>
              <p:cNvCxnSpPr>
                <a:stCxn id="112" idx="6"/>
                <a:endCxn id="115" idx="3"/>
              </p:cNvCxnSpPr>
              <p:nvPr/>
            </p:nvCxnSpPr>
            <p:spPr>
              <a:xfrm flipH="1" rot="10800000">
                <a:off x="2549040" y="1074292"/>
                <a:ext cx="344700" cy="13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8" name="Google Shape;128;g33ba9fd3465_0_128"/>
              <p:cNvCxnSpPr>
                <a:stCxn id="115" idx="4"/>
                <a:endCxn id="114" idx="7"/>
              </p:cNvCxnSpPr>
              <p:nvPr/>
            </p:nvCxnSpPr>
            <p:spPr>
              <a:xfrm flipH="1">
                <a:off x="2821466" y="1110379"/>
                <a:ext cx="159000" cy="21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29" name="Google Shape;129;g33ba9fd3465_0_128"/>
              <p:cNvCxnSpPr>
                <a:stCxn id="117" idx="7"/>
                <a:endCxn id="113" idx="1"/>
              </p:cNvCxnSpPr>
              <p:nvPr/>
            </p:nvCxnSpPr>
            <p:spPr>
              <a:xfrm>
                <a:off x="1852311" y="576471"/>
                <a:ext cx="540600" cy="78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0" name="Google Shape;130;g33ba9fd3465_0_128"/>
              <p:cNvCxnSpPr>
                <a:stCxn id="116" idx="5"/>
                <a:endCxn id="118" idx="2"/>
              </p:cNvCxnSpPr>
              <p:nvPr/>
            </p:nvCxnSpPr>
            <p:spPr>
              <a:xfrm>
                <a:off x="1655860" y="1197301"/>
                <a:ext cx="169500" cy="335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131" name="Google Shape;131;g33ba9fd3465_0_128"/>
              <p:cNvSpPr txBox="1"/>
              <p:nvPr/>
            </p:nvSpPr>
            <p:spPr>
              <a:xfrm>
                <a:off x="1024205" y="601249"/>
                <a:ext cx="654300" cy="44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EE" sz="800">
                    <a:solidFill>
                      <a:srgbClr val="0F4861"/>
                    </a:solidFill>
                    <a:latin typeface="Arial"/>
                    <a:ea typeface="Arial"/>
                    <a:cs typeface="Arial"/>
                    <a:sym typeface="Arial"/>
                  </a:rPr>
                  <a:t>Skill</a:t>
                </a:r>
                <a:endParaRPr b="1" sz="800">
                  <a:solidFill>
                    <a:srgbClr val="0F486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EE" sz="800">
                    <a:solidFill>
                      <a:srgbClr val="0F4861"/>
                    </a:solidFill>
                    <a:latin typeface="Arial"/>
                    <a:ea typeface="Arial"/>
                    <a:cs typeface="Arial"/>
                    <a:sym typeface="Arial"/>
                  </a:rPr>
                  <a:t>Bit</a:t>
                </a:r>
                <a:endParaRPr/>
              </a:p>
            </p:txBody>
          </p:sp>
          <p:sp>
            <p:nvSpPr>
              <p:cNvPr id="132" name="Google Shape;132;g33ba9fd3465_0_128"/>
              <p:cNvSpPr txBox="1"/>
              <p:nvPr/>
            </p:nvSpPr>
            <p:spPr>
              <a:xfrm>
                <a:off x="2939849" y="1155072"/>
                <a:ext cx="654300" cy="44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EE" sz="800">
                    <a:solidFill>
                      <a:srgbClr val="BF4F14"/>
                    </a:solidFill>
                    <a:latin typeface="Arial"/>
                    <a:ea typeface="Arial"/>
                    <a:cs typeface="Arial"/>
                    <a:sym typeface="Arial"/>
                  </a:rPr>
                  <a:t>Know</a:t>
                </a:r>
                <a:endParaRPr b="1" sz="800">
                  <a:solidFill>
                    <a:srgbClr val="BF4F14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EE" sz="800">
                    <a:solidFill>
                      <a:srgbClr val="BF4F14"/>
                    </a:solidFill>
                    <a:latin typeface="Arial"/>
                    <a:ea typeface="Arial"/>
                    <a:cs typeface="Arial"/>
                    <a:sym typeface="Arial"/>
                  </a:rPr>
                  <a:t>Bit</a:t>
                </a:r>
                <a:endParaRPr/>
              </a:p>
            </p:txBody>
          </p:sp>
        </p:grpSp>
        <p:sp>
          <p:nvSpPr>
            <p:cNvPr id="133" name="Google Shape;133;g33ba9fd3465_0_128"/>
            <p:cNvSpPr txBox="1"/>
            <p:nvPr/>
          </p:nvSpPr>
          <p:spPr>
            <a:xfrm>
              <a:off x="2757812" y="5246496"/>
              <a:ext cx="17895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1100">
                  <a:solidFill>
                    <a:srgbClr val="501549"/>
                  </a:solidFill>
                  <a:latin typeface="Arial"/>
                  <a:ea typeface="Arial"/>
                  <a:cs typeface="Arial"/>
                  <a:sym typeface="Arial"/>
                </a:rPr>
                <a:t>Domain experts</a:t>
              </a:r>
              <a:endParaRPr/>
            </a:p>
          </p:txBody>
        </p:sp>
        <p:sp>
          <p:nvSpPr>
            <p:cNvPr id="134" name="Google Shape;134;g33ba9fd3465_0_128"/>
            <p:cNvSpPr txBox="1"/>
            <p:nvPr/>
          </p:nvSpPr>
          <p:spPr>
            <a:xfrm>
              <a:off x="6308541" y="5247425"/>
              <a:ext cx="1248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1100">
                  <a:solidFill>
                    <a:srgbClr val="501549"/>
                  </a:solidFill>
                  <a:latin typeface="Arial"/>
                  <a:ea typeface="Arial"/>
                  <a:cs typeface="Arial"/>
                  <a:sym typeface="Arial"/>
                </a:rPr>
                <a:t>Teachers</a:t>
              </a:r>
              <a:endParaRPr/>
            </a:p>
          </p:txBody>
        </p:sp>
        <p:sp>
          <p:nvSpPr>
            <p:cNvPr id="135" name="Google Shape;135;g33ba9fd3465_0_128"/>
            <p:cNvSpPr txBox="1"/>
            <p:nvPr/>
          </p:nvSpPr>
          <p:spPr>
            <a:xfrm>
              <a:off x="9902157" y="5243354"/>
              <a:ext cx="12480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1100">
                  <a:solidFill>
                    <a:srgbClr val="501549"/>
                  </a:solidFill>
                  <a:latin typeface="Arial"/>
                  <a:ea typeface="Arial"/>
                  <a:cs typeface="Arial"/>
                  <a:sym typeface="Arial"/>
                </a:rPr>
                <a:t>Students</a:t>
              </a:r>
              <a:endParaRPr/>
            </a:p>
          </p:txBody>
        </p:sp>
        <p:pic>
          <p:nvPicPr>
            <p:cNvPr descr="Magnifying glass with solid fill" id="136" name="Google Shape;136;g33ba9fd3465_0_1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58008" y="5256525"/>
              <a:ext cx="245807" cy="245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ofessor female with solid fill" id="137" name="Google Shape;137;g33ba9fd3465_0_1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04440" y="5237382"/>
              <a:ext cx="261610" cy="2616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g33ba9fd3465_0_1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691511" y="5243354"/>
              <a:ext cx="256433" cy="256433"/>
            </a:xfrm>
            <a:prstGeom prst="rect">
              <a:avLst/>
            </a:prstGeom>
            <a:solidFill>
              <a:srgbClr val="FAE2D5"/>
            </a:solidFill>
            <a:ln>
              <a:noFill/>
            </a:ln>
          </p:spPr>
        </p:pic>
        <p:sp>
          <p:nvSpPr>
            <p:cNvPr id="139" name="Google Shape;139;g33ba9fd3465_0_128"/>
            <p:cNvSpPr/>
            <p:nvPr/>
          </p:nvSpPr>
          <p:spPr>
            <a:xfrm>
              <a:off x="5435534" y="2866414"/>
              <a:ext cx="635100" cy="2191200"/>
            </a:xfrm>
            <a:prstGeom prst="roundRect">
              <a:avLst>
                <a:gd fmla="val 9424" name="adj"/>
              </a:avLst>
            </a:prstGeom>
            <a:solidFill>
              <a:schemeClr val="lt1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3ba9fd3465_0_128"/>
            <p:cNvSpPr/>
            <p:nvPr/>
          </p:nvSpPr>
          <p:spPr>
            <a:xfrm>
              <a:off x="5511734" y="2949803"/>
              <a:ext cx="482700" cy="261600"/>
            </a:xfrm>
            <a:prstGeom prst="roundRect">
              <a:avLst>
                <a:gd fmla="val 9424" name="adj"/>
              </a:avLst>
            </a:prstGeom>
            <a:solidFill>
              <a:srgbClr val="D9E5F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3ba9fd3465_0_128"/>
            <p:cNvSpPr/>
            <p:nvPr/>
          </p:nvSpPr>
          <p:spPr>
            <a:xfrm>
              <a:off x="5511734" y="4703964"/>
              <a:ext cx="482700" cy="261600"/>
            </a:xfrm>
            <a:prstGeom prst="roundRect">
              <a:avLst>
                <a:gd fmla="val 9424" name="adj"/>
              </a:avLst>
            </a:prstGeom>
            <a:solidFill>
              <a:srgbClr val="D9E5F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3ba9fd3465_0_128"/>
            <p:cNvSpPr/>
            <p:nvPr/>
          </p:nvSpPr>
          <p:spPr>
            <a:xfrm>
              <a:off x="5511734" y="3328634"/>
              <a:ext cx="482700" cy="1283400"/>
            </a:xfrm>
            <a:prstGeom prst="roundRect">
              <a:avLst>
                <a:gd fmla="val 9424" name="adj"/>
              </a:avLst>
            </a:prstGeom>
            <a:solidFill>
              <a:srgbClr val="D8F2CF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33ba9fd3465_0_128"/>
            <p:cNvSpPr/>
            <p:nvPr/>
          </p:nvSpPr>
          <p:spPr>
            <a:xfrm>
              <a:off x="5573557" y="3406945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33ba9fd3465_0_128"/>
            <p:cNvSpPr/>
            <p:nvPr/>
          </p:nvSpPr>
          <p:spPr>
            <a:xfrm>
              <a:off x="5773402" y="3406944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33ba9fd3465_0_128"/>
            <p:cNvSpPr/>
            <p:nvPr/>
          </p:nvSpPr>
          <p:spPr>
            <a:xfrm>
              <a:off x="5573557" y="3602475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3ba9fd3465_0_128"/>
            <p:cNvSpPr/>
            <p:nvPr/>
          </p:nvSpPr>
          <p:spPr>
            <a:xfrm>
              <a:off x="5773402" y="3602474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3ba9fd3465_0_128"/>
            <p:cNvSpPr/>
            <p:nvPr/>
          </p:nvSpPr>
          <p:spPr>
            <a:xfrm>
              <a:off x="5573557" y="3798005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3ba9fd3465_0_128"/>
            <p:cNvSpPr/>
            <p:nvPr/>
          </p:nvSpPr>
          <p:spPr>
            <a:xfrm>
              <a:off x="5773402" y="3798004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3ba9fd3465_0_128"/>
            <p:cNvSpPr/>
            <p:nvPr/>
          </p:nvSpPr>
          <p:spPr>
            <a:xfrm>
              <a:off x="5573557" y="3993535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3ba9fd3465_0_128"/>
            <p:cNvSpPr/>
            <p:nvPr/>
          </p:nvSpPr>
          <p:spPr>
            <a:xfrm>
              <a:off x="5773402" y="3993534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3ba9fd3465_0_128"/>
            <p:cNvSpPr/>
            <p:nvPr/>
          </p:nvSpPr>
          <p:spPr>
            <a:xfrm>
              <a:off x="5573557" y="418886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3ba9fd3465_0_128"/>
            <p:cNvSpPr/>
            <p:nvPr/>
          </p:nvSpPr>
          <p:spPr>
            <a:xfrm>
              <a:off x="5773402" y="4188860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3ba9fd3465_0_128"/>
            <p:cNvSpPr/>
            <p:nvPr/>
          </p:nvSpPr>
          <p:spPr>
            <a:xfrm>
              <a:off x="5573557" y="438439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3ba9fd3465_0_128"/>
            <p:cNvSpPr/>
            <p:nvPr/>
          </p:nvSpPr>
          <p:spPr>
            <a:xfrm>
              <a:off x="5773402" y="4384390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3ba9fd3465_0_128"/>
            <p:cNvSpPr txBox="1"/>
            <p:nvPr/>
          </p:nvSpPr>
          <p:spPr>
            <a:xfrm>
              <a:off x="5435524" y="2632712"/>
              <a:ext cx="8247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Episode-1</a:t>
              </a:r>
              <a:endParaRPr/>
            </a:p>
          </p:txBody>
        </p:sp>
        <p:sp>
          <p:nvSpPr>
            <p:cNvPr id="156" name="Google Shape;156;g33ba9fd3465_0_128"/>
            <p:cNvSpPr/>
            <p:nvPr/>
          </p:nvSpPr>
          <p:spPr>
            <a:xfrm>
              <a:off x="6247533" y="2861101"/>
              <a:ext cx="635100" cy="2191200"/>
            </a:xfrm>
            <a:prstGeom prst="roundRect">
              <a:avLst>
                <a:gd fmla="val 9424" name="adj"/>
              </a:avLst>
            </a:prstGeom>
            <a:solidFill>
              <a:schemeClr val="lt1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3ba9fd3465_0_128"/>
            <p:cNvSpPr/>
            <p:nvPr/>
          </p:nvSpPr>
          <p:spPr>
            <a:xfrm>
              <a:off x="6323733" y="2944490"/>
              <a:ext cx="482700" cy="261600"/>
            </a:xfrm>
            <a:prstGeom prst="roundRect">
              <a:avLst>
                <a:gd fmla="val 9424" name="adj"/>
              </a:avLst>
            </a:prstGeom>
            <a:solidFill>
              <a:srgbClr val="D9E5F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3ba9fd3465_0_128"/>
            <p:cNvSpPr/>
            <p:nvPr/>
          </p:nvSpPr>
          <p:spPr>
            <a:xfrm>
              <a:off x="6323733" y="4698651"/>
              <a:ext cx="482700" cy="261600"/>
            </a:xfrm>
            <a:prstGeom prst="roundRect">
              <a:avLst>
                <a:gd fmla="val 9424" name="adj"/>
              </a:avLst>
            </a:prstGeom>
            <a:solidFill>
              <a:srgbClr val="D9E5F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3ba9fd3465_0_128"/>
            <p:cNvSpPr/>
            <p:nvPr/>
          </p:nvSpPr>
          <p:spPr>
            <a:xfrm>
              <a:off x="6323733" y="3323321"/>
              <a:ext cx="482700" cy="1283400"/>
            </a:xfrm>
            <a:prstGeom prst="roundRect">
              <a:avLst>
                <a:gd fmla="val 9424" name="adj"/>
              </a:avLst>
            </a:prstGeom>
            <a:solidFill>
              <a:srgbClr val="D8F2CF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3ba9fd3465_0_128"/>
            <p:cNvSpPr/>
            <p:nvPr/>
          </p:nvSpPr>
          <p:spPr>
            <a:xfrm>
              <a:off x="6385556" y="3401632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33ba9fd3465_0_128"/>
            <p:cNvSpPr/>
            <p:nvPr/>
          </p:nvSpPr>
          <p:spPr>
            <a:xfrm>
              <a:off x="6585401" y="340163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33ba9fd3465_0_128"/>
            <p:cNvSpPr/>
            <p:nvPr/>
          </p:nvSpPr>
          <p:spPr>
            <a:xfrm>
              <a:off x="6385556" y="3597162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33ba9fd3465_0_128"/>
            <p:cNvSpPr/>
            <p:nvPr/>
          </p:nvSpPr>
          <p:spPr>
            <a:xfrm>
              <a:off x="6585401" y="359716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33ba9fd3465_0_128"/>
            <p:cNvSpPr/>
            <p:nvPr/>
          </p:nvSpPr>
          <p:spPr>
            <a:xfrm>
              <a:off x="6385556" y="3792692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33ba9fd3465_0_128"/>
            <p:cNvSpPr/>
            <p:nvPr/>
          </p:nvSpPr>
          <p:spPr>
            <a:xfrm>
              <a:off x="6585401" y="379269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33ba9fd3465_0_128"/>
            <p:cNvSpPr/>
            <p:nvPr/>
          </p:nvSpPr>
          <p:spPr>
            <a:xfrm>
              <a:off x="6385556" y="3988222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33ba9fd3465_0_128"/>
            <p:cNvSpPr/>
            <p:nvPr/>
          </p:nvSpPr>
          <p:spPr>
            <a:xfrm>
              <a:off x="6585401" y="398822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33ba9fd3465_0_128"/>
            <p:cNvSpPr/>
            <p:nvPr/>
          </p:nvSpPr>
          <p:spPr>
            <a:xfrm>
              <a:off x="6385556" y="4183548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33ba9fd3465_0_128"/>
            <p:cNvSpPr/>
            <p:nvPr/>
          </p:nvSpPr>
          <p:spPr>
            <a:xfrm>
              <a:off x="6585401" y="4183547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3ba9fd3465_0_128"/>
            <p:cNvSpPr/>
            <p:nvPr/>
          </p:nvSpPr>
          <p:spPr>
            <a:xfrm>
              <a:off x="6385556" y="4379078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33ba9fd3465_0_128"/>
            <p:cNvSpPr/>
            <p:nvPr/>
          </p:nvSpPr>
          <p:spPr>
            <a:xfrm>
              <a:off x="6585401" y="4379077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3ba9fd3465_0_128"/>
            <p:cNvSpPr txBox="1"/>
            <p:nvPr/>
          </p:nvSpPr>
          <p:spPr>
            <a:xfrm>
              <a:off x="6247539" y="2627413"/>
              <a:ext cx="8247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Episode-2</a:t>
              </a:r>
              <a:endParaRPr/>
            </a:p>
          </p:txBody>
        </p:sp>
        <p:sp>
          <p:nvSpPr>
            <p:cNvPr id="173" name="Google Shape;173;g33ba9fd3465_0_128"/>
            <p:cNvSpPr/>
            <p:nvPr/>
          </p:nvSpPr>
          <p:spPr>
            <a:xfrm>
              <a:off x="7054897" y="2855350"/>
              <a:ext cx="635100" cy="2191200"/>
            </a:xfrm>
            <a:prstGeom prst="roundRect">
              <a:avLst>
                <a:gd fmla="val 9424" name="adj"/>
              </a:avLst>
            </a:prstGeom>
            <a:solidFill>
              <a:schemeClr val="lt1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3ba9fd3465_0_128"/>
            <p:cNvSpPr/>
            <p:nvPr/>
          </p:nvSpPr>
          <p:spPr>
            <a:xfrm>
              <a:off x="7131097" y="2938739"/>
              <a:ext cx="482700" cy="261600"/>
            </a:xfrm>
            <a:prstGeom prst="roundRect">
              <a:avLst>
                <a:gd fmla="val 9424" name="adj"/>
              </a:avLst>
            </a:prstGeom>
            <a:solidFill>
              <a:srgbClr val="D9E5F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3ba9fd3465_0_128"/>
            <p:cNvSpPr/>
            <p:nvPr/>
          </p:nvSpPr>
          <p:spPr>
            <a:xfrm>
              <a:off x="7131097" y="4692900"/>
              <a:ext cx="482700" cy="261600"/>
            </a:xfrm>
            <a:prstGeom prst="roundRect">
              <a:avLst>
                <a:gd fmla="val 9424" name="adj"/>
              </a:avLst>
            </a:prstGeom>
            <a:solidFill>
              <a:srgbClr val="D9E5F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3ba9fd3465_0_128"/>
            <p:cNvSpPr/>
            <p:nvPr/>
          </p:nvSpPr>
          <p:spPr>
            <a:xfrm>
              <a:off x="7131097" y="3317570"/>
              <a:ext cx="482700" cy="1283400"/>
            </a:xfrm>
            <a:prstGeom prst="roundRect">
              <a:avLst>
                <a:gd fmla="val 9424" name="adj"/>
              </a:avLst>
            </a:prstGeom>
            <a:solidFill>
              <a:srgbClr val="D8F2CF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3ba9fd3465_0_128"/>
            <p:cNvSpPr/>
            <p:nvPr/>
          </p:nvSpPr>
          <p:spPr>
            <a:xfrm>
              <a:off x="7192920" y="339588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3ba9fd3465_0_128"/>
            <p:cNvSpPr/>
            <p:nvPr/>
          </p:nvSpPr>
          <p:spPr>
            <a:xfrm>
              <a:off x="7392765" y="3395880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3ba9fd3465_0_128"/>
            <p:cNvSpPr/>
            <p:nvPr/>
          </p:nvSpPr>
          <p:spPr>
            <a:xfrm>
              <a:off x="7192920" y="359141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3ba9fd3465_0_128"/>
            <p:cNvSpPr/>
            <p:nvPr/>
          </p:nvSpPr>
          <p:spPr>
            <a:xfrm>
              <a:off x="7392765" y="3591410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3ba9fd3465_0_128"/>
            <p:cNvSpPr/>
            <p:nvPr/>
          </p:nvSpPr>
          <p:spPr>
            <a:xfrm>
              <a:off x="7192920" y="378694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3ba9fd3465_0_128"/>
            <p:cNvSpPr/>
            <p:nvPr/>
          </p:nvSpPr>
          <p:spPr>
            <a:xfrm>
              <a:off x="7392765" y="3786940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33ba9fd3465_0_128"/>
            <p:cNvSpPr/>
            <p:nvPr/>
          </p:nvSpPr>
          <p:spPr>
            <a:xfrm>
              <a:off x="7192920" y="3982471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3ba9fd3465_0_128"/>
            <p:cNvSpPr/>
            <p:nvPr/>
          </p:nvSpPr>
          <p:spPr>
            <a:xfrm>
              <a:off x="7392765" y="3982470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33ba9fd3465_0_128"/>
            <p:cNvSpPr/>
            <p:nvPr/>
          </p:nvSpPr>
          <p:spPr>
            <a:xfrm>
              <a:off x="7192920" y="4177797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275316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33ba9fd3465_0_128"/>
            <p:cNvSpPr/>
            <p:nvPr/>
          </p:nvSpPr>
          <p:spPr>
            <a:xfrm>
              <a:off x="7392765" y="4177796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33ba9fd3465_0_128"/>
            <p:cNvSpPr/>
            <p:nvPr/>
          </p:nvSpPr>
          <p:spPr>
            <a:xfrm>
              <a:off x="7192920" y="4373327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33ba9fd3465_0_128"/>
            <p:cNvSpPr/>
            <p:nvPr/>
          </p:nvSpPr>
          <p:spPr>
            <a:xfrm>
              <a:off x="7392765" y="4373326"/>
              <a:ext cx="138000" cy="1173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3ba9fd3465_0_128"/>
            <p:cNvSpPr txBox="1"/>
            <p:nvPr/>
          </p:nvSpPr>
          <p:spPr>
            <a:xfrm>
              <a:off x="7054879" y="2621659"/>
              <a:ext cx="9402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8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Episode-3</a:t>
              </a:r>
              <a:endParaRPr/>
            </a:p>
          </p:txBody>
        </p:sp>
        <p:sp>
          <p:nvSpPr>
            <p:cNvPr id="190" name="Google Shape;190;g33ba9fd3465_0_128"/>
            <p:cNvSpPr txBox="1"/>
            <p:nvPr/>
          </p:nvSpPr>
          <p:spPr>
            <a:xfrm>
              <a:off x="2519929" y="5498999"/>
              <a:ext cx="23937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EE" sz="105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create the domain model</a:t>
              </a:r>
              <a:endParaRPr/>
            </a:p>
          </p:txBody>
        </p:sp>
        <p:sp>
          <p:nvSpPr>
            <p:cNvPr id="191" name="Google Shape;191;g33ba9fd3465_0_128"/>
            <p:cNvSpPr txBox="1"/>
            <p:nvPr/>
          </p:nvSpPr>
          <p:spPr>
            <a:xfrm>
              <a:off x="5737472" y="5499194"/>
              <a:ext cx="27354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EE" sz="105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adjust as per the course’s needs</a:t>
              </a:r>
              <a:endParaRPr/>
            </a:p>
          </p:txBody>
        </p:sp>
        <p:sp>
          <p:nvSpPr>
            <p:cNvPr id="192" name="Google Shape;192;g33ba9fd3465_0_128"/>
            <p:cNvSpPr txBox="1"/>
            <p:nvPr/>
          </p:nvSpPr>
          <p:spPr>
            <a:xfrm>
              <a:off x="8947117" y="5499194"/>
              <a:ext cx="24525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EE" sz="105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adjust as per learning needs</a:t>
              </a:r>
              <a:endParaRPr/>
            </a:p>
          </p:txBody>
        </p:sp>
        <p:sp>
          <p:nvSpPr>
            <p:cNvPr id="193" name="Google Shape;193;g33ba9fd3465_0_128"/>
            <p:cNvSpPr txBox="1"/>
            <p:nvPr/>
          </p:nvSpPr>
          <p:spPr>
            <a:xfrm>
              <a:off x="5455082" y="2371691"/>
              <a:ext cx="29166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1200">
                  <a:solidFill>
                    <a:srgbClr val="501549"/>
                  </a:solidFill>
                  <a:latin typeface="Arial"/>
                  <a:ea typeface="Arial"/>
                  <a:cs typeface="Arial"/>
                  <a:sym typeface="Arial"/>
                </a:rPr>
                <a:t>Instructional Trajectory</a:t>
              </a:r>
              <a:endParaRPr/>
            </a:p>
          </p:txBody>
        </p:sp>
        <p:sp>
          <p:nvSpPr>
            <p:cNvPr id="194" name="Google Shape;194;g33ba9fd3465_0_128"/>
            <p:cNvSpPr/>
            <p:nvPr/>
          </p:nvSpPr>
          <p:spPr>
            <a:xfrm>
              <a:off x="6128201" y="3856614"/>
              <a:ext cx="66000" cy="13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3ba9fd3465_0_128"/>
            <p:cNvSpPr/>
            <p:nvPr/>
          </p:nvSpPr>
          <p:spPr>
            <a:xfrm>
              <a:off x="6935812" y="3846765"/>
              <a:ext cx="66000" cy="136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1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3ba9fd3465_0_128"/>
            <p:cNvSpPr txBox="1"/>
            <p:nvPr/>
          </p:nvSpPr>
          <p:spPr>
            <a:xfrm>
              <a:off x="4544920" y="2740560"/>
              <a:ext cx="9402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600">
                  <a:solidFill>
                    <a:srgbClr val="0F4861"/>
                  </a:solidFill>
                  <a:latin typeface="Arial"/>
                  <a:ea typeface="Arial"/>
                  <a:cs typeface="Arial"/>
                  <a:sym typeface="Arial"/>
                </a:rPr>
                <a:t>Think &amp; Discuss</a:t>
              </a:r>
              <a:endParaRPr/>
            </a:p>
          </p:txBody>
        </p:sp>
        <p:sp>
          <p:nvSpPr>
            <p:cNvPr id="197" name="Google Shape;197;g33ba9fd3465_0_128"/>
            <p:cNvSpPr txBox="1"/>
            <p:nvPr/>
          </p:nvSpPr>
          <p:spPr>
            <a:xfrm>
              <a:off x="4596362" y="4466808"/>
              <a:ext cx="9402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600">
                  <a:solidFill>
                    <a:srgbClr val="0F4861"/>
                  </a:solidFill>
                  <a:latin typeface="Arial"/>
                  <a:ea typeface="Arial"/>
                  <a:cs typeface="Arial"/>
                  <a:sym typeface="Arial"/>
                </a:rPr>
                <a:t>Think &amp; Discuss</a:t>
              </a:r>
              <a:endParaRPr/>
            </a:p>
          </p:txBody>
        </p:sp>
        <p:sp>
          <p:nvSpPr>
            <p:cNvPr id="198" name="Google Shape;198;g33ba9fd3465_0_128"/>
            <p:cNvSpPr txBox="1"/>
            <p:nvPr/>
          </p:nvSpPr>
          <p:spPr>
            <a:xfrm>
              <a:off x="4547324" y="3330171"/>
              <a:ext cx="940200" cy="2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600">
                  <a:solidFill>
                    <a:srgbClr val="12501B"/>
                  </a:solidFill>
                  <a:latin typeface="Arial"/>
                  <a:ea typeface="Arial"/>
                  <a:cs typeface="Arial"/>
                  <a:sym typeface="Arial"/>
                </a:rPr>
                <a:t>Study Materials</a:t>
              </a:r>
              <a:endParaRPr/>
            </a:p>
          </p:txBody>
        </p:sp>
        <p:sp>
          <p:nvSpPr>
            <p:cNvPr id="199" name="Google Shape;199;g33ba9fd3465_0_128"/>
            <p:cNvSpPr txBox="1"/>
            <p:nvPr/>
          </p:nvSpPr>
          <p:spPr>
            <a:xfrm>
              <a:off x="4614512" y="3031072"/>
              <a:ext cx="6579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Learning objectives</a:t>
              </a:r>
              <a:endParaRPr/>
            </a:p>
          </p:txBody>
        </p:sp>
        <p:sp>
          <p:nvSpPr>
            <p:cNvPr id="200" name="Google Shape;200;g33ba9fd3465_0_128"/>
            <p:cNvSpPr txBox="1"/>
            <p:nvPr/>
          </p:nvSpPr>
          <p:spPr>
            <a:xfrm>
              <a:off x="4620801" y="3228258"/>
              <a:ext cx="7779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Strategies</a:t>
              </a:r>
              <a:endParaRPr/>
            </a:p>
          </p:txBody>
        </p:sp>
        <p:sp>
          <p:nvSpPr>
            <p:cNvPr id="201" name="Google Shape;201;g33ba9fd3465_0_128"/>
            <p:cNvSpPr txBox="1"/>
            <p:nvPr/>
          </p:nvSpPr>
          <p:spPr>
            <a:xfrm>
              <a:off x="4633427" y="3437470"/>
              <a:ext cx="777900" cy="28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Learning Activities Tasks</a:t>
              </a:r>
              <a:endParaRPr/>
            </a:p>
          </p:txBody>
        </p:sp>
        <p:sp>
          <p:nvSpPr>
            <p:cNvPr id="202" name="Google Shape;202;g33ba9fd3465_0_128"/>
            <p:cNvSpPr txBox="1"/>
            <p:nvPr/>
          </p:nvSpPr>
          <p:spPr>
            <a:xfrm>
              <a:off x="4677514" y="4768090"/>
              <a:ext cx="7779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Analytics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Reflection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Decision</a:t>
              </a:r>
              <a:endParaRPr/>
            </a:p>
          </p:txBody>
        </p:sp>
        <p:sp>
          <p:nvSpPr>
            <p:cNvPr id="203" name="Google Shape;203;g33ba9fd3465_0_128"/>
            <p:cNvSpPr/>
            <p:nvPr/>
          </p:nvSpPr>
          <p:spPr>
            <a:xfrm>
              <a:off x="4744449" y="3679496"/>
              <a:ext cx="85800" cy="72900"/>
            </a:xfrm>
            <a:prstGeom prst="roundRect">
              <a:avLst>
                <a:gd fmla="val 16667" name="adj"/>
              </a:avLst>
            </a:prstGeom>
            <a:solidFill>
              <a:srgbClr val="3A7D22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3ba9fd3465_0_128"/>
            <p:cNvSpPr txBox="1"/>
            <p:nvPr/>
          </p:nvSpPr>
          <p:spPr>
            <a:xfrm>
              <a:off x="4787359" y="3638116"/>
              <a:ext cx="7779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Compulsory task</a:t>
              </a:r>
              <a:endParaRPr/>
            </a:p>
          </p:txBody>
        </p:sp>
        <p:sp>
          <p:nvSpPr>
            <p:cNvPr id="205" name="Google Shape;205;g33ba9fd3465_0_128"/>
            <p:cNvSpPr/>
            <p:nvPr/>
          </p:nvSpPr>
          <p:spPr>
            <a:xfrm>
              <a:off x="4747221" y="3826414"/>
              <a:ext cx="83100" cy="68700"/>
            </a:xfrm>
            <a:prstGeom prst="roundRect">
              <a:avLst>
                <a:gd fmla="val 16667" name="adj"/>
              </a:avLst>
            </a:prstGeom>
            <a:solidFill>
              <a:srgbClr val="FFF3CD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3ba9fd3465_0_128"/>
            <p:cNvSpPr txBox="1"/>
            <p:nvPr/>
          </p:nvSpPr>
          <p:spPr>
            <a:xfrm>
              <a:off x="4784179" y="3782787"/>
              <a:ext cx="7779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4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Optional task</a:t>
              </a:r>
              <a:endParaRPr/>
            </a:p>
          </p:txBody>
        </p:sp>
        <p:cxnSp>
          <p:nvCxnSpPr>
            <p:cNvPr id="207" name="Google Shape;207;g33ba9fd3465_0_128"/>
            <p:cNvCxnSpPr/>
            <p:nvPr/>
          </p:nvCxnSpPr>
          <p:spPr>
            <a:xfrm flipH="1" rot="10800000">
              <a:off x="7613855" y="3731700"/>
              <a:ext cx="1306800" cy="961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g33ba9fd3465_0_128"/>
            <p:cNvCxnSpPr/>
            <p:nvPr/>
          </p:nvCxnSpPr>
          <p:spPr>
            <a:xfrm>
              <a:off x="7613855" y="4952751"/>
              <a:ext cx="1306800" cy="20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miter lim="800000"/>
              <a:headEnd len="sm" w="sm" type="none"/>
              <a:tailEnd len="med" w="med" type="triangle"/>
            </a:ln>
          </p:spPr>
        </p:cxnSp>
        <p:sp>
          <p:nvSpPr>
            <p:cNvPr id="209" name="Google Shape;209;g33ba9fd3465_0_128"/>
            <p:cNvSpPr/>
            <p:nvPr/>
          </p:nvSpPr>
          <p:spPr>
            <a:xfrm>
              <a:off x="8920675" y="3714877"/>
              <a:ext cx="1248000" cy="1272600"/>
            </a:xfrm>
            <a:prstGeom prst="roundRect">
              <a:avLst>
                <a:gd fmla="val 4258" name="adj"/>
              </a:avLst>
            </a:prstGeom>
            <a:solidFill>
              <a:srgbClr val="D9E5F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3ba9fd3465_0_128"/>
            <p:cNvSpPr txBox="1"/>
            <p:nvPr/>
          </p:nvSpPr>
          <p:spPr>
            <a:xfrm>
              <a:off x="8833494" y="3409744"/>
              <a:ext cx="1597800" cy="33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1050">
                  <a:solidFill>
                    <a:srgbClr val="0F4861"/>
                  </a:solidFill>
                  <a:latin typeface="Arial"/>
                  <a:ea typeface="Arial"/>
                  <a:cs typeface="Arial"/>
                  <a:sym typeface="Arial"/>
                </a:rPr>
                <a:t>Think &amp; Discuss</a:t>
              </a:r>
              <a:endParaRPr/>
            </a:p>
          </p:txBody>
        </p:sp>
        <p:sp>
          <p:nvSpPr>
            <p:cNvPr id="211" name="Google Shape;211;g33ba9fd3465_0_128"/>
            <p:cNvSpPr/>
            <p:nvPr/>
          </p:nvSpPr>
          <p:spPr>
            <a:xfrm>
              <a:off x="9042697" y="4247470"/>
              <a:ext cx="959700" cy="26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screenshot of a math test&#10;&#10;Description automatically generated" id="212" name="Google Shape;212;g33ba9fd3465_0_1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611841" y="3826414"/>
              <a:ext cx="396600" cy="3225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pic>
          <p:nvPicPr>
            <p:cNvPr descr="A diagram of a mathematical problem&#10;&#10;Description automatically generated" id="213" name="Google Shape;213;g33ba9fd3465_0_1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015515" y="3817781"/>
              <a:ext cx="475800" cy="329400"/>
            </a:xfrm>
            <a:prstGeom prst="roundRect">
              <a:avLst>
                <a:gd fmla="val 21875" name="adj"/>
              </a:avLst>
            </a:prstGeom>
            <a:noFill/>
            <a:ln>
              <a:noFill/>
            </a:ln>
          </p:spPr>
        </p:pic>
        <p:sp>
          <p:nvSpPr>
            <p:cNvPr id="214" name="Google Shape;214;g33ba9fd3465_0_128"/>
            <p:cNvSpPr txBox="1"/>
            <p:nvPr/>
          </p:nvSpPr>
          <p:spPr>
            <a:xfrm>
              <a:off x="10203650" y="3752382"/>
              <a:ext cx="11745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7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Open Learner Model, Learning Analytics</a:t>
              </a:r>
              <a:endParaRPr/>
            </a:p>
          </p:txBody>
        </p:sp>
        <p:sp>
          <p:nvSpPr>
            <p:cNvPr id="215" name="Google Shape;215;g33ba9fd3465_0_128"/>
            <p:cNvSpPr txBox="1"/>
            <p:nvPr/>
          </p:nvSpPr>
          <p:spPr>
            <a:xfrm>
              <a:off x="10215117" y="4177796"/>
              <a:ext cx="1248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7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Recommendation, support</a:t>
              </a:r>
              <a:endParaRPr/>
            </a:p>
          </p:txBody>
        </p:sp>
        <p:sp>
          <p:nvSpPr>
            <p:cNvPr id="216" name="Google Shape;216;g33ba9fd3465_0_128"/>
            <p:cNvSpPr txBox="1"/>
            <p:nvPr/>
          </p:nvSpPr>
          <p:spPr>
            <a:xfrm>
              <a:off x="10220082" y="4550075"/>
              <a:ext cx="956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7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Decisions,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700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Choices</a:t>
              </a:r>
              <a:endParaRPr/>
            </a:p>
          </p:txBody>
        </p:sp>
        <p:sp>
          <p:nvSpPr>
            <p:cNvPr id="217" name="Google Shape;217;g33ba9fd3465_0_128"/>
            <p:cNvSpPr/>
            <p:nvPr/>
          </p:nvSpPr>
          <p:spPr>
            <a:xfrm>
              <a:off x="9042697" y="4611535"/>
              <a:ext cx="92400" cy="92400"/>
            </a:xfrm>
            <a:prstGeom prst="ellipse">
              <a:avLst/>
            </a:prstGeom>
            <a:solidFill>
              <a:srgbClr val="D8D8D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33ba9fd3465_0_128"/>
            <p:cNvSpPr/>
            <p:nvPr/>
          </p:nvSpPr>
          <p:spPr>
            <a:xfrm>
              <a:off x="9170913" y="4617806"/>
              <a:ext cx="824700" cy="81000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33ba9fd3465_0_128"/>
            <p:cNvSpPr/>
            <p:nvPr/>
          </p:nvSpPr>
          <p:spPr>
            <a:xfrm>
              <a:off x="9170913" y="4783261"/>
              <a:ext cx="824700" cy="81000"/>
            </a:xfrm>
            <a:prstGeom prst="roundRect">
              <a:avLst>
                <a:gd fmla="val 16667" name="adj"/>
              </a:avLst>
            </a:prstGeom>
            <a:solidFill>
              <a:srgbClr val="D8D8D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33ba9fd3465_0_128"/>
            <p:cNvSpPr/>
            <p:nvPr/>
          </p:nvSpPr>
          <p:spPr>
            <a:xfrm>
              <a:off x="9043886" y="4783861"/>
              <a:ext cx="92400" cy="92400"/>
            </a:xfrm>
            <a:prstGeom prst="ellipse">
              <a:avLst/>
            </a:prstGeom>
            <a:solidFill>
              <a:srgbClr val="D8D8D8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33ba9fd3465_0_128"/>
            <p:cNvSpPr/>
            <p:nvPr/>
          </p:nvSpPr>
          <p:spPr>
            <a:xfrm>
              <a:off x="9059035" y="4800621"/>
              <a:ext cx="58200" cy="58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" name="Google Shape;222;g33ba9fd3465_0_128"/>
            <p:cNvCxnSpPr>
              <a:endCxn id="193" idx="0"/>
            </p:cNvCxnSpPr>
            <p:nvPr/>
          </p:nvCxnSpPr>
          <p:spPr>
            <a:xfrm>
              <a:off x="4869182" y="1767791"/>
              <a:ext cx="2044200" cy="603900"/>
            </a:xfrm>
            <a:prstGeom prst="bentConnector2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3" name="Google Shape;223;g33ba9fd3465_0_128"/>
            <p:cNvCxnSpPr>
              <a:endCxn id="108" idx="0"/>
            </p:cNvCxnSpPr>
            <p:nvPr/>
          </p:nvCxnSpPr>
          <p:spPr>
            <a:xfrm>
              <a:off x="4528385" y="1766889"/>
              <a:ext cx="5551800" cy="604800"/>
            </a:xfrm>
            <a:prstGeom prst="bentConnector2">
              <a:avLst/>
            </a:prstGeom>
            <a:noFill/>
            <a:ln cap="flat" cmpd="sng" w="38100">
              <a:solidFill>
                <a:srgbClr val="7F7F7F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4" name="Google Shape;224;g33ba9fd3465_0_128"/>
            <p:cNvSpPr txBox="1"/>
            <p:nvPr/>
          </p:nvSpPr>
          <p:spPr>
            <a:xfrm>
              <a:off x="9238383" y="2371690"/>
              <a:ext cx="18795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EE" sz="1200">
                  <a:solidFill>
                    <a:srgbClr val="501549"/>
                  </a:solidFill>
                  <a:latin typeface="Arial"/>
                  <a:ea typeface="Arial"/>
                  <a:cs typeface="Arial"/>
                  <a:sym typeface="Arial"/>
                </a:rPr>
                <a:t>Personalised Learning</a:t>
              </a:r>
              <a:endParaRPr/>
            </a:p>
          </p:txBody>
        </p:sp>
      </p:grpSp>
      <p:sp>
        <p:nvSpPr>
          <p:cNvPr id="225" name="Google Shape;225;g33ba9fd3465_0_128"/>
          <p:cNvSpPr/>
          <p:nvPr/>
        </p:nvSpPr>
        <p:spPr>
          <a:xfrm>
            <a:off x="8958411" y="4525735"/>
            <a:ext cx="2530200" cy="478500"/>
          </a:xfrm>
          <a:prstGeom prst="roundRect">
            <a:avLst>
              <a:gd fmla="val 6090" name="adj"/>
            </a:avLst>
          </a:prstGeom>
          <a:solidFill>
            <a:srgbClr val="78206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</p:txBody>
      </p:sp>
      <p:sp>
        <p:nvSpPr>
          <p:cNvPr id="226" name="Google Shape;226;g33ba9fd3465_0_128"/>
          <p:cNvSpPr/>
          <p:nvPr/>
        </p:nvSpPr>
        <p:spPr>
          <a:xfrm rot="5400000">
            <a:off x="10145150" y="4087452"/>
            <a:ext cx="2907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33ba9fd3465_0_128"/>
          <p:cNvSpPr/>
          <p:nvPr/>
        </p:nvSpPr>
        <p:spPr>
          <a:xfrm rot="5400000">
            <a:off x="10145150" y="5078052"/>
            <a:ext cx="2907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/>
        </p:nvSpPr>
        <p:spPr>
          <a:xfrm>
            <a:off x="543475" y="365124"/>
            <a:ext cx="10515600" cy="68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b="1" lang="en-EE" sz="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Kool-kit</a:t>
            </a:r>
            <a:endParaRPr/>
          </a:p>
        </p:txBody>
      </p:sp>
      <p:sp>
        <p:nvSpPr>
          <p:cNvPr id="233" name="Google Shape;233;p7"/>
          <p:cNvSpPr/>
          <p:nvPr/>
        </p:nvSpPr>
        <p:spPr>
          <a:xfrm>
            <a:off x="543475" y="1356905"/>
            <a:ext cx="11071045" cy="1224027"/>
          </a:xfrm>
          <a:prstGeom prst="roundRect">
            <a:avLst>
              <a:gd fmla="val 6090" name="adj"/>
            </a:avLst>
          </a:prstGeom>
          <a:solidFill>
            <a:srgbClr val="FAE2D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EE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Support teachers in </a:t>
            </a:r>
            <a:r>
              <a:rPr lang="en-EE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designing</a:t>
            </a:r>
            <a:r>
              <a:rPr lang="en-EE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learning plan and </a:t>
            </a:r>
            <a:r>
              <a:rPr lang="en-EE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learning</a:t>
            </a:r>
            <a:r>
              <a:rPr lang="en-EE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content grounded in pedagogical models.</a:t>
            </a:r>
            <a:endParaRPr/>
          </a:p>
        </p:txBody>
      </p:sp>
      <p:sp>
        <p:nvSpPr>
          <p:cNvPr id="234" name="Google Shape;234;p7"/>
          <p:cNvSpPr/>
          <p:nvPr/>
        </p:nvSpPr>
        <p:spPr>
          <a:xfrm>
            <a:off x="854576" y="1149075"/>
            <a:ext cx="4255800" cy="478500"/>
          </a:xfrm>
          <a:prstGeom prst="roundRect">
            <a:avLst>
              <a:gd fmla="val 609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objective ?</a:t>
            </a:r>
            <a:endParaRPr/>
          </a:p>
        </p:txBody>
      </p:sp>
      <p:pic>
        <p:nvPicPr>
          <p:cNvPr id="235" name="Google Shape;2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73" y="3286639"/>
            <a:ext cx="7849200" cy="3387300"/>
          </a:xfrm>
          <a:prstGeom prst="roundRect">
            <a:avLst>
              <a:gd fmla="val 6662" name="adj"/>
            </a:avLst>
          </a:prstGeom>
          <a:noFill/>
          <a:ln cap="flat" cmpd="sng" w="9525">
            <a:solidFill>
              <a:srgbClr val="75757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</p:pic>
      <p:sp>
        <p:nvSpPr>
          <p:cNvPr id="236" name="Google Shape;236;p7"/>
          <p:cNvSpPr/>
          <p:nvPr/>
        </p:nvSpPr>
        <p:spPr>
          <a:xfrm>
            <a:off x="9003773" y="3286647"/>
            <a:ext cx="2530200" cy="478500"/>
          </a:xfrm>
          <a:prstGeom prst="roundRect">
            <a:avLst>
              <a:gd fmla="val 6090" name="adj"/>
            </a:avLst>
          </a:prstGeom>
          <a:solidFill>
            <a:srgbClr val="78206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/>
          <p:nvPr/>
        </p:nvSpPr>
        <p:spPr>
          <a:xfrm>
            <a:off x="543475" y="365124"/>
            <a:ext cx="10515600" cy="685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b="1" lang="en-EE" sz="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Cotrack</a:t>
            </a:r>
            <a:endParaRPr/>
          </a:p>
        </p:txBody>
      </p:sp>
      <p:sp>
        <p:nvSpPr>
          <p:cNvPr id="242" name="Google Shape;242;p8"/>
          <p:cNvSpPr/>
          <p:nvPr/>
        </p:nvSpPr>
        <p:spPr>
          <a:xfrm>
            <a:off x="543475" y="1356905"/>
            <a:ext cx="11071045" cy="1224027"/>
          </a:xfrm>
          <a:prstGeom prst="roundRect">
            <a:avLst>
              <a:gd fmla="val 6090" name="adj"/>
            </a:avLst>
          </a:prstGeom>
          <a:solidFill>
            <a:srgbClr val="FAE2D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EE" sz="180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To assist teachers in monitoring collaborative learning activities using multimodal learning data.</a:t>
            </a:r>
            <a:endParaRPr/>
          </a:p>
        </p:txBody>
      </p:sp>
      <p:sp>
        <p:nvSpPr>
          <p:cNvPr id="243" name="Google Shape;243;p8"/>
          <p:cNvSpPr/>
          <p:nvPr/>
        </p:nvSpPr>
        <p:spPr>
          <a:xfrm>
            <a:off x="8943273" y="3526947"/>
            <a:ext cx="2530200" cy="478500"/>
          </a:xfrm>
          <a:prstGeom prst="roundRect">
            <a:avLst>
              <a:gd fmla="val 6090" name="adj"/>
            </a:avLst>
          </a:prstGeom>
          <a:solidFill>
            <a:srgbClr val="78206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</a:t>
            </a:r>
            <a:endParaRPr/>
          </a:p>
        </p:txBody>
      </p:sp>
      <p:sp>
        <p:nvSpPr>
          <p:cNvPr id="244" name="Google Shape;244;p8"/>
          <p:cNvSpPr/>
          <p:nvPr/>
        </p:nvSpPr>
        <p:spPr>
          <a:xfrm>
            <a:off x="8943270" y="5459660"/>
            <a:ext cx="2530200" cy="478500"/>
          </a:xfrm>
          <a:prstGeom prst="roundRect">
            <a:avLst>
              <a:gd fmla="val 6090" name="adj"/>
            </a:avLst>
          </a:prstGeom>
          <a:solidFill>
            <a:srgbClr val="78206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Reflection</a:t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8943286" y="4467085"/>
            <a:ext cx="2530200" cy="478500"/>
          </a:xfrm>
          <a:prstGeom prst="roundRect">
            <a:avLst>
              <a:gd fmla="val 6090" name="adj"/>
            </a:avLst>
          </a:prstGeom>
          <a:solidFill>
            <a:srgbClr val="78206E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 rot="5400000">
            <a:off x="10130025" y="4028802"/>
            <a:ext cx="2907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8"/>
          <p:cNvSpPr/>
          <p:nvPr/>
        </p:nvSpPr>
        <p:spPr>
          <a:xfrm rot="5400000">
            <a:off x="10130025" y="5019402"/>
            <a:ext cx="290700" cy="36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F7F7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/>
          <p:nvPr/>
        </p:nvSpPr>
        <p:spPr>
          <a:xfrm>
            <a:off x="854576" y="1149075"/>
            <a:ext cx="4255800" cy="478500"/>
          </a:xfrm>
          <a:prstGeom prst="roundRect">
            <a:avLst>
              <a:gd fmla="val 6090" name="adj"/>
            </a:avLst>
          </a:prstGeom>
          <a:solidFill>
            <a:schemeClr val="accen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2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the objective ?</a:t>
            </a:r>
            <a:endParaRPr/>
          </a:p>
        </p:txBody>
      </p:sp>
      <p:pic>
        <p:nvPicPr>
          <p:cNvPr id="249" name="Google Shape;2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74" y="3004100"/>
            <a:ext cx="5073600" cy="3456900"/>
          </a:xfrm>
          <a:prstGeom prst="roundRect">
            <a:avLst>
              <a:gd fmla="val 3219" name="adj"/>
            </a:avLst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pic>
        <p:nvPicPr>
          <p:cNvPr id="250" name="Google Shape;2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117" y="3470499"/>
            <a:ext cx="4758600" cy="3242400"/>
          </a:xfrm>
          <a:prstGeom prst="roundRect">
            <a:avLst>
              <a:gd fmla="val 2329" name="adj"/>
            </a:avLst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" y="270863"/>
            <a:ext cx="6861780" cy="686178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0"/>
          <p:cNvSpPr txBox="1"/>
          <p:nvPr/>
        </p:nvSpPr>
        <p:spPr>
          <a:xfrm>
            <a:off x="6988250" y="1213950"/>
            <a:ext cx="6782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4400">
                <a:solidFill>
                  <a:srgbClr val="014B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Teacher-AI c</a:t>
            </a:r>
            <a:r>
              <a:rPr b="1" lang="en-EE" sz="4400">
                <a:solidFill>
                  <a:srgbClr val="014B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omplementarity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7170975" y="2952750"/>
            <a:ext cx="45585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n-EE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Automating routine tasks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n-EE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Evidence-based insights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nir"/>
              <a:buChar char="●"/>
            </a:pPr>
            <a:r>
              <a:rPr lang="en-EE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Influencing teachers’ skills &amp; knowledge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543475" y="365124"/>
            <a:ext cx="105156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"/>
              <a:buNone/>
            </a:pPr>
            <a:r>
              <a:rPr b="1" lang="en-EE" sz="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/>
        </p:nvSpPr>
        <p:spPr>
          <a:xfrm>
            <a:off x="3175685" y="679621"/>
            <a:ext cx="68456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9600">
                <a:solidFill>
                  <a:srgbClr val="7030A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 !</a:t>
            </a:r>
            <a:endParaRPr/>
          </a:p>
        </p:txBody>
      </p:sp>
      <p:sp>
        <p:nvSpPr>
          <p:cNvPr id="264" name="Google Shape;264;p11"/>
          <p:cNvSpPr txBox="1"/>
          <p:nvPr/>
        </p:nvSpPr>
        <p:spPr>
          <a:xfrm>
            <a:off x="3777593" y="3429000"/>
            <a:ext cx="4386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1800">
                <a:solidFill>
                  <a:srgbClr val="0F486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YOU HAVE ANY QUESTIONS?</a:t>
            </a:r>
            <a:endParaRPr/>
          </a:p>
        </p:txBody>
      </p:sp>
      <p:sp>
        <p:nvSpPr>
          <p:cNvPr id="265" name="Google Shape;265;p11"/>
          <p:cNvSpPr txBox="1"/>
          <p:nvPr/>
        </p:nvSpPr>
        <p:spPr>
          <a:xfrm>
            <a:off x="3777593" y="3798332"/>
            <a:ext cx="43866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EE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pankajch@tlu.ee</a:t>
            </a:r>
            <a:endParaRPr sz="180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EE" sz="1800">
                <a:solidFill>
                  <a:srgbClr val="3F3F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https://web.htk.tlu.ee/htk/</a:t>
            </a:r>
            <a:endParaRPr sz="1800">
              <a:solidFill>
                <a:srgbClr val="3F3F3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1902168" y="6349829"/>
            <a:ext cx="8515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EE" sz="1800">
                <a:solidFill>
                  <a:srgbClr val="A5A5A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CREDITS: The icons used in this presentation are from Flaticon.com.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2025-02-18T11:51:48Z</dcterms:created>
  <dc:creator>Microsoft Office User</dc:creator>
</cp:coreProperties>
</file>