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71" r:id="rId4"/>
    <p:sldId id="258" r:id="rId5"/>
    <p:sldId id="259" r:id="rId6"/>
    <p:sldId id="260" r:id="rId7"/>
    <p:sldId id="273" r:id="rId8"/>
    <p:sldId id="272" r:id="rId9"/>
    <p:sldId id="261" r:id="rId10"/>
    <p:sldId id="262" r:id="rId11"/>
    <p:sldId id="274" r:id="rId12"/>
    <p:sldId id="269" r:id="rId13"/>
    <p:sldId id="270" r:id="rId14"/>
    <p:sldId id="264" r:id="rId15"/>
    <p:sldId id="263" r:id="rId16"/>
    <p:sldId id="265" r:id="rId17"/>
    <p:sldId id="266" r:id="rId18"/>
    <p:sldId id="267" r:id="rId19"/>
    <p:sldId id="268" r:id="rId20"/>
  </p:sldIdLst>
  <p:sldSz cx="9144000" cy="5143500" type="screen16x9"/>
  <p:notesSz cx="6858000" cy="9144000"/>
  <p:embeddedFontLs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6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77401" autoAdjust="0"/>
  </p:normalViewPr>
  <p:slideViewPr>
    <p:cSldViewPr snapToGrid="0">
      <p:cViewPr varScale="1">
        <p:scale>
          <a:sx n="60" d="100"/>
          <a:sy n="60" d="100"/>
        </p:scale>
        <p:origin x="596"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ashishmehta.com/sentiment-analysis-compariso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f131478f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f131478f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n-lt"/>
              </a:rPr>
              <a:t>&gt;&gt;"lexicon" refers to the vocabulary or set of words</a:t>
            </a:r>
          </a:p>
          <a:p>
            <a:pPr marL="0" lvl="0" indent="0" algn="l" rtl="0">
              <a:spcBef>
                <a:spcPts val="0"/>
              </a:spcBef>
              <a:spcAft>
                <a:spcPts val="0"/>
              </a:spcAft>
              <a:buNone/>
            </a:pPr>
            <a:endParaRPr lang="en-US" b="0" i="0" dirty="0">
              <a:solidFill>
                <a:srgbClr val="D1D5DB"/>
              </a:solidFill>
              <a:effectLst/>
              <a:latin typeface="+mn-lt"/>
            </a:endParaRPr>
          </a:p>
          <a:p>
            <a:pPr marL="0" lvl="0" indent="0" algn="l" rtl="0">
              <a:spcBef>
                <a:spcPts val="0"/>
              </a:spcBef>
              <a:spcAft>
                <a:spcPts val="0"/>
              </a:spcAft>
              <a:buNone/>
            </a:pPr>
            <a:r>
              <a:rPr lang="en-US" b="0" i="0" dirty="0">
                <a:solidFill>
                  <a:srgbClr val="D1D5DB"/>
                </a:solidFill>
                <a:effectLst/>
                <a:latin typeface="+mn-lt"/>
              </a:rPr>
              <a:t>The algorithm behind VADER is a rule-based approach that combines a </a:t>
            </a:r>
            <a:r>
              <a:rPr lang="en-US" sz="1400" b="1" i="0" dirty="0">
                <a:solidFill>
                  <a:srgbClr val="D1D5DB"/>
                </a:solidFill>
                <a:effectLst/>
                <a:latin typeface="+mn-lt"/>
              </a:rPr>
              <a:t>pre-built lexicon </a:t>
            </a:r>
            <a:r>
              <a:rPr lang="en-US" b="0" i="0" dirty="0">
                <a:solidFill>
                  <a:srgbClr val="D1D5DB"/>
                </a:solidFill>
                <a:effectLst/>
                <a:latin typeface="+mn-lt"/>
              </a:rPr>
              <a:t>with a set of grammatical and syntactical rules. The lexicon contains words with associated sentiment scores, indicating how positive, negative, or neutral each word is. The lexicon is enhanced with features to handle aspects such as negation, capitalization, and intensity.</a:t>
            </a:r>
            <a:endParaRPr dirty="0">
              <a:latin typeface="+mn-l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F1F1F"/>
                </a:solidFill>
                <a:effectLst/>
                <a:latin typeface="+mn-lt"/>
              </a:rPr>
              <a:t>For example, "awesome" usually has a happy face sticker, but in a sarcastic context, it might switch to a blank or even a sad face. Likewise, a word like "cold" could be neutral when describing the weather, but negative when applied to a person's personality.</a:t>
            </a:r>
          </a:p>
          <a:p>
            <a:endParaRPr lang="en-US" b="0" i="0" dirty="0">
              <a:solidFill>
                <a:srgbClr val="1F1F1F"/>
              </a:solidFill>
              <a:effectLst/>
              <a:latin typeface="+mn-lt"/>
            </a:endParaRPr>
          </a:p>
          <a:p>
            <a:r>
              <a:rPr lang="en-US" b="0" i="0" dirty="0">
                <a:solidFill>
                  <a:srgbClr val="1F1F1F"/>
                </a:solidFill>
                <a:effectLst/>
                <a:latin typeface="+mn-lt"/>
              </a:rPr>
              <a:t>The key is to use a rich and diverse dictionary with clear definitions and sentiment labels, and then to apply it carefully while considering the surrounding context. This can help you get a good starting point for understanding the overall sentiment of a text, even if it's not always perfect.</a:t>
            </a:r>
            <a:endParaRPr lang="en-US" dirty="0">
              <a:latin typeface="+mn-lt"/>
            </a:endParaRPr>
          </a:p>
        </p:txBody>
      </p:sp>
    </p:spTree>
    <p:extLst>
      <p:ext uri="{BB962C8B-B14F-4D97-AF65-F5344CB8AC3E}">
        <p14:creationId xmlns:p14="http://schemas.microsoft.com/office/powerpoint/2010/main" val="2586456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f131478f4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f131478f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 Flair's sentiment analysis model utilizes a stacked bidirectional LSTM (</a:t>
            </a:r>
            <a:r>
              <a:rPr lang="en-US" dirty="0" err="1">
                <a:latin typeface="+mn-lt"/>
              </a:rPr>
              <a:t>BiLSTM</a:t>
            </a:r>
            <a:r>
              <a:rPr lang="en-US" dirty="0">
                <a:latin typeface="+mn-lt"/>
              </a:rPr>
              <a:t>) architecture extension of recurrent neural network (RNN) architecture.</a:t>
            </a:r>
          </a:p>
          <a:p>
            <a:pPr marL="0" lvl="0" indent="0" algn="l" rtl="0">
              <a:spcBef>
                <a:spcPts val="0"/>
              </a:spcBef>
              <a:spcAft>
                <a:spcPts val="0"/>
              </a:spcAft>
              <a:buNone/>
            </a:pPr>
            <a:r>
              <a:rPr lang="en-US" dirty="0">
                <a:latin typeface="+mn-lt"/>
              </a:rPr>
              <a:t>* Character Embeddings: representing each character in a word as an embedding vector</a:t>
            </a:r>
          </a:p>
          <a:p>
            <a:pPr marL="0" lvl="0" indent="0" algn="l" rtl="0">
              <a:spcBef>
                <a:spcPts val="0"/>
              </a:spcBef>
              <a:spcAft>
                <a:spcPts val="0"/>
              </a:spcAft>
              <a:buNone/>
            </a:pPr>
            <a:r>
              <a:rPr lang="en-US" dirty="0">
                <a:latin typeface="+mn-lt"/>
              </a:rPr>
              <a:t>* Bidirectional LSTM Layers: Flair employs multiple layers of bidirectional LSTMs. Bidirectional LSTMs process input sequences in both forward and backward directions, capturing contextual information effectively. </a:t>
            </a:r>
          </a:p>
          <a:p>
            <a:pPr marL="0" lvl="0" indent="0" algn="l" rtl="0">
              <a:spcBef>
                <a:spcPts val="0"/>
              </a:spcBef>
              <a:spcAft>
                <a:spcPts val="0"/>
              </a:spcAft>
              <a:buNone/>
            </a:pPr>
            <a:r>
              <a:rPr lang="en-US" dirty="0">
                <a:latin typeface="+mn-lt"/>
              </a:rPr>
              <a:t>* Hidden States: The hidden states generated by the </a:t>
            </a:r>
            <a:r>
              <a:rPr lang="en-US" dirty="0" err="1">
                <a:latin typeface="+mn-lt"/>
              </a:rPr>
              <a:t>BiLSTM</a:t>
            </a:r>
            <a:r>
              <a:rPr lang="en-US" dirty="0">
                <a:latin typeface="+mn-lt"/>
              </a:rPr>
              <a:t> layers contain information about the context of each character in the input sequence, allowing the model to understand the relationships between characters and words.</a:t>
            </a:r>
          </a:p>
          <a:p>
            <a:pPr marL="0" lvl="0" indent="0" algn="l" rtl="0">
              <a:spcBef>
                <a:spcPts val="0"/>
              </a:spcBef>
              <a:spcAft>
                <a:spcPts val="0"/>
              </a:spcAft>
              <a:buNone/>
            </a:pPr>
            <a:r>
              <a:rPr lang="en-US" dirty="0">
                <a:latin typeface="+mn-lt"/>
              </a:rPr>
              <a:t>* Training: The model is trained using labeled data, where the weights of the network are adjusted to minimize the difference between predicted sentiment scores and the ground truth labels.</a:t>
            </a:r>
          </a:p>
          <a:p>
            <a:pPr marL="0" lvl="0" indent="0" algn="l" rtl="0">
              <a:spcBef>
                <a:spcPts val="0"/>
              </a:spcBef>
              <a:spcAft>
                <a:spcPts val="0"/>
              </a:spcAft>
              <a:buNone/>
            </a:pPr>
            <a:r>
              <a:rPr lang="en-US" dirty="0">
                <a:latin typeface="+mn-lt"/>
              </a:rPr>
              <a:t> </a:t>
            </a:r>
            <a:endParaRPr dirty="0">
              <a:latin typeface="+mn-l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f131478f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f131478f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f131478f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f131478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1F1F1F"/>
                </a:solidFill>
                <a:effectLst/>
                <a:latin typeface="+mn-lt"/>
              </a:rPr>
              <a:t>Naive Bayes Classifier: This is the default method used by </a:t>
            </a:r>
            <a:r>
              <a:rPr lang="en-US" b="0" i="0" dirty="0" err="1">
                <a:solidFill>
                  <a:srgbClr val="1F1F1F"/>
                </a:solidFill>
                <a:effectLst/>
                <a:latin typeface="+mn-lt"/>
              </a:rPr>
              <a:t>TextBlob</a:t>
            </a:r>
            <a:r>
              <a:rPr lang="en-US" b="0" i="0" dirty="0">
                <a:solidFill>
                  <a:srgbClr val="1F1F1F"/>
                </a:solidFill>
                <a:effectLst/>
                <a:latin typeface="+mn-lt"/>
              </a:rPr>
              <a:t>. It involves a statistical model that analyzes the probability of a sentence belonging to a specific sentiment category (positive, negative, or neutral) based on the presence of individual words.</a:t>
            </a: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f131478f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f131478f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u="sng" dirty="0">
                <a:solidFill>
                  <a:srgbClr val="0097A7"/>
                </a:solidFill>
                <a:hlinkClick r:id="rId3">
                  <a:extLst>
                    <a:ext uri="{A12FA001-AC4F-418D-AE19-62706E023703}">
                      <ahyp:hlinkClr xmlns:ahyp="http://schemas.microsoft.com/office/drawing/2018/hyperlinkcolor" val="tx"/>
                    </a:ext>
                  </a:extLst>
                </a:hlinkClick>
              </a:rPr>
              <a:t>Vader vs Flair vs TextBlob - Sentiment Analysis Comparison (aashishmehta.com)</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f131478f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f131478f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2f131478f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2f131478f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f131478f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f131478f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process of computationally identifying and categorizing opinions expressed in a piece of text,</a:t>
            </a:r>
          </a:p>
          <a:p>
            <a:pPr marL="0" lvl="0" indent="0" algn="l" rtl="0">
              <a:spcBef>
                <a:spcPts val="0"/>
              </a:spcBef>
              <a:spcAft>
                <a:spcPts val="0"/>
              </a:spcAft>
              <a:buNone/>
            </a:pPr>
            <a:r>
              <a:rPr lang="en-US" dirty="0"/>
              <a:t>determine whether the writer's attitude towards a particular topic, product, etc. is positive ,negative, or neutral.</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sz="1800" b="0" i="0" u="none" strike="noStrike" baseline="0" dirty="0">
                <a:latin typeface="+mn-lt"/>
              </a:rPr>
              <a:t>Most recent work has involved in extracting </a:t>
            </a:r>
            <a:r>
              <a:rPr lang="en-US" sz="1800" b="1" i="0" u="none" strike="noStrike" baseline="0" dirty="0">
                <a:latin typeface="+mn-lt"/>
              </a:rPr>
              <a:t>THE TEXTUAL INFORMATION IN </a:t>
            </a:r>
            <a:r>
              <a:rPr lang="en-US" sz="1800" b="1" i="0" u="sng" strike="noStrike" baseline="0" dirty="0">
                <a:latin typeface="+mn-lt"/>
              </a:rPr>
              <a:t>THE</a:t>
            </a:r>
            <a:r>
              <a:rPr lang="en-US" sz="1800" b="1" i="0" u="none" strike="noStrike" baseline="0" dirty="0">
                <a:latin typeface="+mn-lt"/>
              </a:rPr>
              <a:t> </a:t>
            </a:r>
            <a:r>
              <a:rPr lang="en-US" sz="1800" b="1" i="0" u="sng" strike="noStrike" baseline="0" dirty="0">
                <a:latin typeface="+mn-lt"/>
              </a:rPr>
              <a:t>FINANCIAL REPORTS</a:t>
            </a:r>
            <a:r>
              <a:rPr lang="en-US" sz="1800" b="0" i="0" u="none" strike="noStrike" baseline="0" dirty="0">
                <a:latin typeface="+mn-lt"/>
              </a:rPr>
              <a:t>, </a:t>
            </a:r>
          </a:p>
          <a:p>
            <a:pPr marL="158750" indent="0" algn="l">
              <a:buNone/>
            </a:pPr>
            <a:r>
              <a:rPr lang="en-US" sz="1800" b="0" i="0" u="none" strike="noStrike" baseline="0" dirty="0">
                <a:latin typeface="+mn-lt"/>
              </a:rPr>
              <a:t>As the text may contain more INFORMATION THAN THE NUMERICAL PART in an annual report</a:t>
            </a:r>
          </a:p>
          <a:p>
            <a:pPr marL="158750" indent="0" algn="l">
              <a:buNone/>
            </a:pPr>
            <a:r>
              <a:rPr lang="en-US" sz="1800" b="0" i="0" u="none" strike="noStrike" baseline="0" dirty="0">
                <a:latin typeface="+mn-lt"/>
              </a:rPr>
              <a:t>Potential Stakeholders are using Sentiment Analysis for forecasting FINANCIAL PERFORMANCE</a:t>
            </a:r>
          </a:p>
          <a:p>
            <a:pPr marL="158750" indent="0" algn="l">
              <a:buNone/>
            </a:pPr>
            <a:endParaRPr lang="en-US" dirty="0">
              <a:latin typeface="+mn-lt"/>
            </a:endParaRPr>
          </a:p>
          <a:p>
            <a:pPr marL="158750" indent="0" algn="l">
              <a:buNone/>
            </a:pPr>
            <a:r>
              <a:rPr lang="en-US" dirty="0">
                <a:latin typeface="+mn-lt"/>
              </a:rPr>
              <a:t>Researchers are proposing </a:t>
            </a:r>
            <a:r>
              <a:rPr lang="en-US" sz="1800" b="0" i="0" u="none" strike="noStrike" baseline="0" dirty="0">
                <a:latin typeface="+mn-lt"/>
              </a:rPr>
              <a:t>sentiment dictionary to identify and classify the sentiment orientation in </a:t>
            </a:r>
            <a:r>
              <a:rPr lang="en-US" sz="1800" b="1" i="0" u="none" strike="noStrike" baseline="0" dirty="0">
                <a:latin typeface="+mn-lt"/>
              </a:rPr>
              <a:t>CEO letters </a:t>
            </a:r>
            <a:r>
              <a:rPr lang="en-US" sz="1800" b="0" i="0" u="none" strike="noStrike" baseline="0" dirty="0">
                <a:latin typeface="+mn-lt"/>
              </a:rPr>
              <a:t>by utilizing the appraisal theory.</a:t>
            </a:r>
          </a:p>
          <a:p>
            <a:pPr marL="457200" indent="-298450" algn="l"/>
            <a:r>
              <a:rPr lang="en-US" sz="1800" b="0" i="0" u="none" strike="noStrike" baseline="0" dirty="0">
                <a:latin typeface="+mn-lt"/>
              </a:rPr>
              <a:t>Digging the main corporate social responsibility (CSR)</a:t>
            </a:r>
          </a:p>
          <a:p>
            <a:pPr marL="457200" indent="-298450" algn="l"/>
            <a:r>
              <a:rPr lang="en-US" sz="1800" b="0" i="0" u="none" strike="noStrike" baseline="0" dirty="0">
                <a:latin typeface="+mn-lt"/>
              </a:rPr>
              <a:t>And forecasting financial performance.</a:t>
            </a:r>
            <a:endParaRPr lang="en-US" dirty="0">
              <a:latin typeface="+mn-lt"/>
            </a:endParaRPr>
          </a:p>
        </p:txBody>
      </p:sp>
    </p:spTree>
    <p:extLst>
      <p:ext uri="{BB962C8B-B14F-4D97-AF65-F5344CB8AC3E}">
        <p14:creationId xmlns:p14="http://schemas.microsoft.com/office/powerpoint/2010/main" val="444681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f131478f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f131478f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n-lt"/>
              </a:rPr>
              <a:t>The goal is to understand not only the overall sentiment of a document but also the sentiments associated with different aspects or entities mentioned within the text.</a:t>
            </a:r>
          </a:p>
          <a:p>
            <a:pPr marL="0" lvl="0" indent="0" algn="l" rtl="0">
              <a:spcBef>
                <a:spcPts val="0"/>
              </a:spcBef>
              <a:spcAft>
                <a:spcPts val="0"/>
              </a:spcAft>
              <a:buNone/>
            </a:pPr>
            <a:r>
              <a:rPr lang="en-US" b="0" i="0" dirty="0">
                <a:solidFill>
                  <a:srgbClr val="D1D5DB"/>
                </a:solidFill>
                <a:effectLst/>
                <a:latin typeface="+mn-lt"/>
              </a:rPr>
              <a:t>Fine Grained:</a:t>
            </a:r>
          </a:p>
          <a:p>
            <a:pPr marL="0" lvl="0" indent="0" algn="l" rtl="0">
              <a:spcBef>
                <a:spcPts val="0"/>
              </a:spcBef>
              <a:spcAft>
                <a:spcPts val="0"/>
              </a:spcAft>
              <a:buNone/>
            </a:pPr>
            <a:r>
              <a:rPr lang="en-US" b="0" i="0" dirty="0">
                <a:solidFill>
                  <a:srgbClr val="D1D5DB"/>
                </a:solidFill>
                <a:effectLst/>
                <a:latin typeface="+mn-lt"/>
              </a:rPr>
              <a:t>	</a:t>
            </a:r>
            <a:r>
              <a:rPr lang="en" sz="1100" dirty="0">
                <a:solidFill>
                  <a:schemeClr val="tx1"/>
                </a:solidFill>
                <a:latin typeface="+mn-lt"/>
              </a:rPr>
              <a:t>multiclass: very positive, positive, neutral, negative, or very negative</a:t>
            </a:r>
          </a:p>
          <a:p>
            <a:pPr marL="0" lvl="0" indent="0" algn="l" rtl="0">
              <a:spcBef>
                <a:spcPts val="0"/>
              </a:spcBef>
              <a:spcAft>
                <a:spcPts val="0"/>
              </a:spcAft>
              <a:buNone/>
            </a:pPr>
            <a:r>
              <a:rPr lang="en" sz="1100" b="0" i="0" dirty="0">
                <a:solidFill>
                  <a:schemeClr val="tx1"/>
                </a:solidFill>
                <a:effectLst/>
                <a:latin typeface="+mn-lt"/>
              </a:rPr>
              <a:t>	binary: Postive or Negative</a:t>
            </a:r>
          </a:p>
          <a:p>
            <a:pPr marL="0" lvl="0" indent="0" algn="l" rtl="0">
              <a:spcBef>
                <a:spcPts val="0"/>
              </a:spcBef>
              <a:spcAft>
                <a:spcPts val="0"/>
              </a:spcAft>
              <a:buNone/>
            </a:pPr>
            <a:endParaRPr lang="en-US" sz="1100" b="0" i="0" dirty="0">
              <a:solidFill>
                <a:srgbClr val="D1D5DB"/>
              </a:solidFill>
              <a:effectLst/>
              <a:latin typeface="+mn-lt"/>
            </a:endParaRPr>
          </a:p>
          <a:p>
            <a:pPr algn="l">
              <a:buFont typeface="+mj-lt"/>
              <a:buAutoNum type="arabicPeriod"/>
            </a:pPr>
            <a:r>
              <a:rPr lang="en-US" b="1" i="0" dirty="0">
                <a:solidFill>
                  <a:srgbClr val="D1D5DB"/>
                </a:solidFill>
                <a:effectLst/>
                <a:latin typeface="+mn-lt"/>
              </a:rPr>
              <a:t>Comparative Sentiment Analysis:</a:t>
            </a:r>
            <a:endParaRPr lang="en-US" b="0" i="0" dirty="0">
              <a:solidFill>
                <a:srgbClr val="D1D5DB"/>
              </a:solidFill>
              <a:effectLst/>
              <a:latin typeface="+mn-lt"/>
            </a:endParaRPr>
          </a:p>
          <a:p>
            <a:pPr marL="742950" lvl="1" indent="-285750" algn="l">
              <a:buFont typeface="+mj-lt"/>
              <a:buAutoNum type="arabicPeriod"/>
            </a:pPr>
            <a:r>
              <a:rPr lang="en-US" b="0" i="0" dirty="0">
                <a:solidFill>
                  <a:srgbClr val="D1D5DB"/>
                </a:solidFill>
                <a:effectLst/>
                <a:latin typeface="+mn-lt"/>
              </a:rPr>
              <a:t>In comparative sentiment analysis, the focus is on understanding sentiment in relation to a specific comparison. </a:t>
            </a:r>
            <a:r>
              <a:rPr lang="en-US" b="1" i="0" dirty="0">
                <a:solidFill>
                  <a:srgbClr val="D1D5DB"/>
                </a:solidFill>
                <a:effectLst/>
                <a:latin typeface="+mn-lt"/>
              </a:rPr>
              <a:t>For example, determining whether one product is preferred over another based on user reviews</a:t>
            </a:r>
            <a:r>
              <a:rPr lang="en-US" b="0" i="0" dirty="0">
                <a:solidFill>
                  <a:srgbClr val="D1D5DB"/>
                </a:solidFill>
                <a:effectLst/>
                <a:latin typeface="+mn-lt"/>
              </a:rPr>
              <a:t>.</a:t>
            </a:r>
          </a:p>
          <a:p>
            <a:pPr algn="l">
              <a:buFont typeface="+mj-lt"/>
              <a:buAutoNum type="arabicPeriod"/>
            </a:pPr>
            <a:r>
              <a:rPr lang="en-US" b="1" i="0" dirty="0">
                <a:solidFill>
                  <a:srgbClr val="D1D5DB"/>
                </a:solidFill>
                <a:effectLst/>
                <a:latin typeface="+mn-lt"/>
              </a:rPr>
              <a:t>Temporal Sentiment Analysis:</a:t>
            </a:r>
            <a:endParaRPr lang="en-US" b="0" i="0" dirty="0">
              <a:solidFill>
                <a:srgbClr val="D1D5DB"/>
              </a:solidFill>
              <a:effectLst/>
              <a:latin typeface="+mn-lt"/>
            </a:endParaRPr>
          </a:p>
          <a:p>
            <a:pPr marL="742950" lvl="1" indent="-285750" algn="l">
              <a:buFont typeface="+mj-lt"/>
              <a:buAutoNum type="arabicPeriod"/>
            </a:pPr>
            <a:r>
              <a:rPr lang="en-US" b="0" i="0" dirty="0">
                <a:solidFill>
                  <a:srgbClr val="D1D5DB"/>
                </a:solidFill>
                <a:effectLst/>
                <a:latin typeface="+mn-lt"/>
              </a:rPr>
              <a:t>Temporal sentiment analysis involves </a:t>
            </a:r>
            <a:r>
              <a:rPr lang="en-US" b="1" i="0" dirty="0">
                <a:solidFill>
                  <a:srgbClr val="D1D5DB"/>
                </a:solidFill>
                <a:effectLst/>
                <a:latin typeface="+mn-lt"/>
              </a:rPr>
              <a:t>analyzing changes in sentiment over time</a:t>
            </a:r>
            <a:r>
              <a:rPr lang="en-US" b="0" i="0" dirty="0">
                <a:solidFill>
                  <a:srgbClr val="D1D5DB"/>
                </a:solidFill>
                <a:effectLst/>
                <a:latin typeface="+mn-lt"/>
              </a:rPr>
              <a:t>. This can be valuable for tracking trends, monitoring public opinion, and understanding how sentiments evolve in response to events.</a:t>
            </a:r>
          </a:p>
          <a:p>
            <a:pPr marL="387350" indent="-228600" algn="l">
              <a:buFont typeface="+mj-lt"/>
              <a:buAutoNum type="arabicPeriod"/>
            </a:pPr>
            <a:r>
              <a:rPr lang="en-US" b="1" i="0" dirty="0">
                <a:solidFill>
                  <a:srgbClr val="D1D5DB"/>
                </a:solidFill>
                <a:effectLst/>
                <a:latin typeface="+mn-lt"/>
              </a:rPr>
              <a:t>Cross-Domain Sentiment Analysis:</a:t>
            </a:r>
            <a:endParaRPr lang="en-US" b="0" i="0" dirty="0">
              <a:solidFill>
                <a:srgbClr val="D1D5DB"/>
              </a:solidFill>
              <a:effectLst/>
              <a:latin typeface="+mn-lt"/>
            </a:endParaRPr>
          </a:p>
          <a:p>
            <a:pPr algn="l">
              <a:buFont typeface="Arial" panose="020B0604020202020204" pitchFamily="34" charset="0"/>
              <a:buChar char="•"/>
            </a:pPr>
            <a:r>
              <a:rPr lang="en-US" b="0" i="0" dirty="0">
                <a:solidFill>
                  <a:srgbClr val="D1D5DB"/>
                </a:solidFill>
                <a:effectLst/>
                <a:latin typeface="+mn-lt"/>
              </a:rPr>
              <a:t>Cross-domain sentiment analysis involves building models that can </a:t>
            </a:r>
            <a:r>
              <a:rPr lang="en-US" b="1" i="0" dirty="0">
                <a:solidFill>
                  <a:srgbClr val="D1D5DB"/>
                </a:solidFill>
                <a:effectLst/>
                <a:latin typeface="+mn-lt"/>
              </a:rPr>
              <a:t>generalize well across different domains </a:t>
            </a:r>
            <a:r>
              <a:rPr lang="en-US" b="0" i="0" dirty="0">
                <a:solidFill>
                  <a:srgbClr val="D1D5DB"/>
                </a:solidFill>
                <a:effectLst/>
                <a:latin typeface="+mn-lt"/>
              </a:rPr>
              <a:t>or </a:t>
            </a:r>
            <a:r>
              <a:rPr lang="en-US" b="1" i="0" dirty="0">
                <a:solidFill>
                  <a:srgbClr val="D1D5DB"/>
                </a:solidFill>
                <a:effectLst/>
                <a:latin typeface="+mn-lt"/>
              </a:rPr>
              <a:t>industries</a:t>
            </a:r>
            <a:r>
              <a:rPr lang="en-US" b="0" i="0" dirty="0">
                <a:solidFill>
                  <a:srgbClr val="D1D5DB"/>
                </a:solidFill>
                <a:effectLst/>
                <a:latin typeface="+mn-lt"/>
              </a:rPr>
              <a:t>. It addresses the challenge of adapting sentiment analysis models to new and diverse datasets.</a:t>
            </a:r>
          </a:p>
          <a:p>
            <a:pPr marL="285750" lvl="0" indent="-285750" algn="l">
              <a:buFont typeface="+mj-lt"/>
              <a:buAutoNum type="arabicPeriod"/>
            </a:pPr>
            <a:endParaRPr lang="en-US" b="0" i="0" dirty="0">
              <a:solidFill>
                <a:srgbClr val="D1D5DB"/>
              </a:solidFill>
              <a:effectLst/>
              <a:latin typeface="+mn-lt"/>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f131478f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f131478f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f131478f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f131478f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latin typeface="+mn-lt"/>
              </a:rPr>
              <a:t>A large collection of written or spoken text data used for linguistic analysis, statistical modeling, and training language models.</a:t>
            </a:r>
          </a:p>
          <a:p>
            <a:pPr algn="l">
              <a:buFont typeface="Arial" panose="020B0604020202020204" pitchFamily="34" charset="0"/>
              <a:buChar char="•"/>
            </a:pPr>
            <a:r>
              <a:rPr lang="en-US" b="0" i="0" dirty="0">
                <a:solidFill>
                  <a:srgbClr val="1F1F1F"/>
                </a:solidFill>
                <a:effectLst/>
                <a:latin typeface="+mn-lt"/>
              </a:rPr>
              <a:t>Examples: Books, articles, social media posts, transcripts, emails, etc.</a:t>
            </a:r>
          </a:p>
          <a:p>
            <a:endParaRPr lang="en-US" dirty="0">
              <a:latin typeface="+mn-lt"/>
            </a:endParaRPr>
          </a:p>
          <a:p>
            <a:pPr algn="l">
              <a:buFont typeface="Arial" panose="020B0604020202020204" pitchFamily="34" charset="0"/>
              <a:buChar char="•"/>
            </a:pPr>
            <a:r>
              <a:rPr lang="en-US" b="0" i="0" dirty="0">
                <a:solidFill>
                  <a:srgbClr val="1F1F1F"/>
                </a:solidFill>
                <a:effectLst/>
                <a:latin typeface="+mn-lt"/>
              </a:rPr>
              <a:t>Definition: A dictionary or list of words and their associated information, such as:</a:t>
            </a:r>
          </a:p>
          <a:p>
            <a:pPr marL="742950" lvl="1" indent="-285750" algn="l">
              <a:buFont typeface="Arial" panose="020B0604020202020204" pitchFamily="34" charset="0"/>
              <a:buChar char="•"/>
            </a:pPr>
            <a:r>
              <a:rPr lang="en-US" b="0" i="0" dirty="0">
                <a:solidFill>
                  <a:srgbClr val="1F1F1F"/>
                </a:solidFill>
                <a:effectLst/>
                <a:latin typeface="+mn-lt"/>
              </a:rPr>
              <a:t>Meaning: Definitions, synonyms, antonyms.</a:t>
            </a:r>
          </a:p>
          <a:p>
            <a:pPr marL="742950" lvl="1" indent="-285750" algn="l">
              <a:buFont typeface="Arial" panose="020B0604020202020204" pitchFamily="34" charset="0"/>
              <a:buChar char="•"/>
            </a:pPr>
            <a:r>
              <a:rPr lang="en-US" b="0" i="0" dirty="0">
                <a:solidFill>
                  <a:srgbClr val="1F1F1F"/>
                </a:solidFill>
                <a:effectLst/>
                <a:latin typeface="+mn-lt"/>
              </a:rPr>
              <a:t>Grammatical properties: Part-of-speech, conjugation, declension.</a:t>
            </a:r>
          </a:p>
          <a:p>
            <a:pPr marL="742950" lvl="1" indent="-285750" algn="l">
              <a:buFont typeface="Arial" panose="020B0604020202020204" pitchFamily="34" charset="0"/>
              <a:buChar char="•"/>
            </a:pPr>
            <a:r>
              <a:rPr lang="en-US" b="0" i="0" dirty="0">
                <a:solidFill>
                  <a:srgbClr val="1F1F1F"/>
                </a:solidFill>
                <a:effectLst/>
                <a:latin typeface="+mn-lt"/>
              </a:rPr>
              <a:t>Sentiment: Positive, negative, neutral.</a:t>
            </a:r>
          </a:p>
          <a:p>
            <a:pPr marL="742950" marR="0" lvl="1"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F1F1F"/>
                </a:solidFill>
                <a:effectLst/>
                <a:latin typeface="+mn-lt"/>
              </a:rPr>
              <a:t>Domain specificity: Technical terms, slang, regional vocabulary.</a:t>
            </a:r>
          </a:p>
          <a:p>
            <a:pPr marL="742950" lvl="1" indent="-285750" algn="l">
              <a:buFont typeface="Arial" panose="020B0604020202020204" pitchFamily="34" charset="0"/>
              <a:buChar char="•"/>
            </a:pPr>
            <a:endParaRPr lang="en-US" b="0" i="0" dirty="0">
              <a:solidFill>
                <a:srgbClr val="1F1F1F"/>
              </a:solidFill>
              <a:effectLst/>
              <a:latin typeface="+mn-lt"/>
            </a:endParaRPr>
          </a:p>
          <a:p>
            <a:endParaRPr lang="en-US" dirty="0">
              <a:latin typeface="+mn-lt"/>
            </a:endParaRPr>
          </a:p>
        </p:txBody>
      </p:sp>
    </p:spTree>
    <p:extLst>
      <p:ext uri="{BB962C8B-B14F-4D97-AF65-F5344CB8AC3E}">
        <p14:creationId xmlns:p14="http://schemas.microsoft.com/office/powerpoint/2010/main" val="410535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1F1F1F"/>
                </a:solidFill>
                <a:effectLst/>
                <a:latin typeface="+mn-lt"/>
              </a:rPr>
              <a:t>Factors to consider when choosing an algorithm:</a:t>
            </a:r>
          </a:p>
          <a:p>
            <a:pPr marL="914400" lvl="1" indent="-298450" algn="l"/>
            <a:r>
              <a:rPr lang="en-US" b="0" i="0" dirty="0">
                <a:solidFill>
                  <a:srgbClr val="1F1F1F"/>
                </a:solidFill>
                <a:effectLst/>
                <a:latin typeface="+mn-lt"/>
              </a:rPr>
              <a:t>Size and quality of dataset: Larger datasets often benefit from deep learning models.</a:t>
            </a:r>
          </a:p>
          <a:p>
            <a:pPr marL="914400" lvl="1" indent="-298450" algn="l"/>
            <a:r>
              <a:rPr lang="en-US" b="0" i="0" dirty="0">
                <a:solidFill>
                  <a:srgbClr val="1F1F1F"/>
                </a:solidFill>
                <a:effectLst/>
                <a:latin typeface="+mn-lt"/>
              </a:rPr>
              <a:t>Complexity of sentiment task: Simple tasks (e.g., polarity detection) may be well-suited for Naive Bayes or logistic regression, while more complex tasks (e.g., aspect-based sentiment analysis) may require SVM or deep learning models.</a:t>
            </a:r>
          </a:p>
          <a:p>
            <a:pPr marL="914400" lvl="1" indent="-298450" algn="l"/>
            <a:r>
              <a:rPr lang="en-US" b="0" i="0" dirty="0">
                <a:solidFill>
                  <a:srgbClr val="1F1F1F"/>
                </a:solidFill>
                <a:effectLst/>
                <a:latin typeface="+mn-lt"/>
              </a:rPr>
              <a:t>Interpretability requirements: If understanding the reasoning behind sentiment predictions is important, Naive Bayes, logistic regression, or decision trees may be preferable.</a:t>
            </a:r>
          </a:p>
          <a:p>
            <a:pPr marL="914400" lvl="1" indent="-298450" algn="l"/>
            <a:r>
              <a:rPr lang="en-US" b="0" i="0" dirty="0">
                <a:solidFill>
                  <a:srgbClr val="1F1F1F"/>
                </a:solidFill>
                <a:effectLst/>
                <a:latin typeface="+mn-lt"/>
              </a:rPr>
              <a:t>Computational resources: Deep learning models often require more computational power and time to train</a:t>
            </a:r>
          </a:p>
          <a:p>
            <a:endParaRPr lang="en-US" dirty="0"/>
          </a:p>
        </p:txBody>
      </p:sp>
    </p:spTree>
    <p:extLst>
      <p:ext uri="{BB962C8B-B14F-4D97-AF65-F5344CB8AC3E}">
        <p14:creationId xmlns:p14="http://schemas.microsoft.com/office/powerpoint/2010/main" val="3108853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f131478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f131478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Valence Aware Dictionary and sEntiment Reasoner</a:t>
            </a:r>
          </a:p>
          <a:p>
            <a:pPr marL="0" lvl="0" indent="0" algn="l" rtl="0">
              <a:spcBef>
                <a:spcPts val="0"/>
              </a:spcBef>
              <a:spcAft>
                <a:spcPts val="0"/>
              </a:spcAft>
              <a:buNone/>
            </a:pPr>
            <a:endParaRPr lang="en" dirty="0">
              <a:latin typeface="+mn-lt"/>
            </a:endParaRPr>
          </a:p>
          <a:p>
            <a:pPr marL="0" lvl="0" indent="0" algn="l" rtl="0">
              <a:spcBef>
                <a:spcPts val="0"/>
              </a:spcBef>
              <a:spcAft>
                <a:spcPts val="0"/>
              </a:spcAft>
              <a:buNone/>
            </a:pPr>
            <a:r>
              <a:rPr lang="en" dirty="0">
                <a:latin typeface="+mn-lt"/>
              </a:rPr>
              <a:t>Flair is considered hybrid it semi-supervised </a:t>
            </a:r>
            <a:endParaRPr dirty="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aashishmehta.com/sentiment-analysis-comparison/"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neptune.ai/blog/sentiment-analysis-python-textblob-vs-vader-vs-flair" TargetMode="External"/><Relationship Id="rId3" Type="http://schemas.openxmlformats.org/officeDocument/2006/relationships/hyperlink" Target="https://aashishmehta.com/sentiment-analysis-comparison/" TargetMode="External"/><Relationship Id="rId7" Type="http://schemas.openxmlformats.org/officeDocument/2006/relationships/hyperlink" Target="https://dynamics.microsoft.com/en-us/ai/customer-insights/what-is-a-cdp/"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learn.microsoft.com/en-us/ai-builder/" TargetMode="External"/><Relationship Id="rId5" Type="http://schemas.openxmlformats.org/officeDocument/2006/relationships/hyperlink" Target="https://learn.microsoft.com/en-us/ai-builder/flow-sentiment-analysis" TargetMode="External"/><Relationship Id="rId4" Type="http://schemas.openxmlformats.org/officeDocument/2006/relationships/hyperlink" Target="https://learn.microsoft.com/en-us/azure/cognitive-services/language-service/sentiment-opinion-mining/overview"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Sentiments Analysis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Draft 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dirty="0"/>
              <a:t>VADER</a:t>
            </a:r>
            <a:endParaRPr sz="3020" dirty="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342900"/>
            <a:r>
              <a:rPr lang="en" sz="1900" dirty="0">
                <a:solidFill>
                  <a:srgbClr val="272626"/>
                </a:solidFill>
                <a:highlight>
                  <a:srgbClr val="FFFFFF"/>
                </a:highlight>
                <a:latin typeface="+mj-lt"/>
                <a:ea typeface="Montserrat"/>
                <a:cs typeface="Montserrat"/>
                <a:sym typeface="Montserrat"/>
              </a:rPr>
              <a:t>VADER (</a:t>
            </a:r>
            <a:r>
              <a:rPr lang="en" sz="1900" b="1" dirty="0">
                <a:solidFill>
                  <a:srgbClr val="272626"/>
                </a:solidFill>
                <a:highlight>
                  <a:srgbClr val="FFFFFF"/>
                </a:highlight>
                <a:latin typeface="+mj-lt"/>
                <a:ea typeface="Montserrat"/>
                <a:cs typeface="Montserrat"/>
                <a:sym typeface="Montserrat"/>
              </a:rPr>
              <a:t>Valence Aware Dictionary and sEntiment Reasoner</a:t>
            </a:r>
            <a:r>
              <a:rPr lang="en" sz="1900" dirty="0">
                <a:solidFill>
                  <a:srgbClr val="272626"/>
                </a:solidFill>
                <a:highlight>
                  <a:srgbClr val="FFFFFF"/>
                </a:highlight>
                <a:latin typeface="+mj-lt"/>
                <a:sym typeface="Montserrat"/>
              </a:rPr>
              <a:t>) is a lexicon and rule-based sentiment analysis tool </a:t>
            </a:r>
            <a:r>
              <a:rPr lang="en" sz="1900" dirty="0">
                <a:solidFill>
                  <a:srgbClr val="272626"/>
                </a:solidFill>
                <a:highlight>
                  <a:srgbClr val="FFFFFF"/>
                </a:highlight>
                <a:latin typeface="+mj-lt"/>
                <a:ea typeface="Montserrat"/>
                <a:cs typeface="Montserrat"/>
                <a:sym typeface="Montserrat"/>
              </a:rPr>
              <a:t>that is specifically designed to handle </a:t>
            </a:r>
            <a:r>
              <a:rPr lang="en" sz="1900" b="1" dirty="0">
                <a:solidFill>
                  <a:srgbClr val="272626"/>
                </a:solidFill>
                <a:highlight>
                  <a:srgbClr val="FFFFFF"/>
                </a:highlight>
                <a:latin typeface="+mj-lt"/>
                <a:ea typeface="Montserrat"/>
                <a:cs typeface="Montserrat"/>
                <a:sym typeface="Montserrat"/>
              </a:rPr>
              <a:t>social media texts</a:t>
            </a:r>
            <a:r>
              <a:rPr lang="en" sz="1900" dirty="0">
                <a:solidFill>
                  <a:srgbClr val="272626"/>
                </a:solidFill>
                <a:highlight>
                  <a:srgbClr val="FFFFFF"/>
                </a:highlight>
                <a:latin typeface="+mj-lt"/>
                <a:ea typeface="Montserrat"/>
                <a:cs typeface="Montserrat"/>
                <a:sym typeface="Montserrat"/>
              </a:rPr>
              <a:t>. </a:t>
            </a:r>
          </a:p>
          <a:p>
            <a:pPr marL="342900"/>
            <a:endParaRPr lang="en" sz="1900" dirty="0">
              <a:solidFill>
                <a:srgbClr val="272626"/>
              </a:solidFill>
              <a:highlight>
                <a:srgbClr val="FFFFFF"/>
              </a:highlight>
              <a:latin typeface="+mj-lt"/>
              <a:sym typeface="Montserrat"/>
            </a:endParaRPr>
          </a:p>
          <a:p>
            <a:pPr marL="342900"/>
            <a:r>
              <a:rPr lang="en" sz="1900" dirty="0">
                <a:solidFill>
                  <a:srgbClr val="272626"/>
                </a:solidFill>
                <a:highlight>
                  <a:srgbClr val="FFFFFF"/>
                </a:highlight>
                <a:latin typeface="+mj-lt"/>
                <a:sym typeface="Montserrat"/>
              </a:rPr>
              <a:t>It uses a sentiment lexicon that is trained on social media data, 7500+ words and phrases e</a:t>
            </a:r>
            <a:r>
              <a:rPr lang="en-US" sz="1900" dirty="0">
                <a:solidFill>
                  <a:srgbClr val="272626"/>
                </a:solidFill>
                <a:highlight>
                  <a:srgbClr val="FFFFFF"/>
                </a:highlight>
                <a:latin typeface="+mj-lt"/>
              </a:rPr>
              <a:t>ach assigned a sentiment intensity score (-4 to +4) based on human ratings and linguistic rules.</a:t>
            </a:r>
          </a:p>
          <a:p>
            <a:pPr marL="0" indent="0">
              <a:buNone/>
            </a:pPr>
            <a:endParaRPr lang="en-US" sz="1900" dirty="0">
              <a:solidFill>
                <a:srgbClr val="272626"/>
              </a:solidFill>
              <a:highlight>
                <a:srgbClr val="FFFFFF"/>
              </a:highlight>
              <a:latin typeface="+mj-lt"/>
            </a:endParaRPr>
          </a:p>
          <a:p>
            <a:pPr marL="342900"/>
            <a:r>
              <a:rPr lang="en-US" sz="1900" dirty="0">
                <a:solidFill>
                  <a:srgbClr val="272626"/>
                </a:solidFill>
                <a:highlight>
                  <a:srgbClr val="FFFFFF"/>
                </a:highlight>
                <a:latin typeface="+mj-lt"/>
              </a:rPr>
              <a:t>Includes common slang, emojis, emoticons, and abbreviations often used in social media text.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06E0-FF31-35C4-8A49-7E0EDEC35A9C}"/>
              </a:ext>
            </a:extLst>
          </p:cNvPr>
          <p:cNvSpPr>
            <a:spLocks noGrp="1"/>
          </p:cNvSpPr>
          <p:nvPr>
            <p:ph type="title"/>
          </p:nvPr>
        </p:nvSpPr>
        <p:spPr/>
        <p:txBody>
          <a:bodyPr>
            <a:normAutofit fontScale="90000"/>
          </a:bodyPr>
          <a:lstStyle/>
          <a:p>
            <a:r>
              <a:rPr lang="en-US" dirty="0"/>
              <a:t>VADER - </a:t>
            </a:r>
            <a:r>
              <a:rPr lang="en-US" b="0" i="0" dirty="0">
                <a:solidFill>
                  <a:srgbClr val="1F1F1F"/>
                </a:solidFill>
                <a:effectLst/>
                <a:latin typeface="+mn-lt"/>
              </a:rPr>
              <a:t>Rule-Based Heuristics:</a:t>
            </a:r>
            <a:br>
              <a:rPr lang="en-US" b="0" i="0" dirty="0">
                <a:solidFill>
                  <a:srgbClr val="1F1F1F"/>
                </a:solidFill>
                <a:effectLst/>
                <a:latin typeface="+mn-lt"/>
              </a:rPr>
            </a:br>
            <a:endParaRPr lang="en-US" dirty="0"/>
          </a:p>
        </p:txBody>
      </p:sp>
      <p:sp>
        <p:nvSpPr>
          <p:cNvPr id="5" name="TextBox 4">
            <a:extLst>
              <a:ext uri="{FF2B5EF4-FFF2-40B4-BE49-F238E27FC236}">
                <a16:creationId xmlns:a16="http://schemas.microsoft.com/office/drawing/2014/main" id="{2DE8D04C-2992-E72C-E17F-0BF1E92D6FEC}"/>
              </a:ext>
            </a:extLst>
          </p:cNvPr>
          <p:cNvSpPr txBox="1"/>
          <p:nvPr/>
        </p:nvSpPr>
        <p:spPr>
          <a:xfrm>
            <a:off x="159488" y="1169580"/>
            <a:ext cx="8856921" cy="3563220"/>
          </a:xfrm>
          <a:prstGeom prst="rect">
            <a:avLst/>
          </a:prstGeom>
          <a:noFill/>
        </p:spPr>
        <p:txBody>
          <a:bodyPr wrap="square">
            <a:spAutoFit/>
          </a:bodyPr>
          <a:lstStyle/>
          <a:p>
            <a:pPr marL="342900" indent="-342900" defTabSz="1042988">
              <a:lnSpc>
                <a:spcPct val="115000"/>
              </a:lnSpc>
              <a:buClr>
                <a:schemeClr val="dk2"/>
              </a:buClr>
              <a:buSzPts val="1800"/>
              <a:buFont typeface="Arial"/>
              <a:buChar char="●"/>
            </a:pPr>
            <a:r>
              <a:rPr lang="en-US" sz="2200" b="1" dirty="0">
                <a:solidFill>
                  <a:srgbClr val="272626"/>
                </a:solidFill>
                <a:highlight>
                  <a:srgbClr val="FFFFFF"/>
                </a:highlight>
                <a:latin typeface="+mj-lt"/>
              </a:rPr>
              <a:t>Punctuation</a:t>
            </a:r>
            <a:r>
              <a:rPr lang="en-US" sz="2200" dirty="0">
                <a:solidFill>
                  <a:srgbClr val="272626"/>
                </a:solidFill>
                <a:highlight>
                  <a:srgbClr val="FFFFFF"/>
                </a:highlight>
                <a:latin typeface="+mj-lt"/>
              </a:rPr>
              <a:t>: Adjusts sentiment scores based on exclamation marks, question marks, etc.</a:t>
            </a:r>
          </a:p>
          <a:p>
            <a:pPr marL="342900" indent="-342900">
              <a:lnSpc>
                <a:spcPct val="115000"/>
              </a:lnSpc>
              <a:buClr>
                <a:schemeClr val="dk2"/>
              </a:buClr>
              <a:buSzPts val="1800"/>
              <a:buFont typeface="Arial"/>
              <a:buChar char="●"/>
            </a:pPr>
            <a:r>
              <a:rPr lang="en-US" sz="2200" b="1" dirty="0">
                <a:solidFill>
                  <a:srgbClr val="272626"/>
                </a:solidFill>
                <a:highlight>
                  <a:srgbClr val="FFFFFF"/>
                </a:highlight>
                <a:latin typeface="+mj-lt"/>
              </a:rPr>
              <a:t>Capitalization</a:t>
            </a:r>
            <a:r>
              <a:rPr lang="en-US" sz="2200" dirty="0">
                <a:solidFill>
                  <a:srgbClr val="272626"/>
                </a:solidFill>
                <a:highlight>
                  <a:srgbClr val="FFFFFF"/>
                </a:highlight>
                <a:latin typeface="+mj-lt"/>
              </a:rPr>
              <a:t>: Considers all caps words as more intense.</a:t>
            </a:r>
          </a:p>
          <a:p>
            <a:pPr marL="342900" indent="-342900">
              <a:lnSpc>
                <a:spcPct val="115000"/>
              </a:lnSpc>
              <a:buClr>
                <a:schemeClr val="dk2"/>
              </a:buClr>
              <a:buSzPts val="1800"/>
              <a:buFont typeface="Arial"/>
              <a:buChar char="●"/>
            </a:pPr>
            <a:r>
              <a:rPr lang="en-US" sz="2200" b="1" dirty="0">
                <a:solidFill>
                  <a:srgbClr val="272626"/>
                </a:solidFill>
                <a:highlight>
                  <a:srgbClr val="FFFFFF"/>
                </a:highlight>
                <a:latin typeface="+mj-lt"/>
              </a:rPr>
              <a:t>Negation</a:t>
            </a:r>
            <a:r>
              <a:rPr lang="en-US" sz="2200" dirty="0">
                <a:solidFill>
                  <a:srgbClr val="272626"/>
                </a:solidFill>
                <a:highlight>
                  <a:srgbClr val="FFFFFF"/>
                </a:highlight>
                <a:latin typeface="+mj-lt"/>
              </a:rPr>
              <a:t>: Reverses sentiment using words like "not," "never."</a:t>
            </a:r>
          </a:p>
          <a:p>
            <a:pPr marL="342900" indent="-342900">
              <a:lnSpc>
                <a:spcPct val="115000"/>
              </a:lnSpc>
              <a:buClr>
                <a:schemeClr val="dk2"/>
              </a:buClr>
              <a:buSzPts val="1800"/>
              <a:buFont typeface="Arial"/>
              <a:buChar char="●"/>
            </a:pPr>
            <a:r>
              <a:rPr lang="en-US" sz="2200" b="1" dirty="0">
                <a:solidFill>
                  <a:srgbClr val="272626"/>
                </a:solidFill>
                <a:highlight>
                  <a:srgbClr val="FFFFFF"/>
                </a:highlight>
                <a:latin typeface="+mj-lt"/>
              </a:rPr>
              <a:t>Intensifiers</a:t>
            </a:r>
            <a:r>
              <a:rPr lang="en-US" sz="2200" dirty="0">
                <a:solidFill>
                  <a:srgbClr val="272626"/>
                </a:solidFill>
                <a:highlight>
                  <a:srgbClr val="FFFFFF"/>
                </a:highlight>
                <a:latin typeface="+mj-lt"/>
              </a:rPr>
              <a:t>: Increases intensity with words like "very," "extremely."</a:t>
            </a:r>
          </a:p>
          <a:p>
            <a:pPr marL="342900" indent="-342900">
              <a:lnSpc>
                <a:spcPct val="115000"/>
              </a:lnSpc>
              <a:buClr>
                <a:schemeClr val="dk2"/>
              </a:buClr>
              <a:buSzPts val="1800"/>
              <a:buFont typeface="Arial"/>
              <a:buChar char="●"/>
            </a:pPr>
            <a:r>
              <a:rPr lang="en-US" sz="2200" b="1" dirty="0">
                <a:solidFill>
                  <a:srgbClr val="272626"/>
                </a:solidFill>
                <a:highlight>
                  <a:srgbClr val="FFFFFF"/>
                </a:highlight>
                <a:latin typeface="+mj-lt"/>
              </a:rPr>
              <a:t>Conjunctions</a:t>
            </a:r>
            <a:r>
              <a:rPr lang="en-US" sz="2200" dirty="0">
                <a:solidFill>
                  <a:srgbClr val="272626"/>
                </a:solidFill>
                <a:highlight>
                  <a:srgbClr val="FFFFFF"/>
                </a:highlight>
                <a:latin typeface="+mj-lt"/>
              </a:rPr>
              <a:t>: Handles sentiment shifts with words like "but," "although."</a:t>
            </a:r>
          </a:p>
          <a:p>
            <a:pPr marL="342900" indent="-342900">
              <a:lnSpc>
                <a:spcPct val="115000"/>
              </a:lnSpc>
              <a:buClr>
                <a:schemeClr val="dk2"/>
              </a:buClr>
              <a:buSzPts val="1800"/>
              <a:buFont typeface="Arial"/>
              <a:buChar char="●"/>
            </a:pPr>
            <a:r>
              <a:rPr lang="en-US" sz="2200" b="1" dirty="0">
                <a:solidFill>
                  <a:srgbClr val="272626"/>
                </a:solidFill>
                <a:highlight>
                  <a:srgbClr val="FFFFFF"/>
                </a:highlight>
                <a:latin typeface="+mj-lt"/>
              </a:rPr>
              <a:t>Other rules</a:t>
            </a:r>
            <a:r>
              <a:rPr lang="en-US" sz="2200" dirty="0">
                <a:solidFill>
                  <a:srgbClr val="272626"/>
                </a:solidFill>
                <a:highlight>
                  <a:srgbClr val="FFFFFF"/>
                </a:highlight>
                <a:latin typeface="+mj-lt"/>
              </a:rPr>
              <a:t>: Addresses emoticons, emojis, repeated punctuation etc.</a:t>
            </a:r>
          </a:p>
        </p:txBody>
      </p:sp>
    </p:spTree>
    <p:extLst>
      <p:ext uri="{BB962C8B-B14F-4D97-AF65-F5344CB8AC3E}">
        <p14:creationId xmlns:p14="http://schemas.microsoft.com/office/powerpoint/2010/main" val="199107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0A76-0B7C-1F3A-B558-C719E54B64CE}"/>
              </a:ext>
            </a:extLst>
          </p:cNvPr>
          <p:cNvSpPr>
            <a:spLocks noGrp="1"/>
          </p:cNvSpPr>
          <p:nvPr>
            <p:ph type="title"/>
          </p:nvPr>
        </p:nvSpPr>
        <p:spPr/>
        <p:txBody>
          <a:bodyPr>
            <a:normAutofit fontScale="90000"/>
          </a:bodyPr>
          <a:lstStyle/>
          <a:p>
            <a:r>
              <a:rPr lang="en-US" dirty="0"/>
              <a:t>Vader-Lexicon Based</a:t>
            </a:r>
          </a:p>
        </p:txBody>
      </p:sp>
      <p:sp>
        <p:nvSpPr>
          <p:cNvPr id="3" name="Text Placeholder 2">
            <a:extLst>
              <a:ext uri="{FF2B5EF4-FFF2-40B4-BE49-F238E27FC236}">
                <a16:creationId xmlns:a16="http://schemas.microsoft.com/office/drawing/2014/main" id="{5F92AFD2-12AF-7020-3AC7-E1C197E6E8B5}"/>
              </a:ext>
            </a:extLst>
          </p:cNvPr>
          <p:cNvSpPr>
            <a:spLocks noGrp="1"/>
          </p:cNvSpPr>
          <p:nvPr>
            <p:ph type="body" idx="1"/>
          </p:nvPr>
        </p:nvSpPr>
        <p:spPr/>
        <p:txBody>
          <a:bodyPr>
            <a:normAutofit fontScale="92500" lnSpcReduction="10000"/>
          </a:bodyPr>
          <a:lstStyle/>
          <a:p>
            <a:r>
              <a:rPr lang="en-US" dirty="0">
                <a:latin typeface="+mj-lt"/>
              </a:rPr>
              <a:t>Lexicon Based Sentiment Analysis</a:t>
            </a:r>
          </a:p>
          <a:p>
            <a:pPr lvl="1"/>
            <a:r>
              <a:rPr lang="en-US" dirty="0">
                <a:latin typeface="+mj-lt"/>
              </a:rPr>
              <a:t>A big dictionary where each word is labeled with a sentiment, e.g.</a:t>
            </a:r>
          </a:p>
          <a:p>
            <a:pPr lvl="1"/>
            <a:r>
              <a:rPr lang="en-US" b="0" i="0" dirty="0">
                <a:solidFill>
                  <a:srgbClr val="1F1F1F"/>
                </a:solidFill>
                <a:effectLst/>
                <a:latin typeface="+mj-lt"/>
              </a:rPr>
              <a:t>Happy Emotions</a:t>
            </a:r>
            <a:r>
              <a:rPr lang="en-US" dirty="0">
                <a:solidFill>
                  <a:srgbClr val="1F1F1F"/>
                </a:solidFill>
                <a:latin typeface="+mj-lt"/>
                <a:sym typeface="Wingdings" panose="05000000000000000000" pitchFamily="2" charset="2"/>
              </a:rPr>
              <a:t>-(</a:t>
            </a:r>
            <a:r>
              <a:rPr lang="en-US" b="0" i="0" dirty="0">
                <a:solidFill>
                  <a:srgbClr val="1F1F1F"/>
                </a:solidFill>
                <a:effectLst/>
                <a:latin typeface="+mj-lt"/>
              </a:rPr>
              <a:t>Positive): </a:t>
            </a:r>
          </a:p>
          <a:p>
            <a:pPr lvl="2">
              <a:buFont typeface="Arial" panose="020B0604020202020204" pitchFamily="34" charset="0"/>
              <a:buChar char="•"/>
            </a:pPr>
            <a:r>
              <a:rPr lang="en-US" b="1" i="0" dirty="0">
                <a:solidFill>
                  <a:srgbClr val="1F1F1F"/>
                </a:solidFill>
                <a:effectLst/>
                <a:latin typeface="+mj-lt"/>
              </a:rPr>
              <a:t>Positive emotions</a:t>
            </a:r>
            <a:r>
              <a:rPr lang="en-US" b="0" i="0" dirty="0">
                <a:solidFill>
                  <a:srgbClr val="1F1F1F"/>
                </a:solidFill>
                <a:effectLst/>
                <a:latin typeface="+mj-lt"/>
              </a:rPr>
              <a:t>: joy, love, excitement, delight, thrilled, grateful, amused, optimistic, proud</a:t>
            </a:r>
          </a:p>
          <a:p>
            <a:pPr lvl="2">
              <a:buFont typeface="Arial" panose="020B0604020202020204" pitchFamily="34" charset="0"/>
              <a:buChar char="•"/>
            </a:pPr>
            <a:r>
              <a:rPr lang="en-US" b="1" i="0" dirty="0">
                <a:solidFill>
                  <a:srgbClr val="1F1F1F"/>
                </a:solidFill>
                <a:effectLst/>
                <a:latin typeface="+mj-lt"/>
              </a:rPr>
              <a:t>Sensory words</a:t>
            </a:r>
            <a:r>
              <a:rPr lang="en-US" b="0" i="0" dirty="0">
                <a:solidFill>
                  <a:srgbClr val="1F1F1F"/>
                </a:solidFill>
                <a:effectLst/>
                <a:latin typeface="+mj-lt"/>
              </a:rPr>
              <a:t>: beautiful, delicious, vibrant, soft, cozy, refreshing, radiant</a:t>
            </a:r>
          </a:p>
          <a:p>
            <a:pPr lvl="2">
              <a:buFont typeface="Arial" panose="020B0604020202020204" pitchFamily="34" charset="0"/>
              <a:buChar char="•"/>
            </a:pPr>
            <a:r>
              <a:rPr lang="en-US" b="1" i="0" dirty="0">
                <a:solidFill>
                  <a:srgbClr val="1F1F1F"/>
                </a:solidFill>
                <a:effectLst/>
                <a:latin typeface="+mj-lt"/>
              </a:rPr>
              <a:t>Actions</a:t>
            </a:r>
            <a:r>
              <a:rPr lang="en-US" b="0" i="0" dirty="0">
                <a:solidFill>
                  <a:srgbClr val="1F1F1F"/>
                </a:solidFill>
                <a:effectLst/>
                <a:latin typeface="+mj-lt"/>
              </a:rPr>
              <a:t>: celebrate, succeed, achieve, explore, create, help, inspire, share</a:t>
            </a:r>
          </a:p>
          <a:p>
            <a:pPr lvl="1"/>
            <a:r>
              <a:rPr lang="en-US" b="0" i="0" dirty="0">
                <a:solidFill>
                  <a:srgbClr val="1F1F1F"/>
                </a:solidFill>
                <a:effectLst/>
                <a:latin typeface="+mj-lt"/>
              </a:rPr>
              <a:t>Happy Emotions</a:t>
            </a:r>
            <a:r>
              <a:rPr lang="en-US" dirty="0">
                <a:solidFill>
                  <a:srgbClr val="1F1F1F"/>
                </a:solidFill>
                <a:latin typeface="+mj-lt"/>
                <a:sym typeface="Wingdings" panose="05000000000000000000" pitchFamily="2" charset="2"/>
              </a:rPr>
              <a:t>-(</a:t>
            </a:r>
            <a:r>
              <a:rPr lang="en-US" b="0" i="0" dirty="0">
                <a:solidFill>
                  <a:srgbClr val="1F1F1F"/>
                </a:solidFill>
                <a:effectLst/>
                <a:latin typeface="+mj-lt"/>
              </a:rPr>
              <a:t>Negative): </a:t>
            </a:r>
          </a:p>
          <a:p>
            <a:pPr lvl="2">
              <a:buFont typeface="Arial" panose="020B0604020202020204" pitchFamily="34" charset="0"/>
              <a:buChar char="•"/>
            </a:pPr>
            <a:r>
              <a:rPr lang="en-US" b="1" dirty="0">
                <a:solidFill>
                  <a:srgbClr val="1F1F1F"/>
                </a:solidFill>
                <a:latin typeface="+mj-lt"/>
              </a:rPr>
              <a:t>Negative emotions:</a:t>
            </a:r>
            <a:r>
              <a:rPr lang="en-US" dirty="0">
                <a:solidFill>
                  <a:srgbClr val="1F1F1F"/>
                </a:solidFill>
                <a:latin typeface="+mj-lt"/>
              </a:rPr>
              <a:t> sadness, anger, fear, disappointment, frustration, boredom, disgust, anxiety</a:t>
            </a:r>
          </a:p>
          <a:p>
            <a:pPr lvl="2">
              <a:buFont typeface="Arial" panose="020B0604020202020204" pitchFamily="34" charset="0"/>
              <a:buChar char="•"/>
            </a:pPr>
            <a:r>
              <a:rPr lang="en-US" b="1" dirty="0">
                <a:solidFill>
                  <a:srgbClr val="1F1F1F"/>
                </a:solidFill>
                <a:latin typeface="+mj-lt"/>
              </a:rPr>
              <a:t>Descriptive words:</a:t>
            </a:r>
            <a:r>
              <a:rPr lang="en-US" dirty="0">
                <a:solidFill>
                  <a:srgbClr val="1F1F1F"/>
                </a:solidFill>
                <a:latin typeface="+mj-lt"/>
              </a:rPr>
              <a:t> dark, bleak, cold, harsh, rough, bitter, messy, broken</a:t>
            </a:r>
          </a:p>
          <a:p>
            <a:pPr lvl="2">
              <a:buFont typeface="Arial" panose="020B0604020202020204" pitchFamily="34" charset="0"/>
              <a:buChar char="•"/>
            </a:pPr>
            <a:r>
              <a:rPr lang="en-US" b="1" dirty="0">
                <a:solidFill>
                  <a:srgbClr val="1F1F1F"/>
                </a:solidFill>
                <a:latin typeface="+mj-lt"/>
              </a:rPr>
              <a:t>Actions: </a:t>
            </a:r>
            <a:r>
              <a:rPr lang="en-US" dirty="0">
                <a:solidFill>
                  <a:srgbClr val="1F1F1F"/>
                </a:solidFill>
                <a:latin typeface="+mj-lt"/>
              </a:rPr>
              <a:t>cry, struggle, fail, worry, blame, doubt, avoid, withdraw</a:t>
            </a:r>
          </a:p>
          <a:p>
            <a:pPr lvl="1"/>
            <a:r>
              <a:rPr lang="en-US" b="0" i="0" dirty="0">
                <a:solidFill>
                  <a:srgbClr val="1F1F1F"/>
                </a:solidFill>
                <a:effectLst/>
                <a:latin typeface="+mj-lt"/>
              </a:rPr>
              <a:t>Neutral Emotions</a:t>
            </a:r>
            <a:r>
              <a:rPr lang="en-US" dirty="0">
                <a:solidFill>
                  <a:srgbClr val="1F1F1F"/>
                </a:solidFill>
                <a:latin typeface="+mj-lt"/>
                <a:sym typeface="Wingdings" panose="05000000000000000000" pitchFamily="2" charset="2"/>
              </a:rPr>
              <a:t>-(</a:t>
            </a:r>
            <a:r>
              <a:rPr lang="en-US" b="0" i="0" dirty="0">
                <a:solidFill>
                  <a:srgbClr val="1F1F1F"/>
                </a:solidFill>
                <a:effectLst/>
                <a:latin typeface="+mj-lt"/>
              </a:rPr>
              <a:t>Neutral): </a:t>
            </a:r>
          </a:p>
          <a:p>
            <a:pPr lvl="2">
              <a:buFont typeface="Arial" panose="020B0604020202020204" pitchFamily="34" charset="0"/>
              <a:buChar char="•"/>
            </a:pPr>
            <a:r>
              <a:rPr lang="en-US" b="1" dirty="0">
                <a:solidFill>
                  <a:srgbClr val="1F1F1F"/>
                </a:solidFill>
                <a:latin typeface="+mj-lt"/>
              </a:rPr>
              <a:t>Neutral words: </a:t>
            </a:r>
            <a:r>
              <a:rPr lang="en-US" dirty="0">
                <a:solidFill>
                  <a:srgbClr val="1F1F1F"/>
                </a:solidFill>
                <a:latin typeface="+mj-lt"/>
              </a:rPr>
              <a:t>thing, fact, situation, information, objective, data, circumstance, detail</a:t>
            </a:r>
          </a:p>
          <a:p>
            <a:pPr lvl="2">
              <a:buFont typeface="Arial" panose="020B0604020202020204" pitchFamily="34" charset="0"/>
              <a:buChar char="•"/>
            </a:pPr>
            <a:r>
              <a:rPr lang="en-US" b="1" dirty="0">
                <a:solidFill>
                  <a:srgbClr val="1F1F1F"/>
                </a:solidFill>
                <a:latin typeface="+mj-lt"/>
              </a:rPr>
              <a:t>Verbs: </a:t>
            </a:r>
            <a:r>
              <a:rPr lang="en-US" dirty="0">
                <a:solidFill>
                  <a:srgbClr val="1F1F1F"/>
                </a:solidFill>
                <a:latin typeface="+mj-lt"/>
              </a:rPr>
              <a:t>happen, occur, exist, remain, continue, develop, evolve, seem</a:t>
            </a:r>
          </a:p>
          <a:p>
            <a:pPr marL="596900" lvl="1" indent="0">
              <a:buNone/>
            </a:pPr>
            <a:endParaRPr lang="en-US" dirty="0"/>
          </a:p>
        </p:txBody>
      </p:sp>
    </p:spTree>
    <p:extLst>
      <p:ext uri="{BB962C8B-B14F-4D97-AF65-F5344CB8AC3E}">
        <p14:creationId xmlns:p14="http://schemas.microsoft.com/office/powerpoint/2010/main" val="106950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490B-3A9B-07B8-EEFB-A00D0EAFA393}"/>
              </a:ext>
            </a:extLst>
          </p:cNvPr>
          <p:cNvSpPr>
            <a:spLocks noGrp="1"/>
          </p:cNvSpPr>
          <p:nvPr>
            <p:ph type="title"/>
          </p:nvPr>
        </p:nvSpPr>
        <p:spPr/>
        <p:txBody>
          <a:bodyPr>
            <a:normAutofit fontScale="90000"/>
          </a:bodyPr>
          <a:lstStyle/>
          <a:p>
            <a:r>
              <a:rPr lang="en-US" dirty="0"/>
              <a:t>Vader-Rules Based</a:t>
            </a:r>
          </a:p>
        </p:txBody>
      </p:sp>
      <p:sp>
        <p:nvSpPr>
          <p:cNvPr id="3" name="Text Placeholder 2">
            <a:extLst>
              <a:ext uri="{FF2B5EF4-FFF2-40B4-BE49-F238E27FC236}">
                <a16:creationId xmlns:a16="http://schemas.microsoft.com/office/drawing/2014/main" id="{CCF08F48-1E95-FE81-9B17-E6769029A862}"/>
              </a:ext>
            </a:extLst>
          </p:cNvPr>
          <p:cNvSpPr>
            <a:spLocks noGrp="1"/>
          </p:cNvSpPr>
          <p:nvPr>
            <p:ph type="body" idx="1"/>
          </p:nvPr>
        </p:nvSpPr>
        <p:spPr/>
        <p:txBody>
          <a:bodyPr/>
          <a:lstStyle/>
          <a:p>
            <a:pPr algn="l">
              <a:buFont typeface="+mj-lt"/>
              <a:buAutoNum type="arabicPeriod"/>
            </a:pPr>
            <a:r>
              <a:rPr lang="en-US" sz="1600" b="0" i="0" dirty="0">
                <a:solidFill>
                  <a:srgbClr val="1F1F1F"/>
                </a:solidFill>
                <a:effectLst/>
                <a:latin typeface="+mj-lt"/>
              </a:rPr>
              <a:t>Rules: These are your pre-defined rules for identifying sentiment cues. They can be based on things like:</a:t>
            </a:r>
          </a:p>
          <a:p>
            <a:pPr marL="742950" lvl="1" indent="-285750" algn="l">
              <a:buFont typeface="+mj-lt"/>
              <a:buAutoNum type="arabicPeriod"/>
            </a:pPr>
            <a:r>
              <a:rPr lang="en-US" sz="1200" b="1" i="0" dirty="0">
                <a:solidFill>
                  <a:srgbClr val="1F1F1F"/>
                </a:solidFill>
                <a:effectLst/>
                <a:latin typeface="+mj-lt"/>
              </a:rPr>
              <a:t>Negation: </a:t>
            </a:r>
            <a:r>
              <a:rPr lang="en-US" sz="1200" b="0" i="0" dirty="0">
                <a:solidFill>
                  <a:srgbClr val="1F1F1F"/>
                </a:solidFill>
                <a:effectLst/>
                <a:latin typeface="+mj-lt"/>
              </a:rPr>
              <a:t>Words like "not," "never," "hardly" can reverse the sentiment of a sentence.</a:t>
            </a:r>
          </a:p>
          <a:p>
            <a:pPr marL="742950" lvl="1" indent="-285750" algn="l">
              <a:buFont typeface="+mj-lt"/>
              <a:buAutoNum type="arabicPeriod"/>
            </a:pPr>
            <a:r>
              <a:rPr lang="en-US" sz="1200" b="1" i="0" dirty="0">
                <a:solidFill>
                  <a:srgbClr val="1F1F1F"/>
                </a:solidFill>
                <a:effectLst/>
                <a:latin typeface="+mj-lt"/>
              </a:rPr>
              <a:t>Intensity: </a:t>
            </a:r>
            <a:r>
              <a:rPr lang="en-US" sz="1200" b="0" i="0" dirty="0">
                <a:solidFill>
                  <a:srgbClr val="1F1F1F"/>
                </a:solidFill>
                <a:effectLst/>
                <a:latin typeface="+mj-lt"/>
              </a:rPr>
              <a:t>"Very," "really," "extremely" can amplify the sentiment.</a:t>
            </a:r>
          </a:p>
          <a:p>
            <a:pPr marL="742950" lvl="1" indent="-285750" algn="l">
              <a:buFont typeface="+mj-lt"/>
              <a:buAutoNum type="arabicPeriod"/>
            </a:pPr>
            <a:r>
              <a:rPr lang="en-US" sz="1200" b="1" i="0" dirty="0">
                <a:solidFill>
                  <a:srgbClr val="1F1F1F"/>
                </a:solidFill>
                <a:effectLst/>
                <a:latin typeface="+mj-lt"/>
              </a:rPr>
              <a:t>Comparisons: </a:t>
            </a:r>
            <a:r>
              <a:rPr lang="en-US" sz="1200" b="0" i="0" dirty="0">
                <a:solidFill>
                  <a:srgbClr val="1F1F1F"/>
                </a:solidFill>
                <a:effectLst/>
                <a:latin typeface="+mj-lt"/>
              </a:rPr>
              <a:t>"Better than," "worse than" indicate relative sentiment.</a:t>
            </a:r>
          </a:p>
          <a:p>
            <a:pPr marL="742950" lvl="1" indent="-285750" algn="l">
              <a:buFont typeface="+mj-lt"/>
              <a:buAutoNum type="arabicPeriod"/>
            </a:pPr>
            <a:r>
              <a:rPr lang="en-US" sz="1200" b="1" i="0" dirty="0">
                <a:solidFill>
                  <a:srgbClr val="1F1F1F"/>
                </a:solidFill>
                <a:effectLst/>
                <a:latin typeface="+mj-lt"/>
              </a:rPr>
              <a:t>Figurative language: </a:t>
            </a:r>
            <a:r>
              <a:rPr lang="en-US" sz="1200" b="0" i="0" dirty="0">
                <a:solidFill>
                  <a:srgbClr val="1F1F1F"/>
                </a:solidFill>
                <a:effectLst/>
                <a:latin typeface="+mj-lt"/>
              </a:rPr>
              <a:t>Sarcasm, metaphors, and irony can be tricky, but rules can help identify them.</a:t>
            </a:r>
          </a:p>
          <a:p>
            <a:pPr algn="l">
              <a:buFont typeface="+mj-lt"/>
              <a:buAutoNum type="arabicPeriod"/>
            </a:pPr>
            <a:endParaRPr lang="en-US" sz="1600" b="1" i="0" dirty="0">
              <a:solidFill>
                <a:srgbClr val="1F1F1F"/>
              </a:solidFill>
              <a:effectLst/>
              <a:latin typeface="+mj-lt"/>
            </a:endParaRPr>
          </a:p>
          <a:p>
            <a:pPr algn="l">
              <a:buFont typeface="+mj-lt"/>
              <a:buAutoNum type="arabicPeriod"/>
            </a:pPr>
            <a:r>
              <a:rPr lang="en-US" sz="1600" b="1" i="0" dirty="0">
                <a:solidFill>
                  <a:srgbClr val="1F1F1F"/>
                </a:solidFill>
                <a:effectLst/>
                <a:latin typeface="+mj-lt"/>
              </a:rPr>
              <a:t>Sentence Analyzer: </a:t>
            </a:r>
            <a:r>
              <a:rPr lang="en-US" sz="1600" b="0" i="0" dirty="0">
                <a:solidFill>
                  <a:srgbClr val="1F1F1F"/>
                </a:solidFill>
                <a:effectLst/>
                <a:latin typeface="+mj-lt"/>
              </a:rPr>
              <a:t>This scans the text, </a:t>
            </a:r>
            <a:r>
              <a:rPr lang="en-US" sz="1600" b="1" i="0" dirty="0">
                <a:solidFill>
                  <a:srgbClr val="1F1F1F"/>
                </a:solidFill>
                <a:effectLst/>
                <a:latin typeface="+mj-lt"/>
              </a:rPr>
              <a:t>checking for patterns </a:t>
            </a:r>
            <a:r>
              <a:rPr lang="en-US" sz="1600" b="0" i="0" dirty="0">
                <a:solidFill>
                  <a:srgbClr val="1F1F1F"/>
                </a:solidFill>
                <a:effectLst/>
                <a:latin typeface="+mj-lt"/>
              </a:rPr>
              <a:t>that match the rules.</a:t>
            </a:r>
          </a:p>
          <a:p>
            <a:pPr algn="l">
              <a:buFont typeface="+mj-lt"/>
              <a:buAutoNum type="arabicPeriod"/>
            </a:pPr>
            <a:endParaRPr lang="en-US" sz="1600" b="1" i="0" dirty="0">
              <a:solidFill>
                <a:srgbClr val="1F1F1F"/>
              </a:solidFill>
              <a:effectLst/>
              <a:latin typeface="+mj-lt"/>
            </a:endParaRPr>
          </a:p>
          <a:p>
            <a:pPr algn="l">
              <a:buFont typeface="+mj-lt"/>
              <a:buAutoNum type="arabicPeriod"/>
            </a:pPr>
            <a:r>
              <a:rPr lang="en-US" sz="1600" b="1" i="0" dirty="0">
                <a:solidFill>
                  <a:srgbClr val="1F1F1F"/>
                </a:solidFill>
                <a:effectLst/>
                <a:latin typeface="+mj-lt"/>
              </a:rPr>
              <a:t>Sentiment Judge: </a:t>
            </a:r>
            <a:r>
              <a:rPr lang="en-US" sz="1600" b="0" i="0" dirty="0">
                <a:solidFill>
                  <a:srgbClr val="1F1F1F"/>
                </a:solidFill>
                <a:effectLst/>
                <a:latin typeface="+mj-lt"/>
              </a:rPr>
              <a:t>Based on the </a:t>
            </a:r>
            <a:r>
              <a:rPr lang="en-US" sz="1600" b="1" i="0" dirty="0">
                <a:solidFill>
                  <a:srgbClr val="1F1F1F"/>
                </a:solidFill>
                <a:effectLst/>
                <a:latin typeface="+mj-lt"/>
              </a:rPr>
              <a:t>matched rules</a:t>
            </a:r>
            <a:r>
              <a:rPr lang="en-US" sz="1600" b="0" i="0" dirty="0">
                <a:solidFill>
                  <a:srgbClr val="1F1F1F"/>
                </a:solidFill>
                <a:effectLst/>
                <a:latin typeface="+mj-lt"/>
              </a:rPr>
              <a:t>, the analyzer assigns a sentiment score to the sentence.</a:t>
            </a:r>
            <a:endParaRPr lang="en-US" b="0" i="0" dirty="0">
              <a:solidFill>
                <a:srgbClr val="1F1F1F"/>
              </a:solidFill>
              <a:effectLst/>
              <a:latin typeface="+mj-lt"/>
            </a:endParaRPr>
          </a:p>
          <a:p>
            <a:pPr marL="114300" indent="0">
              <a:buNone/>
            </a:pPr>
            <a:endParaRPr lang="en-US" dirty="0"/>
          </a:p>
        </p:txBody>
      </p:sp>
    </p:spTree>
    <p:extLst>
      <p:ext uri="{BB962C8B-B14F-4D97-AF65-F5344CB8AC3E}">
        <p14:creationId xmlns:p14="http://schemas.microsoft.com/office/powerpoint/2010/main" val="2257100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Flair</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solidFill>
                  <a:schemeClr val="tx1"/>
                </a:solidFill>
                <a:latin typeface="+mj-lt"/>
              </a:rPr>
              <a:t>Flair is a powerful NLP library that allows you to apply state-of-the-art natural language processing (NLP) models to your text, such as named entity recognition (NER), </a:t>
            </a:r>
            <a:r>
              <a:rPr lang="en" b="1" dirty="0">
                <a:solidFill>
                  <a:srgbClr val="C00000"/>
                </a:solidFill>
                <a:latin typeface="+mj-lt"/>
              </a:rPr>
              <a:t>sentiment analysis</a:t>
            </a:r>
            <a:r>
              <a:rPr lang="en" dirty="0">
                <a:solidFill>
                  <a:schemeClr val="tx1"/>
                </a:solidFill>
                <a:latin typeface="+mj-lt"/>
              </a:rPr>
              <a:t>, part-of-speech tagging (PoS), special support for biomedical data, sense disambiguation and classification, with support for a rapidly growing number of languages. </a:t>
            </a:r>
            <a:endParaRPr dirty="0">
              <a:solidFill>
                <a:schemeClr val="tx1"/>
              </a:solidFill>
              <a:latin typeface="+mj-lt"/>
            </a:endParaRPr>
          </a:p>
          <a:p>
            <a:pPr marL="0" lvl="0" indent="0" algn="l" rtl="0">
              <a:spcBef>
                <a:spcPts val="1200"/>
              </a:spcBef>
              <a:spcAft>
                <a:spcPts val="1200"/>
              </a:spcAft>
              <a:buNone/>
            </a:pPr>
            <a:endParaRPr lang="en-US" sz="1100" dirty="0">
              <a:solidFill>
                <a:srgbClr val="111111"/>
              </a:solidFill>
              <a:latin typeface="+mj-lt"/>
              <a:ea typeface="Roboto"/>
              <a:cs typeface="Roboto"/>
              <a:sym typeface="Roboto"/>
            </a:endParaRPr>
          </a:p>
          <a:p>
            <a:pPr marL="0" lvl="0" indent="0" algn="l" rtl="0">
              <a:spcBef>
                <a:spcPts val="1200"/>
              </a:spcBef>
              <a:spcAft>
                <a:spcPts val="1200"/>
              </a:spcAft>
              <a:buNone/>
            </a:pPr>
            <a:r>
              <a:rPr lang="en-US" sz="2000" dirty="0">
                <a:solidFill>
                  <a:srgbClr val="111111"/>
                </a:solidFill>
                <a:latin typeface="+mj-lt"/>
                <a:ea typeface="Roboto"/>
                <a:cs typeface="Roboto"/>
                <a:sym typeface="Roboto"/>
              </a:rPr>
              <a:t>Flair's sentiment analysis model utilizes a stacked bidirectional LSTM (</a:t>
            </a:r>
            <a:r>
              <a:rPr lang="en-US" sz="2000" dirty="0" err="1">
                <a:solidFill>
                  <a:srgbClr val="111111"/>
                </a:solidFill>
                <a:latin typeface="+mj-lt"/>
                <a:ea typeface="Roboto"/>
                <a:cs typeface="Roboto"/>
                <a:sym typeface="Roboto"/>
              </a:rPr>
              <a:t>BiLSTM</a:t>
            </a:r>
            <a:r>
              <a:rPr lang="en-US" sz="2000" dirty="0">
                <a:solidFill>
                  <a:srgbClr val="111111"/>
                </a:solidFill>
                <a:latin typeface="+mj-lt"/>
                <a:ea typeface="Roboto"/>
                <a:cs typeface="Roboto"/>
                <a:sym typeface="Roboto"/>
              </a:rPr>
              <a:t>) architecture extension of recurrent neural network (RNN) architecture.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3520" dirty="0"/>
              <a:t>Flair</a:t>
            </a:r>
            <a:endParaRPr sz="3520"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42900"/>
            <a:r>
              <a:rPr lang="en-US" dirty="0"/>
              <a:t>Each character in a word as an embedding vector (Character Embeddings)</a:t>
            </a:r>
          </a:p>
          <a:p>
            <a:pPr marL="342900"/>
            <a:r>
              <a:rPr lang="en-US" dirty="0"/>
              <a:t>Flair </a:t>
            </a:r>
            <a:r>
              <a:rPr lang="en-US" b="1" dirty="0"/>
              <a:t>employs multiple layers of bidirectional LSTMs</a:t>
            </a:r>
            <a:r>
              <a:rPr lang="en-US" dirty="0"/>
              <a:t>. </a:t>
            </a:r>
          </a:p>
          <a:p>
            <a:pPr marL="628650" lvl="1" indent="-171450">
              <a:buFont typeface="Arial" panose="020B0604020202020204" pitchFamily="34" charset="0"/>
              <a:buChar char="•"/>
            </a:pPr>
            <a:r>
              <a:rPr lang="en-US" sz="1800" dirty="0"/>
              <a:t>Bidirectional LSTMs process input sequences </a:t>
            </a:r>
            <a:r>
              <a:rPr lang="en-US" sz="1800" dirty="0">
                <a:solidFill>
                  <a:srgbClr val="C00000"/>
                </a:solidFill>
              </a:rPr>
              <a:t>in both forward and backward directions</a:t>
            </a:r>
            <a:r>
              <a:rPr lang="en-US" sz="1800" dirty="0"/>
              <a:t>, capturing contextual information effectively. </a:t>
            </a:r>
          </a:p>
          <a:p>
            <a:pPr marL="342900"/>
            <a:r>
              <a:rPr lang="en-US" dirty="0"/>
              <a:t>The </a:t>
            </a:r>
            <a:r>
              <a:rPr lang="en-US" dirty="0">
                <a:solidFill>
                  <a:srgbClr val="C00000"/>
                </a:solidFill>
              </a:rPr>
              <a:t>hidden states </a:t>
            </a:r>
            <a:r>
              <a:rPr lang="en-US" dirty="0"/>
              <a:t>generated by the </a:t>
            </a:r>
            <a:r>
              <a:rPr lang="en-US" dirty="0" err="1"/>
              <a:t>BiLSTM</a:t>
            </a:r>
            <a:r>
              <a:rPr lang="en-US" dirty="0"/>
              <a:t> layers contain information about the </a:t>
            </a:r>
            <a:r>
              <a:rPr lang="en-US" dirty="0">
                <a:solidFill>
                  <a:srgbClr val="C00000"/>
                </a:solidFill>
              </a:rPr>
              <a:t>context of each character </a:t>
            </a:r>
            <a:r>
              <a:rPr lang="en-US" dirty="0"/>
              <a:t>in the input sequence, allowing the model to understand the relationships between characters and words.</a:t>
            </a:r>
          </a:p>
          <a:p>
            <a:pPr marL="342900"/>
            <a:r>
              <a:rPr lang="en-US" dirty="0"/>
              <a:t>The model is trained using labeled data, where the weights of the network are adjusted to minimize the difference between predicted sentiment scores and the ground truth labels. (Training)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27" b="1" dirty="0">
                <a:highlight>
                  <a:srgbClr val="FFFFFF"/>
                </a:highlight>
                <a:latin typeface="Montserrat"/>
                <a:ea typeface="Montserrat"/>
                <a:cs typeface="Montserrat"/>
                <a:sym typeface="Montserrat"/>
              </a:rPr>
              <a:t>TEXTBLOB</a:t>
            </a:r>
            <a:endParaRPr sz="3577" dirty="0"/>
          </a:p>
        </p:txBody>
      </p:sp>
      <p:sp>
        <p:nvSpPr>
          <p:cNvPr id="110" name="Google Shape;110;p22"/>
          <p:cNvSpPr txBox="1">
            <a:spLocks noGrp="1"/>
          </p:cNvSpPr>
          <p:nvPr>
            <p:ph type="body" idx="1"/>
          </p:nvPr>
        </p:nvSpPr>
        <p:spPr>
          <a:xfrm>
            <a:off x="311700" y="1152475"/>
            <a:ext cx="8520600" cy="3549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700" dirty="0">
                <a:solidFill>
                  <a:srgbClr val="272626"/>
                </a:solidFill>
                <a:highlight>
                  <a:srgbClr val="FFFFFF"/>
                </a:highlight>
                <a:latin typeface="Montserrat"/>
                <a:ea typeface="Montserrat"/>
                <a:cs typeface="Montserrat"/>
                <a:sym typeface="Montserrat"/>
              </a:rPr>
              <a:t>TextBlob is not a pure Rule-based Sentiment Analysis.It uses a rule-based approach and a machine learning model to analyze text data.</a:t>
            </a:r>
            <a:endParaRPr sz="1700" dirty="0">
              <a:solidFill>
                <a:srgbClr val="272626"/>
              </a:solidFill>
              <a:highlight>
                <a:srgbClr val="FFFFFF"/>
              </a:highlight>
              <a:latin typeface="Montserrat"/>
              <a:ea typeface="Montserrat"/>
              <a:cs typeface="Montserrat"/>
              <a:sym typeface="Montserrat"/>
            </a:endParaRPr>
          </a:p>
          <a:p>
            <a:pPr marL="0" indent="0">
              <a:spcBef>
                <a:spcPts val="1200"/>
              </a:spcBef>
              <a:buNone/>
            </a:pPr>
            <a:r>
              <a:rPr lang="en-US" sz="1200" b="1" i="0" dirty="0">
                <a:solidFill>
                  <a:srgbClr val="1F1F1F"/>
                </a:solidFill>
                <a:effectLst/>
                <a:latin typeface="+mj-lt"/>
              </a:rPr>
              <a:t>Naive Bayes Classifier: </a:t>
            </a:r>
            <a:r>
              <a:rPr lang="en-US" sz="1200" b="0" i="0" dirty="0">
                <a:solidFill>
                  <a:srgbClr val="1F1F1F"/>
                </a:solidFill>
                <a:effectLst/>
                <a:latin typeface="+mj-lt"/>
              </a:rPr>
              <a:t>This is the default method used by </a:t>
            </a:r>
            <a:r>
              <a:rPr lang="en-US" sz="1200" b="0" i="0" dirty="0" err="1">
                <a:solidFill>
                  <a:srgbClr val="1F1F1F"/>
                </a:solidFill>
                <a:effectLst/>
                <a:latin typeface="+mj-lt"/>
              </a:rPr>
              <a:t>TextBlob</a:t>
            </a:r>
            <a:r>
              <a:rPr lang="en-US" sz="1200" b="0" i="0" dirty="0">
                <a:solidFill>
                  <a:srgbClr val="1F1F1F"/>
                </a:solidFill>
                <a:effectLst/>
                <a:latin typeface="+mj-lt"/>
              </a:rPr>
              <a:t>. It involves a statistical model that analyzes the probability of a sentence belonging to a specific sentiment category (positive, negative, or neutral) based on the presence of individual words.</a:t>
            </a:r>
          </a:p>
          <a:p>
            <a:pPr marL="0" lvl="0" indent="0" algn="l" rtl="0">
              <a:spcBef>
                <a:spcPts val="1200"/>
              </a:spcBef>
              <a:spcAft>
                <a:spcPts val="0"/>
              </a:spcAft>
              <a:buNone/>
            </a:pPr>
            <a:r>
              <a:rPr lang="en" sz="1900" dirty="0">
                <a:solidFill>
                  <a:srgbClr val="272626"/>
                </a:solidFill>
                <a:highlight>
                  <a:srgbClr val="FFFFFF"/>
                </a:highlight>
                <a:latin typeface="+mj-lt"/>
                <a:ea typeface="Montserrat"/>
                <a:cs typeface="Montserrat"/>
                <a:sym typeface="Montserrat"/>
              </a:rPr>
              <a:t>TEXTBLOB returns </a:t>
            </a:r>
            <a:r>
              <a:rPr lang="en" dirty="0">
                <a:solidFill>
                  <a:srgbClr val="272626"/>
                </a:solidFill>
                <a:highlight>
                  <a:srgbClr val="FFFFFF"/>
                </a:highlight>
                <a:latin typeface="+mj-lt"/>
                <a:ea typeface="Montserrat"/>
                <a:cs typeface="Montserrat"/>
                <a:sym typeface="Montserrat"/>
              </a:rPr>
              <a:t>( Polarity and Subjectivity):</a:t>
            </a:r>
            <a:r>
              <a:rPr lang="en" sz="2100" dirty="0">
                <a:solidFill>
                  <a:srgbClr val="272626"/>
                </a:solidFill>
                <a:highlight>
                  <a:srgbClr val="FFFFFF"/>
                </a:highlight>
                <a:latin typeface="+mj-lt"/>
                <a:ea typeface="Montserrat"/>
                <a:cs typeface="Montserrat"/>
                <a:sym typeface="Montserrat"/>
              </a:rPr>
              <a:t>:</a:t>
            </a:r>
            <a:endParaRPr sz="2100" dirty="0">
              <a:solidFill>
                <a:srgbClr val="272626"/>
              </a:solidFill>
              <a:highlight>
                <a:srgbClr val="FFFFFF"/>
              </a:highlight>
              <a:latin typeface="+mj-lt"/>
              <a:ea typeface="Montserrat"/>
              <a:cs typeface="Montserrat"/>
              <a:sym typeface="Montserrat"/>
            </a:endParaRPr>
          </a:p>
          <a:p>
            <a:pPr marL="457200" lvl="0" indent="-320675" algn="just" rtl="0">
              <a:lnSpc>
                <a:spcPct val="183333"/>
              </a:lnSpc>
              <a:spcBef>
                <a:spcPts val="1200"/>
              </a:spcBef>
              <a:spcAft>
                <a:spcPts val="0"/>
              </a:spcAft>
              <a:buClr>
                <a:srgbClr val="222222"/>
              </a:buClr>
              <a:buSzPts val="1450"/>
              <a:buChar char="●"/>
            </a:pPr>
            <a:r>
              <a:rPr lang="en" sz="1450" dirty="0">
                <a:solidFill>
                  <a:srgbClr val="222222"/>
                </a:solidFill>
                <a:highlight>
                  <a:srgbClr val="FFFFFF"/>
                </a:highlight>
              </a:rPr>
              <a:t>Polarity is a float that lies between [-1,1], -1 indicates negative sentiment and +1 indicates positive sentiments.</a:t>
            </a:r>
            <a:endParaRPr sz="1450" dirty="0">
              <a:solidFill>
                <a:srgbClr val="222222"/>
              </a:solidFill>
              <a:highlight>
                <a:srgbClr val="FFFFFF"/>
              </a:highlight>
            </a:endParaRPr>
          </a:p>
          <a:p>
            <a:pPr marL="457200" lvl="0" indent="-320675" algn="just" rtl="0">
              <a:lnSpc>
                <a:spcPct val="183333"/>
              </a:lnSpc>
              <a:spcBef>
                <a:spcPts val="0"/>
              </a:spcBef>
              <a:spcAft>
                <a:spcPts val="0"/>
              </a:spcAft>
              <a:buClr>
                <a:srgbClr val="222222"/>
              </a:buClr>
              <a:buSzPts val="1450"/>
              <a:buChar char="●"/>
            </a:pPr>
            <a:r>
              <a:rPr lang="en" sz="1450" dirty="0">
                <a:solidFill>
                  <a:srgbClr val="222222"/>
                </a:solidFill>
                <a:highlight>
                  <a:srgbClr val="FFFFFF"/>
                </a:highlight>
              </a:rPr>
              <a:t>Subjectivity is also a float that lies in the range of [0,1]. Subjective sentences generally refer to opinion, emotion, or judgment.</a:t>
            </a:r>
            <a:endParaRPr sz="2200" dirty="0">
              <a:solidFill>
                <a:srgbClr val="272626"/>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Various results sample tests shows following results</a:t>
            </a:r>
            <a:endParaRPr/>
          </a:p>
        </p:txBody>
      </p:sp>
      <p:sp>
        <p:nvSpPr>
          <p:cNvPr id="116" name="Google Shape;116;p23"/>
          <p:cNvSpPr txBox="1">
            <a:spLocks noGrp="1"/>
          </p:cNvSpPr>
          <p:nvPr>
            <p:ph type="body" idx="1"/>
          </p:nvPr>
        </p:nvSpPr>
        <p:spPr>
          <a:xfrm>
            <a:off x="311700" y="1152475"/>
            <a:ext cx="8520600" cy="375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Vader</a:t>
            </a:r>
            <a:endParaRPr b="1"/>
          </a:p>
          <a:p>
            <a:pPr marL="0" lvl="0" indent="0" algn="l" rtl="0">
              <a:spcBef>
                <a:spcPts val="1200"/>
              </a:spcBef>
              <a:spcAft>
                <a:spcPts val="0"/>
              </a:spcAft>
              <a:buNone/>
            </a:pPr>
            <a:r>
              <a:rPr lang="en" sz="1200">
                <a:solidFill>
                  <a:srgbClr val="272626"/>
                </a:solidFill>
                <a:highlight>
                  <a:srgbClr val="FFFFFF"/>
                </a:highlight>
                <a:latin typeface="Montserrat"/>
                <a:ea typeface="Montserrat"/>
                <a:cs typeface="Montserrat"/>
                <a:sym typeface="Montserrat"/>
              </a:rPr>
              <a:t>Analysis responses are quite extreme in both ends, potentially due to the way the compound scores are calculated. Vader was </a:t>
            </a:r>
            <a:r>
              <a:rPr lang="en" sz="1200" b="1">
                <a:solidFill>
                  <a:srgbClr val="272626"/>
                </a:solidFill>
                <a:highlight>
                  <a:srgbClr val="FFFFFF"/>
                </a:highlight>
                <a:latin typeface="Montserrat"/>
                <a:ea typeface="Montserrat"/>
                <a:cs typeface="Montserrat"/>
                <a:sym typeface="Montserrat"/>
              </a:rPr>
              <a:t>made to be distinct in its answer</a:t>
            </a:r>
            <a:r>
              <a:rPr lang="en" sz="1200">
                <a:solidFill>
                  <a:srgbClr val="272626"/>
                </a:solidFill>
                <a:highlight>
                  <a:srgbClr val="FFFFFF"/>
                </a:highlight>
                <a:latin typeface="Montserrat"/>
                <a:ea typeface="Montserrat"/>
                <a:cs typeface="Montserrat"/>
                <a:sym typeface="Montserrat"/>
              </a:rPr>
              <a:t>.</a:t>
            </a:r>
            <a:endParaRPr sz="1200">
              <a:solidFill>
                <a:srgbClr val="272626"/>
              </a:solidFill>
              <a:highlight>
                <a:srgbClr val="FFFFFF"/>
              </a:highlight>
              <a:latin typeface="Montserrat"/>
              <a:ea typeface="Montserrat"/>
              <a:cs typeface="Montserrat"/>
              <a:sym typeface="Montserrat"/>
            </a:endParaRPr>
          </a:p>
          <a:p>
            <a:pPr marL="0" lvl="0" indent="0" algn="l" rtl="0">
              <a:spcBef>
                <a:spcPts val="1200"/>
              </a:spcBef>
              <a:spcAft>
                <a:spcPts val="0"/>
              </a:spcAft>
              <a:buNone/>
            </a:pPr>
            <a:r>
              <a:rPr lang="en" b="1"/>
              <a:t>Flair</a:t>
            </a:r>
            <a:br>
              <a:rPr lang="en" b="1"/>
            </a:br>
            <a:r>
              <a:rPr lang="en" sz="1200">
                <a:solidFill>
                  <a:srgbClr val="272626"/>
                </a:solidFill>
                <a:highlight>
                  <a:srgbClr val="FFFFFF"/>
                </a:highlight>
                <a:latin typeface="Montserrat"/>
                <a:ea typeface="Montserrat"/>
                <a:cs typeface="Montserrat"/>
                <a:sym typeface="Montserrat"/>
              </a:rPr>
              <a:t>Both cases (positivity and negativity) were not nearly as extreme as Vader, possibly owing to its emphasis on context awareness, and </a:t>
            </a:r>
            <a:r>
              <a:rPr lang="en" sz="1200" b="1">
                <a:solidFill>
                  <a:srgbClr val="272626"/>
                </a:solidFill>
                <a:highlight>
                  <a:srgbClr val="FFFFFF"/>
                </a:highlight>
                <a:latin typeface="Montserrat"/>
                <a:ea typeface="Montserrat"/>
                <a:cs typeface="Montserrat"/>
                <a:sym typeface="Montserrat"/>
              </a:rPr>
              <a:t>using the entire text</a:t>
            </a:r>
            <a:r>
              <a:rPr lang="en" sz="1200">
                <a:solidFill>
                  <a:srgbClr val="272626"/>
                </a:solidFill>
                <a:highlight>
                  <a:srgbClr val="FFFFFF"/>
                </a:highlight>
                <a:latin typeface="Montserrat"/>
                <a:ea typeface="Montserrat"/>
                <a:cs typeface="Montserrat"/>
                <a:sym typeface="Montserrat"/>
              </a:rPr>
              <a:t> throughout its analysis.</a:t>
            </a:r>
            <a:endParaRPr sz="1200">
              <a:solidFill>
                <a:srgbClr val="272626"/>
              </a:solidFill>
              <a:highlight>
                <a:srgbClr val="FFFFFF"/>
              </a:highlight>
              <a:latin typeface="Montserrat"/>
              <a:ea typeface="Montserrat"/>
              <a:cs typeface="Montserrat"/>
              <a:sym typeface="Montserrat"/>
            </a:endParaRPr>
          </a:p>
          <a:p>
            <a:pPr marL="0" lvl="0" indent="0" algn="l" rtl="0">
              <a:spcBef>
                <a:spcPts val="1200"/>
              </a:spcBef>
              <a:spcAft>
                <a:spcPts val="0"/>
              </a:spcAft>
              <a:buNone/>
            </a:pPr>
            <a:r>
              <a:rPr lang="en" b="1"/>
              <a:t>Flair</a:t>
            </a:r>
            <a:endParaRPr b="1"/>
          </a:p>
          <a:p>
            <a:pPr marL="0" lvl="0" indent="0" algn="l" rtl="0">
              <a:spcBef>
                <a:spcPts val="1200"/>
              </a:spcBef>
              <a:spcAft>
                <a:spcPts val="0"/>
              </a:spcAft>
              <a:buNone/>
            </a:pPr>
            <a:r>
              <a:rPr lang="en" sz="1200">
                <a:solidFill>
                  <a:srgbClr val="272626"/>
                </a:solidFill>
                <a:highlight>
                  <a:srgbClr val="FFFFFF"/>
                </a:highlight>
                <a:latin typeface="Montserrat"/>
                <a:ea typeface="Montserrat"/>
                <a:cs typeface="Montserrat"/>
                <a:sym typeface="Montserrat"/>
              </a:rPr>
              <a:t>TextBlob struggled completely to provide a significant polarity, despite the pre-processing</a:t>
            </a:r>
            <a:endParaRPr sz="1200">
              <a:solidFill>
                <a:srgbClr val="272626"/>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sz="1200">
              <a:solidFill>
                <a:srgbClr val="272626"/>
              </a:solidFill>
              <a:highlight>
                <a:srgbClr val="FFFFFF"/>
              </a:highlight>
              <a:latin typeface="Montserrat"/>
              <a:ea typeface="Montserrat"/>
              <a:cs typeface="Montserrat"/>
              <a:sym typeface="Montserrat"/>
            </a:endParaRPr>
          </a:p>
          <a:p>
            <a:pPr marL="0" lvl="0" indent="0" algn="l" rtl="0">
              <a:spcBef>
                <a:spcPts val="1200"/>
              </a:spcBef>
              <a:spcAft>
                <a:spcPts val="1200"/>
              </a:spcAft>
              <a:buClr>
                <a:schemeClr val="dk1"/>
              </a:buClr>
              <a:buSzPts val="1100"/>
              <a:buFont typeface="Arial"/>
              <a:buNone/>
            </a:pPr>
            <a:r>
              <a:rPr lang="en" sz="1400">
                <a:solidFill>
                  <a:srgbClr val="272626"/>
                </a:solidFill>
                <a:highlight>
                  <a:srgbClr val="FFFFFF"/>
                </a:highlight>
                <a:latin typeface="Montserrat"/>
                <a:ea typeface="Montserrat"/>
                <a:cs typeface="Montserrat"/>
                <a:sym typeface="Montserrat"/>
              </a:rPr>
              <a:t>For Details see </a:t>
            </a:r>
            <a:r>
              <a:rPr lang="en" sz="1300" u="sng">
                <a:solidFill>
                  <a:schemeClr val="hlink"/>
                </a:solidFill>
                <a:hlinkClick r:id="rId3"/>
              </a:rPr>
              <a:t>here</a:t>
            </a:r>
            <a:r>
              <a:rPr lang="en" sz="1400">
                <a:solidFill>
                  <a:srgbClr val="272626"/>
                </a:solidFill>
                <a:highlight>
                  <a:srgbClr val="FFFFFF"/>
                </a:highlight>
                <a:latin typeface="Montserrat"/>
                <a:ea typeface="Montserrat"/>
                <a:cs typeface="Montserrat"/>
                <a:sym typeface="Montserrat"/>
              </a:rPr>
              <a:t> (https://aashishmehta.com/sentiment-analysis-comparison/)</a:t>
            </a:r>
            <a:endParaRPr sz="1400">
              <a:solidFill>
                <a:srgbClr val="272626"/>
              </a:solidFill>
              <a:highlight>
                <a:srgbClr val="FFFFFF"/>
              </a:highlight>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182880" tIns="0" rIns="0" bIns="0" anchor="t" anchorCtr="0">
            <a:normAutofit fontScale="92500"/>
          </a:bodyPr>
          <a:lstStyle/>
          <a:p>
            <a:pPr marL="0" lvl="0" indent="0" algn="l" rtl="0">
              <a:spcBef>
                <a:spcPts val="0"/>
              </a:spcBef>
              <a:spcAft>
                <a:spcPts val="0"/>
              </a:spcAft>
              <a:buNone/>
            </a:pPr>
            <a:endParaRPr dirty="0"/>
          </a:p>
          <a:p>
            <a:pPr marL="477520" lvl="0" algn="l" rtl="0">
              <a:spcBef>
                <a:spcPts val="1200"/>
              </a:spcBef>
              <a:spcAft>
                <a:spcPts val="0"/>
              </a:spcAft>
              <a:buSzPct val="100000"/>
              <a:buFont typeface="+mj-lt"/>
              <a:buAutoNum type="arabicPeriod"/>
            </a:pPr>
            <a:r>
              <a:rPr lang="en-US" sz="1600" dirty="0"/>
              <a:t>Anticipating Corporate Financial Performance from CEO Letters,</a:t>
            </a:r>
            <a:r>
              <a:rPr lang="it-IT" sz="1600" dirty="0"/>
              <a:t> </a:t>
            </a:r>
            <a:r>
              <a:rPr lang="it-IT" sz="1300" i="1" dirty="0"/>
              <a:t>Siqi Che</a:t>
            </a:r>
            <a:r>
              <a:rPr lang="it-IT" sz="1300" i="1" baseline="30000" dirty="0"/>
              <a:t>1</a:t>
            </a:r>
            <a:r>
              <a:rPr lang="it-IT" sz="1300" i="1" dirty="0"/>
              <a:t>, Wenzhong Zhu</a:t>
            </a:r>
            <a:r>
              <a:rPr lang="it-IT" sz="1300" i="1" baseline="30000" dirty="0"/>
              <a:t>2</a:t>
            </a:r>
            <a:r>
              <a:rPr lang="it-IT" sz="1300" i="1" dirty="0"/>
              <a:t> ,and Xuepei Li</a:t>
            </a:r>
            <a:r>
              <a:rPr lang="it-IT" sz="1300" i="1" baseline="30000" dirty="0"/>
              <a:t>3</a:t>
            </a:r>
            <a:endParaRPr lang="en-US" sz="1300" i="1" dirty="0"/>
          </a:p>
          <a:p>
            <a:pPr marL="457200" lvl="0" indent="-322580" algn="l" rtl="0">
              <a:spcBef>
                <a:spcPts val="1200"/>
              </a:spcBef>
              <a:spcAft>
                <a:spcPts val="0"/>
              </a:spcAft>
              <a:buSzPct val="100000"/>
              <a:buAutoNum type="arabicPeriod"/>
            </a:pPr>
            <a:r>
              <a:rPr lang="en-US" sz="1600" dirty="0"/>
              <a:t>Utilizing Sentiment Analysis</a:t>
            </a:r>
            <a:endParaRPr lang="en" sz="1600" dirty="0"/>
          </a:p>
          <a:p>
            <a:pPr marL="457200" lvl="0" indent="-322580" algn="l" rtl="0">
              <a:spcBef>
                <a:spcPts val="1200"/>
              </a:spcBef>
              <a:spcAft>
                <a:spcPts val="0"/>
              </a:spcAft>
              <a:buSzPct val="100000"/>
              <a:buAutoNum type="arabicPeriod"/>
            </a:pPr>
            <a:r>
              <a:rPr lang="en" sz="1600" dirty="0"/>
              <a:t>Vader vs Flair vs TextBlob - Sentiment Analysis Comparison</a:t>
            </a:r>
            <a:endParaRPr sz="2300" dirty="0"/>
          </a:p>
          <a:p>
            <a:pPr marL="0" lvl="0" indent="0" algn="l" rtl="0">
              <a:spcBef>
                <a:spcPts val="1200"/>
              </a:spcBef>
              <a:spcAft>
                <a:spcPts val="0"/>
              </a:spcAft>
              <a:buNone/>
            </a:pPr>
            <a:r>
              <a:rPr lang="en" sz="2100" dirty="0"/>
              <a:t>       </a:t>
            </a:r>
            <a:r>
              <a:rPr lang="en" sz="1600" u="sng" dirty="0">
                <a:solidFill>
                  <a:schemeClr val="hlink"/>
                </a:solidFill>
                <a:hlinkClick r:id="rId3"/>
              </a:rPr>
              <a:t>https://aashishmehta.com/sentiment-analysis-comparison/</a:t>
            </a:r>
            <a:r>
              <a:rPr lang="en" sz="1600" dirty="0"/>
              <a:t> </a:t>
            </a:r>
            <a:endParaRPr sz="1600" dirty="0"/>
          </a:p>
          <a:p>
            <a:pPr marL="457200" lvl="0" indent="-322580" algn="l" rtl="0">
              <a:spcBef>
                <a:spcPts val="1200"/>
              </a:spcBef>
              <a:spcAft>
                <a:spcPts val="0"/>
              </a:spcAft>
              <a:buSzPct val="145454"/>
              <a:buAutoNum type="arabicPeriod"/>
            </a:pPr>
            <a:r>
              <a:rPr lang="en" sz="1100" u="sng" dirty="0">
                <a:solidFill>
                  <a:schemeClr val="hlink"/>
                </a:solidFill>
                <a:hlinkClick r:id="rId4"/>
              </a:rPr>
              <a:t>What is sentiment analysis and opinion mining in Azure Cognitive Service for Language? - Azure Cognitive Services | Microsoft Learn</a:t>
            </a:r>
            <a:endParaRPr sz="1600" dirty="0"/>
          </a:p>
          <a:p>
            <a:pPr marL="457200" lvl="0" indent="-322580" algn="l" rtl="0">
              <a:spcBef>
                <a:spcPts val="0"/>
              </a:spcBef>
              <a:spcAft>
                <a:spcPts val="0"/>
              </a:spcAft>
              <a:buSzPct val="145454"/>
              <a:buAutoNum type="arabicPeriod"/>
            </a:pPr>
            <a:r>
              <a:rPr lang="en" sz="1100" u="sng" dirty="0">
                <a:solidFill>
                  <a:schemeClr val="hlink"/>
                </a:solidFill>
                <a:hlinkClick r:id="rId5"/>
              </a:rPr>
              <a:t>Use the sentiment analysis prebuilt model in Power Automate - AI Builder | Microsoft Learn</a:t>
            </a:r>
            <a:endParaRPr sz="1600" dirty="0"/>
          </a:p>
          <a:p>
            <a:pPr marL="457200" lvl="0" indent="-322580" algn="l" rtl="0">
              <a:spcBef>
                <a:spcPts val="0"/>
              </a:spcBef>
              <a:spcAft>
                <a:spcPts val="0"/>
              </a:spcAft>
              <a:buSzPct val="145454"/>
              <a:buAutoNum type="arabicPeriod"/>
            </a:pPr>
            <a:r>
              <a:rPr lang="en" sz="1100" u="sng" dirty="0">
                <a:solidFill>
                  <a:schemeClr val="hlink"/>
                </a:solidFill>
                <a:hlinkClick r:id="rId6"/>
              </a:rPr>
              <a:t>AI Builder documentation | Microsoft Learn</a:t>
            </a:r>
            <a:endParaRPr sz="1600" dirty="0"/>
          </a:p>
          <a:p>
            <a:pPr marL="457200" lvl="0" indent="-322580" algn="l" rtl="0">
              <a:spcBef>
                <a:spcPts val="0"/>
              </a:spcBef>
              <a:spcAft>
                <a:spcPts val="0"/>
              </a:spcAft>
              <a:buSzPct val="145454"/>
              <a:buAutoNum type="arabicPeriod"/>
            </a:pPr>
            <a:r>
              <a:rPr lang="en" sz="1100" u="sng" dirty="0">
                <a:solidFill>
                  <a:schemeClr val="hlink"/>
                </a:solidFill>
                <a:hlinkClick r:id="rId7"/>
              </a:rPr>
              <a:t>What Is a CDP | Microsoft Dynamics 365</a:t>
            </a:r>
            <a:endParaRPr sz="1600" dirty="0"/>
          </a:p>
          <a:p>
            <a:pPr marL="457200" lvl="0" indent="-322580" algn="l" rtl="0">
              <a:spcBef>
                <a:spcPts val="0"/>
              </a:spcBef>
              <a:spcAft>
                <a:spcPts val="0"/>
              </a:spcAft>
              <a:buSzPct val="145454"/>
              <a:buAutoNum type="arabicPeriod"/>
            </a:pPr>
            <a:r>
              <a:rPr lang="en" sz="1100" u="sng" dirty="0">
                <a:solidFill>
                  <a:schemeClr val="hlink"/>
                </a:solidFill>
                <a:hlinkClick r:id="rId8"/>
              </a:rPr>
              <a:t>Sentiment Analysis in Python: TextBlob vs Vader Sentiment vs Flair vs Building It From Scratch (neptune.ai)</a:t>
            </a:r>
            <a:endParaRPr sz="1600"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Sentiment Analysis</a:t>
            </a:r>
            <a:endParaRPr dirty="0"/>
          </a:p>
        </p:txBody>
      </p:sp>
      <p:sp useBgFill="1">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450" dirty="0">
                <a:solidFill>
                  <a:srgbClr val="222222"/>
                </a:solidFill>
                <a:highlight>
                  <a:srgbClr val="FFFFFF"/>
                </a:highlight>
              </a:rPr>
              <a:t>Sentiment analysis, also called </a:t>
            </a:r>
            <a:r>
              <a:rPr lang="en" sz="2450" b="1" dirty="0">
                <a:solidFill>
                  <a:srgbClr val="C00000"/>
                </a:solidFill>
                <a:highlight>
                  <a:srgbClr val="FFFFFF"/>
                </a:highlight>
              </a:rPr>
              <a:t>opinion mining</a:t>
            </a:r>
            <a:r>
              <a:rPr lang="en" sz="2450" dirty="0">
                <a:solidFill>
                  <a:srgbClr val="222222"/>
                </a:solidFill>
                <a:highlight>
                  <a:srgbClr val="FFFFFF"/>
                </a:highlight>
              </a:rPr>
              <a:t>, is the field of study that analyses people’s opinions, sentiments, evaluations, appraisals, attitudes, and emotions towards entities such as products, services, organizations, individuals, issues, events, topics, and their attributes. </a:t>
            </a:r>
            <a:endParaRPr sz="2900" dirty="0"/>
          </a:p>
        </p:txBody>
      </p:sp>
      <p:sp>
        <p:nvSpPr>
          <p:cNvPr id="2" name="TextBox 1">
            <a:extLst>
              <a:ext uri="{FF2B5EF4-FFF2-40B4-BE49-F238E27FC236}">
                <a16:creationId xmlns:a16="http://schemas.microsoft.com/office/drawing/2014/main" id="{F2AE0696-FB7D-0284-E0CC-56D817A5831B}"/>
              </a:ext>
            </a:extLst>
          </p:cNvPr>
          <p:cNvSpPr txBox="1"/>
          <p:nvPr/>
        </p:nvSpPr>
        <p:spPr>
          <a:xfrm>
            <a:off x="670094" y="4175255"/>
            <a:ext cx="7144905" cy="523220"/>
          </a:xfrm>
          <a:prstGeom prst="rect">
            <a:avLst/>
          </a:prstGeom>
          <a:noFill/>
        </p:spPr>
        <p:txBody>
          <a:bodyPr wrap="none" rtlCol="0">
            <a:spAutoFit/>
          </a:bodyPr>
          <a:lstStyle/>
          <a:p>
            <a:pPr lvl="1"/>
            <a:r>
              <a:rPr lang="en-US" sz="2800" dirty="0">
                <a:solidFill>
                  <a:schemeClr val="accent5">
                    <a:lumMod val="60000"/>
                    <a:lumOff val="40000"/>
                  </a:schemeClr>
                </a:solidFill>
              </a:rPr>
              <a:t>Positive</a:t>
            </a:r>
            <a:r>
              <a:rPr lang="en-US" sz="2800" dirty="0"/>
              <a:t> 		</a:t>
            </a:r>
            <a:r>
              <a:rPr lang="en-US" sz="2800" dirty="0">
                <a:solidFill>
                  <a:schemeClr val="accent2">
                    <a:lumMod val="25000"/>
                    <a:lumOff val="75000"/>
                  </a:schemeClr>
                </a:solidFill>
              </a:rPr>
              <a:t>Neutral</a:t>
            </a:r>
            <a:r>
              <a:rPr lang="en-US" sz="2800" dirty="0"/>
              <a:t> 		</a:t>
            </a:r>
            <a:r>
              <a:rPr lang="en-US" sz="2800" dirty="0">
                <a:solidFill>
                  <a:srgbClr val="FF0000"/>
                </a:solidFill>
              </a:rPr>
              <a:t>Negative</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3BCF-F8F8-8C0D-613F-681BC29CA24B}"/>
              </a:ext>
            </a:extLst>
          </p:cNvPr>
          <p:cNvSpPr>
            <a:spLocks noGrp="1"/>
          </p:cNvSpPr>
          <p:nvPr>
            <p:ph type="title"/>
          </p:nvPr>
        </p:nvSpPr>
        <p:spPr/>
        <p:txBody>
          <a:bodyPr>
            <a:normAutofit fontScale="90000"/>
          </a:bodyPr>
          <a:lstStyle/>
          <a:p>
            <a:r>
              <a:rPr lang="en" dirty="0"/>
              <a:t>Sentiment Analysis</a:t>
            </a:r>
            <a:endParaRPr lang="en-US" dirty="0"/>
          </a:p>
        </p:txBody>
      </p:sp>
      <p:sp>
        <p:nvSpPr>
          <p:cNvPr id="3" name="Text Placeholder 2">
            <a:extLst>
              <a:ext uri="{FF2B5EF4-FFF2-40B4-BE49-F238E27FC236}">
                <a16:creationId xmlns:a16="http://schemas.microsoft.com/office/drawing/2014/main" id="{5B766C95-A0E1-4F80-3EDE-A78A548F012D}"/>
              </a:ext>
            </a:extLst>
          </p:cNvPr>
          <p:cNvSpPr>
            <a:spLocks noGrp="1"/>
          </p:cNvSpPr>
          <p:nvPr>
            <p:ph type="body" idx="1"/>
          </p:nvPr>
        </p:nvSpPr>
        <p:spPr/>
        <p:txBody>
          <a:bodyPr>
            <a:normAutofit fontScale="92500" lnSpcReduction="20000"/>
          </a:bodyPr>
          <a:lstStyle/>
          <a:p>
            <a:r>
              <a:rPr lang="en-US" sz="2800" b="0" i="0" dirty="0">
                <a:solidFill>
                  <a:schemeClr val="tx1"/>
                </a:solidFill>
                <a:effectLst/>
                <a:latin typeface="+mn-lt"/>
              </a:rPr>
              <a:t>Depending on your research goal and scope choose from different data sources and methods for sentiment analysis. It can be</a:t>
            </a:r>
          </a:p>
          <a:p>
            <a:pPr lvl="1"/>
            <a:r>
              <a:rPr lang="en-US" sz="2400" dirty="0">
                <a:solidFill>
                  <a:schemeClr val="tx1"/>
                </a:solidFill>
                <a:latin typeface="+mn-lt"/>
              </a:rPr>
              <a:t>Surveys</a:t>
            </a:r>
          </a:p>
          <a:p>
            <a:pPr lvl="1"/>
            <a:r>
              <a:rPr lang="en-US" sz="2400" b="0" i="0" dirty="0">
                <a:solidFill>
                  <a:schemeClr val="tx1"/>
                </a:solidFill>
                <a:effectLst/>
                <a:latin typeface="+mn-lt"/>
              </a:rPr>
              <a:t>Emails</a:t>
            </a:r>
          </a:p>
          <a:p>
            <a:pPr lvl="1"/>
            <a:r>
              <a:rPr lang="en-US" sz="2400" b="0" i="0" dirty="0">
                <a:solidFill>
                  <a:schemeClr val="tx1"/>
                </a:solidFill>
                <a:effectLst/>
                <a:latin typeface="+mn-lt"/>
              </a:rPr>
              <a:t>Online Reviews</a:t>
            </a:r>
            <a:r>
              <a:rPr lang="en-US" sz="2400" dirty="0">
                <a:solidFill>
                  <a:schemeClr val="tx1"/>
                </a:solidFill>
                <a:latin typeface="+mn-lt"/>
              </a:rPr>
              <a:t>, social media platforms, blogs, forums, news articles.</a:t>
            </a:r>
          </a:p>
          <a:p>
            <a:pPr lvl="1"/>
            <a:r>
              <a:rPr lang="en-US" sz="2400" dirty="0">
                <a:solidFill>
                  <a:schemeClr val="tx1"/>
                </a:solidFill>
                <a:latin typeface="+mn-lt"/>
              </a:rPr>
              <a:t>Call Center calls</a:t>
            </a:r>
          </a:p>
          <a:p>
            <a:pPr lvl="1"/>
            <a:r>
              <a:rPr lang="en-US" sz="2400" dirty="0">
                <a:solidFill>
                  <a:schemeClr val="tx1"/>
                </a:solidFill>
                <a:latin typeface="+mn-lt"/>
              </a:rPr>
              <a:t>Chatbots</a:t>
            </a:r>
          </a:p>
          <a:p>
            <a:pPr marL="596900" lvl="1" indent="0">
              <a:buNone/>
            </a:pPr>
            <a:endParaRPr lang="en-US" sz="2400" dirty="0">
              <a:solidFill>
                <a:schemeClr val="tx1"/>
              </a:solidFill>
              <a:latin typeface="+mn-lt"/>
            </a:endParaRPr>
          </a:p>
        </p:txBody>
      </p:sp>
    </p:spTree>
    <p:extLst>
      <p:ext uri="{BB962C8B-B14F-4D97-AF65-F5344CB8AC3E}">
        <p14:creationId xmlns:p14="http://schemas.microsoft.com/office/powerpoint/2010/main" val="347573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2456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Types of Sentiment Analysis</a:t>
            </a:r>
            <a:endParaRPr dirty="0"/>
          </a:p>
        </p:txBody>
      </p:sp>
      <p:sp>
        <p:nvSpPr>
          <p:cNvPr id="67" name="Google Shape;67;p15"/>
          <p:cNvSpPr txBox="1">
            <a:spLocks noGrp="1"/>
          </p:cNvSpPr>
          <p:nvPr>
            <p:ph type="body" idx="1"/>
          </p:nvPr>
        </p:nvSpPr>
        <p:spPr>
          <a:xfrm>
            <a:off x="311700" y="974630"/>
            <a:ext cx="8629708" cy="4068259"/>
          </a:xfrm>
          <a:prstGeom prst="rect">
            <a:avLst/>
          </a:prstGeom>
        </p:spPr>
        <p:txBody>
          <a:bodyPr spcFirstLastPara="1" wrap="square" lIns="91425" tIns="91425" rIns="91425" bIns="91425" anchor="t" anchorCtr="0">
            <a:normAutofit fontScale="70000" lnSpcReduction="20000"/>
          </a:bodyPr>
          <a:lstStyle/>
          <a:p>
            <a:pPr marL="114300" lvl="0" indent="0" algn="l" rtl="0">
              <a:spcBef>
                <a:spcPts val="0"/>
              </a:spcBef>
              <a:spcAft>
                <a:spcPts val="0"/>
              </a:spcAft>
              <a:buClr>
                <a:srgbClr val="191919"/>
              </a:buClr>
              <a:buSzPts val="1800"/>
              <a:buNone/>
            </a:pPr>
            <a:endParaRPr lang="en" b="1" dirty="0">
              <a:solidFill>
                <a:srgbClr val="191919"/>
              </a:solidFill>
              <a:highlight>
                <a:srgbClr val="FFFFFF"/>
              </a:highlight>
            </a:endParaRPr>
          </a:p>
          <a:p>
            <a:pPr lvl="0"/>
            <a:r>
              <a:rPr lang="en" sz="2600" b="1" dirty="0">
                <a:solidFill>
                  <a:schemeClr val="tx1"/>
                </a:solidFill>
                <a:latin typeface="+mn-lt"/>
              </a:rPr>
              <a:t>Overall Sentiment Analysis </a:t>
            </a:r>
            <a:r>
              <a:rPr lang="en" sz="2600" dirty="0">
                <a:solidFill>
                  <a:schemeClr val="tx1"/>
                </a:solidFill>
                <a:latin typeface="+mn-lt"/>
              </a:rPr>
              <a:t>— </a:t>
            </a:r>
            <a:r>
              <a:rPr lang="en-US" sz="2600" dirty="0">
                <a:solidFill>
                  <a:schemeClr val="tx1"/>
                </a:solidFill>
                <a:latin typeface="+mn-lt"/>
              </a:rPr>
              <a:t>the overall sentiment of a document/text.</a:t>
            </a:r>
          </a:p>
          <a:p>
            <a:pPr lvl="1"/>
            <a:r>
              <a:rPr lang="en" sz="2200" dirty="0">
                <a:solidFill>
                  <a:schemeClr val="tx1"/>
                </a:solidFill>
                <a:latin typeface="+mn-lt"/>
              </a:rPr>
              <a:t>Sentence Level</a:t>
            </a:r>
          </a:p>
          <a:p>
            <a:pPr lvl="1"/>
            <a:r>
              <a:rPr lang="en" sz="2200" dirty="0">
                <a:solidFill>
                  <a:schemeClr val="tx1"/>
                </a:solidFill>
                <a:latin typeface="+mn-lt"/>
              </a:rPr>
              <a:t>Document Level</a:t>
            </a:r>
          </a:p>
          <a:p>
            <a:pPr marL="596900" lvl="1" indent="0">
              <a:buNone/>
            </a:pPr>
            <a:endParaRPr lang="en" sz="2200" dirty="0">
              <a:solidFill>
                <a:schemeClr val="tx1"/>
              </a:solidFill>
              <a:latin typeface="+mn-lt"/>
            </a:endParaRPr>
          </a:p>
          <a:p>
            <a:pPr lvl="0"/>
            <a:r>
              <a:rPr lang="en" sz="2600" b="1" dirty="0">
                <a:solidFill>
                  <a:schemeClr val="tx1"/>
                </a:solidFill>
                <a:latin typeface="+mn-lt"/>
              </a:rPr>
              <a:t>Aspect-Based Sentiment Analysis(ABSA)</a:t>
            </a:r>
            <a:r>
              <a:rPr lang="en" sz="2600" dirty="0">
                <a:solidFill>
                  <a:schemeClr val="tx1"/>
                </a:solidFill>
                <a:latin typeface="+mn-lt"/>
              </a:rPr>
              <a:t>—</a:t>
            </a:r>
            <a:r>
              <a:rPr lang="en-US" sz="2600" dirty="0">
                <a:solidFill>
                  <a:schemeClr val="tx1"/>
                </a:solidFill>
                <a:latin typeface="+mn-lt"/>
              </a:rPr>
              <a:t> focusing on </a:t>
            </a:r>
            <a:r>
              <a:rPr lang="en-US" sz="2600" i="1" dirty="0">
                <a:solidFill>
                  <a:srgbClr val="C00000"/>
                </a:solidFill>
                <a:latin typeface="+mn-lt"/>
              </a:rPr>
              <a:t>specific aspects</a:t>
            </a:r>
            <a:r>
              <a:rPr lang="en-US" sz="2600" dirty="0">
                <a:solidFill>
                  <a:schemeClr val="tx1"/>
                </a:solidFill>
                <a:latin typeface="+mn-lt"/>
              </a:rPr>
              <a:t> - </a:t>
            </a:r>
            <a:r>
              <a:rPr lang="en" sz="2600" dirty="0">
                <a:solidFill>
                  <a:schemeClr val="tx1"/>
                </a:solidFill>
                <a:latin typeface="+mn-lt"/>
              </a:rPr>
              <a:t>determine specifically what your customers are discussing, like product prices in online reviews, as well as the sentiments of individual customers.</a:t>
            </a:r>
          </a:p>
          <a:p>
            <a:pPr lvl="0"/>
            <a:endParaRPr sz="2600" dirty="0">
              <a:solidFill>
                <a:schemeClr val="tx1"/>
              </a:solidFill>
              <a:latin typeface="+mn-lt"/>
            </a:endParaRPr>
          </a:p>
          <a:p>
            <a:pPr lvl="0"/>
            <a:r>
              <a:rPr lang="en" sz="2600" b="1" dirty="0">
                <a:solidFill>
                  <a:schemeClr val="tx1"/>
                </a:solidFill>
                <a:latin typeface="+mn-lt"/>
              </a:rPr>
              <a:t>Fine-grained</a:t>
            </a:r>
            <a:r>
              <a:rPr lang="en" sz="2600" dirty="0">
                <a:solidFill>
                  <a:schemeClr val="tx1"/>
                </a:solidFill>
                <a:latin typeface="+mn-lt"/>
              </a:rPr>
              <a:t>—analyze sentiment across polarity categories (very positive, positive, neutral, negative, or very negative) to help determine customer opinions at more granular levels. </a:t>
            </a:r>
          </a:p>
          <a:p>
            <a:pPr lvl="0"/>
            <a:endParaRPr sz="2600" dirty="0">
              <a:solidFill>
                <a:schemeClr val="tx1"/>
              </a:solidFill>
              <a:latin typeface="+mn-lt"/>
            </a:endParaRPr>
          </a:p>
          <a:p>
            <a:pPr lvl="0"/>
            <a:r>
              <a:rPr lang="en" sz="2600" b="1" dirty="0">
                <a:solidFill>
                  <a:schemeClr val="tx1"/>
                </a:solidFill>
                <a:latin typeface="+mn-lt"/>
              </a:rPr>
              <a:t>Intent</a:t>
            </a:r>
            <a:r>
              <a:rPr lang="en" sz="2600" dirty="0">
                <a:solidFill>
                  <a:schemeClr val="tx1"/>
                </a:solidFill>
                <a:latin typeface="+mn-lt"/>
              </a:rPr>
              <a:t>—define your customers’ intent so you can understand if they’re purchasing or researching and if you’ll need to track and target later.</a:t>
            </a:r>
            <a:endParaRPr sz="2600" dirty="0">
              <a:solidFill>
                <a:schemeClr val="tx1"/>
              </a:solidFill>
              <a:latin typeface="+mn-lt"/>
            </a:endParaRP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85576" y="325207"/>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tx1"/>
                </a:solidFill>
                <a:latin typeface="+mj-lt"/>
              </a:rPr>
              <a:t>Process of Sentiment Analysis</a:t>
            </a:r>
            <a:endParaRPr sz="2400" dirty="0">
              <a:solidFill>
                <a:schemeClr val="tx1"/>
              </a:solidFill>
              <a:latin typeface="+mj-lt"/>
            </a:endParaRPr>
          </a:p>
        </p:txBody>
      </p:sp>
      <p:sp>
        <p:nvSpPr>
          <p:cNvPr id="2" name="TextBox 1">
            <a:extLst>
              <a:ext uri="{FF2B5EF4-FFF2-40B4-BE49-F238E27FC236}">
                <a16:creationId xmlns:a16="http://schemas.microsoft.com/office/drawing/2014/main" id="{5428AD59-F12B-7201-F838-6EBBFCE84819}"/>
              </a:ext>
            </a:extLst>
          </p:cNvPr>
          <p:cNvSpPr txBox="1"/>
          <p:nvPr/>
        </p:nvSpPr>
        <p:spPr>
          <a:xfrm>
            <a:off x="310055" y="1116199"/>
            <a:ext cx="8561802" cy="2677656"/>
          </a:xfrm>
          <a:prstGeom prst="rect">
            <a:avLst/>
          </a:prstGeom>
          <a:noFill/>
        </p:spPr>
        <p:txBody>
          <a:bodyPr wrap="square" rtlCol="0">
            <a:spAutoFit/>
          </a:bodyPr>
          <a:lstStyle/>
          <a:p>
            <a:r>
              <a:rPr lang="en" sz="2400" dirty="0">
                <a:solidFill>
                  <a:schemeClr val="tx1"/>
                </a:solidFill>
                <a:latin typeface="+mn-lt"/>
              </a:rPr>
              <a:t>The process of sentiment analysis follows these steps:</a:t>
            </a:r>
          </a:p>
          <a:p>
            <a:pPr marL="342900" indent="-342900">
              <a:buFont typeface="+mj-lt"/>
              <a:buAutoNum type="arabicPeriod"/>
            </a:pPr>
            <a:endParaRPr lang="en-US" sz="2400" dirty="0"/>
          </a:p>
          <a:p>
            <a:pPr marL="457200" lvl="2" indent="-457200">
              <a:buFont typeface="+mj-lt"/>
              <a:buAutoNum type="arabicPeriod"/>
            </a:pPr>
            <a:r>
              <a:rPr lang="en-US" sz="2000" dirty="0"/>
              <a:t>Transcribe Voice into Text ( if input is voice)</a:t>
            </a:r>
          </a:p>
          <a:p>
            <a:pPr marL="457200" lvl="2" indent="-457200">
              <a:buFont typeface="+mj-lt"/>
              <a:buAutoNum type="arabicPeriod"/>
            </a:pPr>
            <a:r>
              <a:rPr lang="en-US" sz="2000" dirty="0"/>
              <a:t>Breaking down the text into components : sentences, phrases, tokens, and parts of speech.</a:t>
            </a:r>
          </a:p>
          <a:p>
            <a:pPr marL="457200" lvl="2" indent="-457200">
              <a:buFont typeface="+mj-lt"/>
              <a:buAutoNum type="arabicPeriod"/>
            </a:pPr>
            <a:r>
              <a:rPr lang="en-US" sz="2000" dirty="0"/>
              <a:t>Identifying each phrase and component.</a:t>
            </a:r>
          </a:p>
          <a:p>
            <a:pPr marL="457200" lvl="2" indent="-457200">
              <a:buFont typeface="+mj-lt"/>
              <a:buAutoNum type="arabicPeriod"/>
            </a:pPr>
            <a:r>
              <a:rPr lang="en-US" sz="2000" dirty="0"/>
              <a:t>Assigning a sentiment score to each phrase with plus or minus points.</a:t>
            </a:r>
          </a:p>
          <a:p>
            <a:pPr marL="457200" lvl="2" indent="-457200">
              <a:buFont typeface="+mj-lt"/>
              <a:buAutoNum type="arabicPeriod"/>
            </a:pPr>
            <a:r>
              <a:rPr lang="en-US" sz="2000" dirty="0"/>
              <a:t>Combining scores for a final sentiment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Three Categories</a:t>
            </a:r>
            <a:endParaRPr dirty="0"/>
          </a:p>
        </p:txBody>
      </p:sp>
      <p:sp>
        <p:nvSpPr>
          <p:cNvPr id="79" name="Google Shape;79;p17"/>
          <p:cNvSpPr txBox="1">
            <a:spLocks noGrp="1"/>
          </p:cNvSpPr>
          <p:nvPr>
            <p:ph type="body" idx="1"/>
          </p:nvPr>
        </p:nvSpPr>
        <p:spPr>
          <a:xfrm>
            <a:off x="311700" y="1152475"/>
            <a:ext cx="8520600" cy="3834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47826"/>
              <a:buFont typeface="Arial"/>
              <a:buNone/>
            </a:pPr>
            <a:r>
              <a:rPr lang="en" sz="2300" b="1" dirty="0">
                <a:solidFill>
                  <a:srgbClr val="191919"/>
                </a:solidFill>
                <a:highlight>
                  <a:srgbClr val="FFFFFF"/>
                </a:highlight>
              </a:rPr>
              <a:t>Lexicon-Rule Based: </a:t>
            </a:r>
            <a:r>
              <a:rPr lang="en" sz="1740" dirty="0">
                <a:solidFill>
                  <a:srgbClr val="191919"/>
                </a:solidFill>
                <a:highlight>
                  <a:srgbClr val="FFFFFF"/>
                </a:highlight>
              </a:rPr>
              <a:t>The most straightforward sentiment analysis uses </a:t>
            </a:r>
            <a:r>
              <a:rPr lang="en" sz="1740" b="1" dirty="0">
                <a:solidFill>
                  <a:srgbClr val="191919"/>
                </a:solidFill>
                <a:highlight>
                  <a:srgbClr val="FFFFFF"/>
                </a:highlight>
              </a:rPr>
              <a:t>dictionaries</a:t>
            </a:r>
            <a:r>
              <a:rPr lang="en" sz="1740" dirty="0">
                <a:solidFill>
                  <a:srgbClr val="191919"/>
                </a:solidFill>
                <a:highlight>
                  <a:srgbClr val="FFFFFF"/>
                </a:highlight>
              </a:rPr>
              <a:t> or </a:t>
            </a:r>
            <a:r>
              <a:rPr lang="en" sz="1740" b="1" dirty="0">
                <a:solidFill>
                  <a:srgbClr val="191919"/>
                </a:solidFill>
                <a:highlight>
                  <a:srgbClr val="FFFFFF"/>
                </a:highlight>
              </a:rPr>
              <a:t>lexicons</a:t>
            </a:r>
            <a:r>
              <a:rPr lang="en" sz="1740" dirty="0">
                <a:solidFill>
                  <a:srgbClr val="191919"/>
                </a:solidFill>
                <a:highlight>
                  <a:srgbClr val="FFFFFF"/>
                </a:highlight>
              </a:rPr>
              <a:t> to explore words and phrases and determine their associated sentiments. This type of approach works well with </a:t>
            </a:r>
            <a:r>
              <a:rPr lang="en" sz="1740" b="1" dirty="0">
                <a:solidFill>
                  <a:srgbClr val="191919"/>
                </a:solidFill>
                <a:highlight>
                  <a:srgbClr val="FFFFFF"/>
                </a:highlight>
              </a:rPr>
              <a:t>direct and explicit opinions</a:t>
            </a:r>
            <a:r>
              <a:rPr lang="en" sz="1740" dirty="0">
                <a:solidFill>
                  <a:srgbClr val="191919"/>
                </a:solidFill>
                <a:highlight>
                  <a:srgbClr val="FFFFFF"/>
                </a:highlight>
              </a:rPr>
              <a:t>. While this system is fast and easy to use, it rarely considers</a:t>
            </a:r>
            <a:r>
              <a:rPr lang="en" sz="1740" b="1" dirty="0">
                <a:solidFill>
                  <a:srgbClr val="191919"/>
                </a:solidFill>
                <a:highlight>
                  <a:srgbClr val="FFFFFF"/>
                </a:highlight>
              </a:rPr>
              <a:t> how words are combined in a sequence</a:t>
            </a:r>
            <a:r>
              <a:rPr lang="en" sz="1740" dirty="0">
                <a:solidFill>
                  <a:srgbClr val="191919"/>
                </a:solidFill>
                <a:highlight>
                  <a:srgbClr val="FFFFFF"/>
                </a:highlight>
              </a:rPr>
              <a:t>. Teams need to add rules for comparative opinions as this approach can’t readily understand implicit opinions.</a:t>
            </a:r>
            <a:endParaRPr sz="2840" b="1" dirty="0">
              <a:solidFill>
                <a:srgbClr val="191919"/>
              </a:solidFill>
              <a:highlight>
                <a:srgbClr val="FFFFFF"/>
              </a:highlight>
            </a:endParaRPr>
          </a:p>
          <a:p>
            <a:pPr marL="0" lvl="0" indent="0" algn="l" rtl="0">
              <a:spcBef>
                <a:spcPts val="0"/>
              </a:spcBef>
              <a:spcAft>
                <a:spcPts val="0"/>
              </a:spcAft>
              <a:buClr>
                <a:schemeClr val="dk1"/>
              </a:buClr>
              <a:buSzPct val="65964"/>
              <a:buFont typeface="Arial"/>
              <a:buNone/>
            </a:pPr>
            <a:endParaRPr lang="en-US" sz="1667" dirty="0">
              <a:solidFill>
                <a:schemeClr val="dk1"/>
              </a:solidFill>
            </a:endParaRPr>
          </a:p>
          <a:p>
            <a:pPr marL="0" indent="0">
              <a:buClr>
                <a:schemeClr val="dk1"/>
              </a:buClr>
              <a:buSzPct val="65964"/>
              <a:buNone/>
            </a:pPr>
            <a:r>
              <a:rPr lang="en-US" sz="2000" b="1" dirty="0">
                <a:solidFill>
                  <a:srgbClr val="191919"/>
                </a:solidFill>
                <a:highlight>
                  <a:srgbClr val="FFFFFF"/>
                </a:highlight>
              </a:rPr>
              <a:t>Machine Learning: </a:t>
            </a:r>
            <a:r>
              <a:rPr lang="en-US" sz="1600" dirty="0">
                <a:solidFill>
                  <a:srgbClr val="191919"/>
                </a:solidFill>
                <a:highlight>
                  <a:srgbClr val="FFFFFF"/>
                </a:highlight>
              </a:rPr>
              <a:t>Trains models on large datasets of labeled text to automatically learn associations between words and sentiment. Think of an AI learning from labeled examples.</a:t>
            </a:r>
          </a:p>
          <a:p>
            <a:pPr marL="0" lvl="0" indent="0" algn="l" rtl="0">
              <a:spcBef>
                <a:spcPts val="0"/>
              </a:spcBef>
              <a:spcAft>
                <a:spcPts val="0"/>
              </a:spcAft>
              <a:buClr>
                <a:schemeClr val="dk1"/>
              </a:buClr>
              <a:buSzPct val="65964"/>
              <a:buFont typeface="Arial"/>
              <a:buNone/>
            </a:pPr>
            <a:endParaRPr sz="1667" dirty="0">
              <a:solidFill>
                <a:schemeClr val="dk1"/>
              </a:solidFill>
            </a:endParaRPr>
          </a:p>
          <a:p>
            <a:pPr marL="0" lvl="0" indent="0" algn="l" rtl="0">
              <a:spcBef>
                <a:spcPts val="0"/>
              </a:spcBef>
              <a:spcAft>
                <a:spcPts val="0"/>
              </a:spcAft>
              <a:buClr>
                <a:schemeClr val="dk1"/>
              </a:buClr>
              <a:buSzPct val="47826"/>
              <a:buFont typeface="Arial"/>
              <a:buNone/>
            </a:pPr>
            <a:r>
              <a:rPr lang="en" sz="2300" b="1" dirty="0">
                <a:solidFill>
                  <a:srgbClr val="191919"/>
                </a:solidFill>
                <a:highlight>
                  <a:srgbClr val="FFFFFF"/>
                </a:highlight>
              </a:rPr>
              <a:t>Hybrid: </a:t>
            </a:r>
            <a:r>
              <a:rPr lang="en" sz="1848" dirty="0">
                <a:solidFill>
                  <a:srgbClr val="191919"/>
                </a:solidFill>
                <a:highlight>
                  <a:srgbClr val="FFFFFF"/>
                </a:highlight>
              </a:rPr>
              <a:t>Combining both </a:t>
            </a:r>
            <a:r>
              <a:rPr lang="en" sz="1848" b="1" dirty="0">
                <a:solidFill>
                  <a:srgbClr val="191919"/>
                </a:solidFill>
                <a:highlight>
                  <a:srgbClr val="FFFFFF"/>
                </a:highlight>
              </a:rPr>
              <a:t>rule-based and automated systems</a:t>
            </a:r>
            <a:r>
              <a:rPr lang="en" sz="1848" dirty="0">
                <a:solidFill>
                  <a:srgbClr val="191919"/>
                </a:solidFill>
                <a:highlight>
                  <a:srgbClr val="FFFFFF"/>
                </a:highlight>
              </a:rPr>
              <a:t> means you can gain the </a:t>
            </a:r>
            <a:r>
              <a:rPr lang="en" sz="1848" b="1" dirty="0">
                <a:solidFill>
                  <a:srgbClr val="191919"/>
                </a:solidFill>
                <a:highlight>
                  <a:srgbClr val="FFFFFF"/>
                </a:highlight>
              </a:rPr>
              <a:t>accuracy and precision you need to truly understand your customers.</a:t>
            </a:r>
            <a:r>
              <a:rPr lang="en" sz="1848" dirty="0">
                <a:solidFill>
                  <a:srgbClr val="191919"/>
                </a:solidFill>
                <a:highlight>
                  <a:srgbClr val="FFFFFF"/>
                </a:highlight>
              </a:rPr>
              <a:t> This is the most powerful system as it contains the emotional information gathered from lexicons, which can be adapted over time.</a:t>
            </a:r>
            <a:endParaRPr sz="2948" b="1" dirty="0">
              <a:solidFill>
                <a:srgbClr val="191919"/>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8902-5EE6-8FA3-DC9E-13752C8402B9}"/>
              </a:ext>
            </a:extLst>
          </p:cNvPr>
          <p:cNvSpPr>
            <a:spLocks noGrp="1"/>
          </p:cNvSpPr>
          <p:nvPr>
            <p:ph type="title"/>
          </p:nvPr>
        </p:nvSpPr>
        <p:spPr>
          <a:xfrm>
            <a:off x="311700" y="253208"/>
            <a:ext cx="8520600" cy="572700"/>
          </a:xfrm>
        </p:spPr>
        <p:txBody>
          <a:bodyPr>
            <a:normAutofit fontScale="90000"/>
          </a:bodyPr>
          <a:lstStyle/>
          <a:p>
            <a:pPr algn="ctr"/>
            <a:r>
              <a:rPr lang="en-US" dirty="0"/>
              <a:t>Lexicon Based vs Machine Learning</a:t>
            </a:r>
          </a:p>
        </p:txBody>
      </p:sp>
      <p:pic>
        <p:nvPicPr>
          <p:cNvPr id="8" name="Picture 7">
            <a:extLst>
              <a:ext uri="{FF2B5EF4-FFF2-40B4-BE49-F238E27FC236}">
                <a16:creationId xmlns:a16="http://schemas.microsoft.com/office/drawing/2014/main" id="{6587D839-964F-7E5A-1103-1995BD317901}"/>
              </a:ext>
            </a:extLst>
          </p:cNvPr>
          <p:cNvPicPr>
            <a:picLocks noChangeAspect="1"/>
          </p:cNvPicPr>
          <p:nvPr/>
        </p:nvPicPr>
        <p:blipFill>
          <a:blip r:embed="rId3"/>
          <a:stretch>
            <a:fillRect/>
          </a:stretch>
        </p:blipFill>
        <p:spPr>
          <a:xfrm>
            <a:off x="101370" y="1216926"/>
            <a:ext cx="8941260" cy="3143412"/>
          </a:xfrm>
          <a:prstGeom prst="rect">
            <a:avLst/>
          </a:prstGeom>
        </p:spPr>
      </p:pic>
    </p:spTree>
    <p:extLst>
      <p:ext uri="{BB962C8B-B14F-4D97-AF65-F5344CB8AC3E}">
        <p14:creationId xmlns:p14="http://schemas.microsoft.com/office/powerpoint/2010/main" val="339567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3BB1-9E37-E0E8-FB8A-42D2AB3849BF}"/>
              </a:ext>
            </a:extLst>
          </p:cNvPr>
          <p:cNvSpPr>
            <a:spLocks noGrp="1"/>
          </p:cNvSpPr>
          <p:nvPr>
            <p:ph type="title"/>
          </p:nvPr>
        </p:nvSpPr>
        <p:spPr>
          <a:xfrm>
            <a:off x="243967" y="119905"/>
            <a:ext cx="8520600" cy="572700"/>
          </a:xfrm>
        </p:spPr>
        <p:txBody>
          <a:bodyPr>
            <a:normAutofit fontScale="90000"/>
          </a:bodyPr>
          <a:lstStyle/>
          <a:p>
            <a:pPr algn="ctr"/>
            <a:r>
              <a:rPr lang="en-US" dirty="0"/>
              <a:t>Lexicon Based vs Machine Learning</a:t>
            </a:r>
          </a:p>
        </p:txBody>
      </p:sp>
      <p:pic>
        <p:nvPicPr>
          <p:cNvPr id="7" name="Picture 6">
            <a:extLst>
              <a:ext uri="{FF2B5EF4-FFF2-40B4-BE49-F238E27FC236}">
                <a16:creationId xmlns:a16="http://schemas.microsoft.com/office/drawing/2014/main" id="{F04225FE-4539-1438-A3A0-71AF9799612C}"/>
              </a:ext>
            </a:extLst>
          </p:cNvPr>
          <p:cNvPicPr>
            <a:picLocks noChangeAspect="1"/>
          </p:cNvPicPr>
          <p:nvPr/>
        </p:nvPicPr>
        <p:blipFill>
          <a:blip r:embed="rId3"/>
          <a:stretch>
            <a:fillRect/>
          </a:stretch>
        </p:blipFill>
        <p:spPr>
          <a:xfrm>
            <a:off x="1790756" y="605766"/>
            <a:ext cx="4990792" cy="4566552"/>
          </a:xfrm>
          <a:prstGeom prst="rect">
            <a:avLst/>
          </a:prstGeom>
        </p:spPr>
      </p:pic>
      <p:grpSp>
        <p:nvGrpSpPr>
          <p:cNvPr id="16" name="Group 15">
            <a:extLst>
              <a:ext uri="{FF2B5EF4-FFF2-40B4-BE49-F238E27FC236}">
                <a16:creationId xmlns:a16="http://schemas.microsoft.com/office/drawing/2014/main" id="{69D01835-0092-5D58-E265-F2C52AD253D0}"/>
              </a:ext>
            </a:extLst>
          </p:cNvPr>
          <p:cNvGrpSpPr/>
          <p:nvPr/>
        </p:nvGrpSpPr>
        <p:grpSpPr>
          <a:xfrm>
            <a:off x="5814649" y="1767840"/>
            <a:ext cx="3383539" cy="1708160"/>
            <a:chOff x="5814649" y="1767840"/>
            <a:chExt cx="3383539" cy="1708160"/>
          </a:xfrm>
        </p:grpSpPr>
        <p:sp>
          <p:nvSpPr>
            <p:cNvPr id="8" name="TextBox 7">
              <a:extLst>
                <a:ext uri="{FF2B5EF4-FFF2-40B4-BE49-F238E27FC236}">
                  <a16:creationId xmlns:a16="http://schemas.microsoft.com/office/drawing/2014/main" id="{DD25B8F4-5C53-410F-097A-0C59241DE4E1}"/>
                </a:ext>
              </a:extLst>
            </p:cNvPr>
            <p:cNvSpPr txBox="1"/>
            <p:nvPr/>
          </p:nvSpPr>
          <p:spPr>
            <a:xfrm>
              <a:off x="6759787" y="1767840"/>
              <a:ext cx="2438401" cy="1708160"/>
            </a:xfrm>
            <a:prstGeom prst="rect">
              <a:avLst/>
            </a:prstGeom>
            <a:noFill/>
          </p:spPr>
          <p:txBody>
            <a:bodyPr wrap="square" rtlCol="0">
              <a:spAutoFit/>
            </a:bodyPr>
            <a:lstStyle/>
            <a:p>
              <a:r>
                <a:rPr lang="en-US" sz="1100" b="1" dirty="0">
                  <a:solidFill>
                    <a:srgbClr val="0070C0"/>
                  </a:solidFill>
                </a:rPr>
                <a:t>Various Classification Algorithms</a:t>
              </a:r>
            </a:p>
            <a:p>
              <a:pPr marL="171450" indent="-171450">
                <a:buFont typeface="Arial" panose="020B0604020202020204" pitchFamily="34" charset="0"/>
                <a:buChar char="•"/>
              </a:pPr>
              <a:r>
                <a:rPr lang="en-US" sz="1100" dirty="0">
                  <a:solidFill>
                    <a:srgbClr val="0070C0"/>
                  </a:solidFill>
                </a:rPr>
                <a:t>Naive Bayes</a:t>
              </a:r>
            </a:p>
            <a:p>
              <a:pPr marL="171450" indent="-171450">
                <a:buFont typeface="Arial" panose="020B0604020202020204" pitchFamily="34" charset="0"/>
                <a:buChar char="•"/>
              </a:pPr>
              <a:r>
                <a:rPr lang="en-US" sz="1100" dirty="0">
                  <a:solidFill>
                    <a:srgbClr val="0070C0"/>
                  </a:solidFill>
                </a:rPr>
                <a:t>Support Vector Machine (SVM)</a:t>
              </a:r>
            </a:p>
            <a:p>
              <a:pPr marL="171450" indent="-171450">
                <a:buFont typeface="Arial" panose="020B0604020202020204" pitchFamily="34" charset="0"/>
                <a:buChar char="•"/>
              </a:pPr>
              <a:r>
                <a:rPr lang="en-US" sz="1100" dirty="0">
                  <a:solidFill>
                    <a:srgbClr val="0070C0"/>
                  </a:solidFill>
                </a:rPr>
                <a:t>Logistic Regression</a:t>
              </a:r>
            </a:p>
            <a:p>
              <a:pPr marL="171450" indent="-171450">
                <a:buFont typeface="Arial" panose="020B0604020202020204" pitchFamily="34" charset="0"/>
                <a:buChar char="•"/>
              </a:pPr>
              <a:r>
                <a:rPr lang="en-US" sz="1100" dirty="0">
                  <a:solidFill>
                    <a:srgbClr val="0070C0"/>
                  </a:solidFill>
                </a:rPr>
                <a:t>…</a:t>
              </a:r>
            </a:p>
            <a:p>
              <a:r>
                <a:rPr lang="en-US" dirty="0">
                  <a:solidFill>
                    <a:srgbClr val="0070C0"/>
                  </a:solidFill>
                </a:rPr>
                <a:t>Neural Networks</a:t>
              </a:r>
            </a:p>
            <a:p>
              <a:pPr marL="171450" indent="-171450">
                <a:buFont typeface="Arial" panose="020B0604020202020204" pitchFamily="34" charset="0"/>
                <a:buChar char="•"/>
              </a:pPr>
              <a:r>
                <a:rPr lang="en-US" sz="1100" dirty="0">
                  <a:solidFill>
                    <a:srgbClr val="0070C0"/>
                  </a:solidFill>
                </a:rPr>
                <a:t>RNN(</a:t>
              </a:r>
              <a:r>
                <a:rPr lang="en-US" sz="1100" dirty="0" err="1">
                  <a:solidFill>
                    <a:srgbClr val="0070C0"/>
                  </a:solidFill>
                </a:rPr>
                <a:t>BiLSTM</a:t>
              </a:r>
              <a:r>
                <a:rPr lang="en-US" sz="1100" dirty="0">
                  <a:solidFill>
                    <a:srgbClr val="0070C0"/>
                  </a:solidFill>
                </a:rPr>
                <a:t>, …)</a:t>
              </a:r>
            </a:p>
            <a:p>
              <a:pPr marL="171450" indent="-171450">
                <a:buFont typeface="Arial" panose="020B0604020202020204" pitchFamily="34" charset="0"/>
                <a:buChar char="•"/>
              </a:pPr>
              <a:r>
                <a:rPr lang="en-US" sz="1100" dirty="0">
                  <a:solidFill>
                    <a:srgbClr val="0070C0"/>
                  </a:solidFill>
                </a:rPr>
                <a:t>CNN</a:t>
              </a:r>
            </a:p>
            <a:p>
              <a:pPr marL="171450" indent="-171450">
                <a:buFont typeface="Arial" panose="020B0604020202020204" pitchFamily="34" charset="0"/>
                <a:buChar char="•"/>
              </a:pPr>
              <a:r>
                <a:rPr lang="en-US" sz="1100" dirty="0">
                  <a:solidFill>
                    <a:srgbClr val="0070C0"/>
                  </a:solidFill>
                </a:rPr>
                <a:t>Transformers</a:t>
              </a:r>
            </a:p>
          </p:txBody>
        </p:sp>
        <p:cxnSp>
          <p:nvCxnSpPr>
            <p:cNvPr id="11" name="Connector: Elbow 10">
              <a:extLst>
                <a:ext uri="{FF2B5EF4-FFF2-40B4-BE49-F238E27FC236}">
                  <a16:creationId xmlns:a16="http://schemas.microsoft.com/office/drawing/2014/main" id="{AB8C0837-7CC3-B277-9BF7-D13AD20D1F24}"/>
                </a:ext>
              </a:extLst>
            </p:cNvPr>
            <p:cNvCxnSpPr>
              <a:cxnSpLocks/>
              <a:endCxn id="8" idx="1"/>
            </p:cNvCxnSpPr>
            <p:nvPr/>
          </p:nvCxnSpPr>
          <p:spPr>
            <a:xfrm flipV="1">
              <a:off x="5814649" y="2621920"/>
              <a:ext cx="945138" cy="5022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19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9009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Sentiment Analysis Models</a:t>
            </a:r>
            <a:endParaRPr sz="3600" dirty="0"/>
          </a:p>
        </p:txBody>
      </p:sp>
      <p:sp>
        <p:nvSpPr>
          <p:cNvPr id="85" name="Google Shape;85;p18"/>
          <p:cNvSpPr txBox="1">
            <a:spLocks noGrp="1"/>
          </p:cNvSpPr>
          <p:nvPr>
            <p:ph type="body" idx="1"/>
          </p:nvPr>
        </p:nvSpPr>
        <p:spPr>
          <a:xfrm>
            <a:off x="467242" y="1296187"/>
            <a:ext cx="7721718" cy="3745045"/>
          </a:xfrm>
          <a:prstGeom prst="rect">
            <a:avLst/>
          </a:prstGeom>
        </p:spPr>
        <p:txBody>
          <a:bodyPr spcFirstLastPara="1" wrap="square" lIns="91425" tIns="91425" rIns="91425" bIns="91425" anchor="t" anchorCtr="0">
            <a:normAutofit fontScale="85000" lnSpcReduction="20000"/>
          </a:bodyPr>
          <a:lstStyle/>
          <a:p>
            <a:pPr marL="517525" lvl="0" indent="-396875">
              <a:lnSpc>
                <a:spcPct val="100000"/>
              </a:lnSpc>
              <a:buClr>
                <a:srgbClr val="272626"/>
              </a:buClr>
              <a:buSzPts val="2650"/>
              <a:buFont typeface="Montserrat"/>
              <a:buChar char="●"/>
            </a:pPr>
            <a:r>
              <a:rPr lang="en" sz="2800" dirty="0">
                <a:solidFill>
                  <a:srgbClr val="272626"/>
                </a:solidFill>
                <a:highlight>
                  <a:srgbClr val="FFFFFF"/>
                </a:highlight>
                <a:latin typeface="+mj-lt"/>
                <a:sym typeface="Montserrat"/>
              </a:rPr>
              <a:t>Lexicon-rule based models </a:t>
            </a:r>
          </a:p>
          <a:p>
            <a:pPr marL="974725" lvl="1" indent="-396875">
              <a:lnSpc>
                <a:spcPct val="100000"/>
              </a:lnSpc>
              <a:buClr>
                <a:srgbClr val="272626"/>
              </a:buClr>
              <a:buSzPts val="2650"/>
              <a:buFont typeface="Courier New" panose="02070309020205020404" pitchFamily="49" charset="0"/>
              <a:buChar char="o"/>
            </a:pPr>
            <a:r>
              <a:rPr lang="en" sz="2800" dirty="0">
                <a:solidFill>
                  <a:srgbClr val="272626"/>
                </a:solidFill>
                <a:highlight>
                  <a:srgbClr val="FFFFFF"/>
                </a:highlight>
                <a:latin typeface="+mj-lt"/>
                <a:sym typeface="Montserrat"/>
              </a:rPr>
              <a:t>Vader</a:t>
            </a:r>
          </a:p>
          <a:p>
            <a:pPr marL="974725" lvl="1" indent="-396875">
              <a:lnSpc>
                <a:spcPct val="100000"/>
              </a:lnSpc>
              <a:buClr>
                <a:srgbClr val="272626"/>
              </a:buClr>
              <a:buSzPts val="2650"/>
              <a:buFont typeface="Courier New" panose="02070309020205020404" pitchFamily="49" charset="0"/>
              <a:buChar char="o"/>
            </a:pPr>
            <a:r>
              <a:rPr lang="en" sz="2800" dirty="0">
                <a:solidFill>
                  <a:srgbClr val="272626"/>
                </a:solidFill>
                <a:highlight>
                  <a:srgbClr val="FFFFFF"/>
                </a:highlight>
                <a:latin typeface="+mj-lt"/>
                <a:sym typeface="Montserrat"/>
              </a:rPr>
              <a:t>TextBlob</a:t>
            </a:r>
          </a:p>
          <a:p>
            <a:pPr marL="517525" indent="-457200">
              <a:lnSpc>
                <a:spcPct val="100000"/>
              </a:lnSpc>
              <a:buClr>
                <a:srgbClr val="272626"/>
              </a:buClr>
              <a:buSzPts val="2650"/>
            </a:pPr>
            <a:endParaRPr lang="en" sz="2800" dirty="0">
              <a:solidFill>
                <a:srgbClr val="272626"/>
              </a:solidFill>
              <a:highlight>
                <a:srgbClr val="FFFFFF"/>
              </a:highlight>
              <a:latin typeface="+mj-lt"/>
              <a:ea typeface="Montserrat"/>
              <a:cs typeface="Montserrat"/>
              <a:sym typeface="Montserrat"/>
            </a:endParaRPr>
          </a:p>
          <a:p>
            <a:pPr marL="517525" indent="-457200">
              <a:lnSpc>
                <a:spcPct val="100000"/>
              </a:lnSpc>
              <a:buClr>
                <a:srgbClr val="272626"/>
              </a:buClr>
              <a:buSzPts val="2650"/>
            </a:pPr>
            <a:r>
              <a:rPr lang="en" sz="2800" dirty="0">
                <a:solidFill>
                  <a:srgbClr val="272626"/>
                </a:solidFill>
                <a:highlight>
                  <a:srgbClr val="FFFFFF"/>
                </a:highlight>
                <a:latin typeface="+mj-lt"/>
                <a:ea typeface="Montserrat"/>
                <a:cs typeface="Montserrat"/>
                <a:sym typeface="Montserrat"/>
              </a:rPr>
              <a:t>Machine Learning</a:t>
            </a:r>
          </a:p>
          <a:p>
            <a:pPr marL="974725" lvl="1" indent="-457200">
              <a:lnSpc>
                <a:spcPct val="100000"/>
              </a:lnSpc>
              <a:buClr>
                <a:srgbClr val="272626"/>
              </a:buClr>
              <a:buSzPts val="2650"/>
            </a:pPr>
            <a:r>
              <a:rPr lang="en" sz="2400" dirty="0">
                <a:solidFill>
                  <a:srgbClr val="272626"/>
                </a:solidFill>
                <a:highlight>
                  <a:srgbClr val="FFFFFF"/>
                </a:highlight>
                <a:latin typeface="+mj-lt"/>
                <a:ea typeface="Montserrat"/>
                <a:cs typeface="Montserrat"/>
                <a:sym typeface="Montserrat"/>
              </a:rPr>
              <a:t>Supervised </a:t>
            </a:r>
          </a:p>
          <a:p>
            <a:pPr marL="1431925" lvl="2" indent="-457200">
              <a:lnSpc>
                <a:spcPct val="100000"/>
              </a:lnSpc>
              <a:buClr>
                <a:srgbClr val="272626"/>
              </a:buClr>
              <a:buSzPts val="2650"/>
            </a:pPr>
            <a:r>
              <a:rPr lang="en" sz="2400" dirty="0">
                <a:solidFill>
                  <a:srgbClr val="272626"/>
                </a:solidFill>
                <a:highlight>
                  <a:srgbClr val="FFFFFF"/>
                </a:highlight>
                <a:latin typeface="+mj-lt"/>
                <a:ea typeface="Montserrat"/>
                <a:cs typeface="Montserrat"/>
                <a:sym typeface="Montserrat"/>
              </a:rPr>
              <a:t>DistilBert (Transformers)</a:t>
            </a:r>
          </a:p>
          <a:p>
            <a:pPr marL="517525" indent="-457200">
              <a:lnSpc>
                <a:spcPct val="100000"/>
              </a:lnSpc>
              <a:buClr>
                <a:srgbClr val="272626"/>
              </a:buClr>
              <a:buSzPts val="2650"/>
            </a:pPr>
            <a:endParaRPr lang="en" sz="2800" dirty="0">
              <a:solidFill>
                <a:srgbClr val="272626"/>
              </a:solidFill>
              <a:highlight>
                <a:srgbClr val="FFFFFF"/>
              </a:highlight>
              <a:latin typeface="+mj-lt"/>
              <a:ea typeface="Montserrat"/>
              <a:cs typeface="Montserrat"/>
              <a:sym typeface="Montserrat"/>
            </a:endParaRPr>
          </a:p>
          <a:p>
            <a:pPr marL="517525" indent="-457200">
              <a:lnSpc>
                <a:spcPct val="100000"/>
              </a:lnSpc>
              <a:buClr>
                <a:srgbClr val="272626"/>
              </a:buClr>
              <a:buSzPts val="2650"/>
            </a:pPr>
            <a:r>
              <a:rPr lang="en" sz="2800" dirty="0">
                <a:solidFill>
                  <a:srgbClr val="272626"/>
                </a:solidFill>
                <a:highlight>
                  <a:srgbClr val="FFFFFF"/>
                </a:highlight>
                <a:latin typeface="+mj-lt"/>
                <a:ea typeface="Montserrat"/>
                <a:cs typeface="Montserrat"/>
                <a:sym typeface="Montserrat"/>
              </a:rPr>
              <a:t>Hybrid</a:t>
            </a:r>
          </a:p>
          <a:p>
            <a:pPr lvl="1" indent="-396875">
              <a:lnSpc>
                <a:spcPct val="100000"/>
              </a:lnSpc>
              <a:buClr>
                <a:srgbClr val="272626"/>
              </a:buClr>
              <a:buSzPts val="2650"/>
              <a:buFont typeface="Courier New" panose="02070309020205020404" pitchFamily="49" charset="0"/>
              <a:buChar char="o"/>
            </a:pPr>
            <a:r>
              <a:rPr lang="en" sz="2400" dirty="0">
                <a:solidFill>
                  <a:srgbClr val="272626"/>
                </a:solidFill>
                <a:highlight>
                  <a:srgbClr val="FFFFFF"/>
                </a:highlight>
                <a:latin typeface="+mj-lt"/>
                <a:ea typeface="Montserrat"/>
                <a:cs typeface="Montserrat"/>
                <a:sym typeface="Montserrat"/>
              </a:rPr>
              <a:t>Semi-supervised </a:t>
            </a:r>
          </a:p>
          <a:p>
            <a:pPr lvl="2" indent="-396875">
              <a:lnSpc>
                <a:spcPct val="100000"/>
              </a:lnSpc>
              <a:buClr>
                <a:srgbClr val="272626"/>
              </a:buClr>
              <a:buSzPts val="2650"/>
              <a:buFont typeface="Courier New" panose="02070309020205020404" pitchFamily="49" charset="0"/>
              <a:buChar char="o"/>
            </a:pPr>
            <a:r>
              <a:rPr lang="en" sz="2400" dirty="0">
                <a:solidFill>
                  <a:srgbClr val="272626"/>
                </a:solidFill>
                <a:highlight>
                  <a:srgbClr val="FFFFFF"/>
                </a:highlight>
                <a:latin typeface="+mj-lt"/>
                <a:sym typeface="Montserrat"/>
              </a:rPr>
              <a:t>Flair (RNN)</a:t>
            </a:r>
          </a:p>
          <a:p>
            <a:pPr lvl="2" indent="-396875">
              <a:lnSpc>
                <a:spcPct val="100000"/>
              </a:lnSpc>
              <a:buClr>
                <a:srgbClr val="272626"/>
              </a:buClr>
              <a:buSzPts val="2650"/>
              <a:buFont typeface="Courier New" panose="02070309020205020404" pitchFamily="49" charset="0"/>
              <a:buChar char="o"/>
            </a:pPr>
            <a:r>
              <a:rPr lang="en-US" sz="2400" dirty="0">
                <a:solidFill>
                  <a:srgbClr val="272626"/>
                </a:solidFill>
                <a:highlight>
                  <a:srgbClr val="FFFFFF"/>
                </a:highlight>
                <a:latin typeface="+mj-lt"/>
              </a:rPr>
              <a:t>BERT-WMAL* </a:t>
            </a:r>
            <a:endParaRPr lang="en" sz="2400" dirty="0">
              <a:solidFill>
                <a:srgbClr val="272626"/>
              </a:solidFill>
              <a:highlight>
                <a:srgbClr val="FFFFFF"/>
              </a:highlight>
              <a:latin typeface="+mj-lt"/>
              <a:sym typeface="Montserrat"/>
            </a:endParaRPr>
          </a:p>
        </p:txBody>
      </p:sp>
      <p:sp>
        <p:nvSpPr>
          <p:cNvPr id="86" name="Google Shape;86;p18"/>
          <p:cNvSpPr txBox="1"/>
          <p:nvPr/>
        </p:nvSpPr>
        <p:spPr>
          <a:xfrm>
            <a:off x="3824275" y="5386550"/>
            <a:ext cx="918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8D3CABC-FF07-8107-C07D-C827D0BE8DC7}"/>
              </a:ext>
            </a:extLst>
          </p:cNvPr>
          <p:cNvSpPr txBox="1"/>
          <p:nvPr/>
        </p:nvSpPr>
        <p:spPr>
          <a:xfrm>
            <a:off x="311700" y="4835723"/>
            <a:ext cx="1382110" cy="276999"/>
          </a:xfrm>
          <a:prstGeom prst="rect">
            <a:avLst/>
          </a:prstGeom>
          <a:noFill/>
        </p:spPr>
        <p:txBody>
          <a:bodyPr wrap="none" rtlCol="0">
            <a:spAutoFit/>
          </a:bodyPr>
          <a:lstStyle/>
          <a:p>
            <a:r>
              <a:rPr lang="en-US" sz="1200" dirty="0"/>
              <a:t>* Not part of POC</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3490</TotalTime>
  <Words>2365</Words>
  <Application>Microsoft Office PowerPoint</Application>
  <PresentationFormat>On-screen Show (16:9)</PresentationFormat>
  <Paragraphs>184</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Montserrat</vt:lpstr>
      <vt:lpstr>Courier New</vt:lpstr>
      <vt:lpstr>Simple Light</vt:lpstr>
      <vt:lpstr>Sentiments Analysis</vt:lpstr>
      <vt:lpstr>Sentiment Analysis</vt:lpstr>
      <vt:lpstr>Sentiment Analysis</vt:lpstr>
      <vt:lpstr>Types of Sentiment Analysis</vt:lpstr>
      <vt:lpstr>Process of Sentiment Analysis</vt:lpstr>
      <vt:lpstr>Three Categories</vt:lpstr>
      <vt:lpstr>Lexicon Based vs Machine Learning</vt:lpstr>
      <vt:lpstr>Lexicon Based vs Machine Learning</vt:lpstr>
      <vt:lpstr>Sentiment Analysis Models</vt:lpstr>
      <vt:lpstr>VADER</vt:lpstr>
      <vt:lpstr>VADER - Rule-Based Heuristics: </vt:lpstr>
      <vt:lpstr>Vader-Lexicon Based</vt:lpstr>
      <vt:lpstr>Vader-Rules Based</vt:lpstr>
      <vt:lpstr>Flair</vt:lpstr>
      <vt:lpstr>Flair</vt:lpstr>
      <vt:lpstr>TEXTBLOB</vt:lpstr>
      <vt:lpstr>Various results sample tests shows following results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Sentiments Analysis</dc:title>
  <cp:lastModifiedBy>Pankaj Chopra</cp:lastModifiedBy>
  <cp:revision>22</cp:revision>
  <dcterms:modified xsi:type="dcterms:W3CDTF">2023-12-31T02:27:43Z</dcterms:modified>
</cp:coreProperties>
</file>