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ashishmehta.com/sentiment-analysis-compariso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f131478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f131478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f131478f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f131478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u="sng">
                <a:solidFill>
                  <a:srgbClr val="0097A7"/>
                </a:solidFill>
                <a:hlinkClick r:id="rId2">
                  <a:extLst>
                    <a:ext uri="{A12FA001-AC4F-418D-AE19-62706E023703}">
                      <ahyp:hlinkClr val="tx"/>
                    </a:ext>
                  </a:extLst>
                </a:hlinkClick>
              </a:rPr>
              <a:t>Vader vs Flair vs TextBlob - Sentiment Analysis Comparison (aashishmehta.com)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f131478f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f131478f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f131478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f131478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f131478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f131478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f131478f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f131478f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f131478f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f131478f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f131478f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f131478f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f131478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f131478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Valence Aware Dictionary and sEntiment Reasoner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f131478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f131478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f131478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f131478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f131478f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f131478f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ashishmehta.com/sentiment-analysis-comparis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ashishmehta.com/sentiment-analysis-comparison/" TargetMode="External"/><Relationship Id="rId4" Type="http://schemas.openxmlformats.org/officeDocument/2006/relationships/hyperlink" Target="https://learn.microsoft.com/en-us/azure/cognitive-services/language-service/sentiment-opinion-mining/overview" TargetMode="External"/><Relationship Id="rId5" Type="http://schemas.openxmlformats.org/officeDocument/2006/relationships/hyperlink" Target="https://learn.microsoft.com/en-us/ai-builder/flow-sentiment-analysis" TargetMode="External"/><Relationship Id="rId6" Type="http://schemas.openxmlformats.org/officeDocument/2006/relationships/hyperlink" Target="https://learn.microsoft.com/en-us/ai-builder/" TargetMode="External"/><Relationship Id="rId7" Type="http://schemas.openxmlformats.org/officeDocument/2006/relationships/hyperlink" Target="https://dynamics.microsoft.com/en-us/ai/customer-insights/what-is-a-cdp/" TargetMode="External"/><Relationship Id="rId8" Type="http://schemas.openxmlformats.org/officeDocument/2006/relationships/hyperlink" Target="https://neptune.ai/blog/sentiment-analysis-python-textblob-vs-vader-vs-flai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Sentiments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27">
                <a:highlight>
                  <a:srgbClr val="FFFFFF"/>
                </a:highlight>
                <a:latin typeface="Montserrat"/>
                <a:ea typeface="Montserrat"/>
                <a:cs typeface="Montserrat"/>
                <a:sym typeface="Montserrat"/>
              </a:rPr>
              <a:t>TEXTBLOB</a:t>
            </a:r>
            <a:endParaRPr sz="3577"/>
          </a:p>
        </p:txBody>
      </p:sp>
      <p:sp>
        <p:nvSpPr>
          <p:cNvPr id="110" name="Google Shape;110;p22"/>
          <p:cNvSpPr txBox="1"/>
          <p:nvPr>
            <p:ph idx="1" type="body"/>
          </p:nvPr>
        </p:nvSpPr>
        <p:spPr>
          <a:xfrm>
            <a:off x="311700" y="1152475"/>
            <a:ext cx="8520600" cy="354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solidFill>
                  <a:srgbClr val="272626"/>
                </a:solidFill>
                <a:highlight>
                  <a:srgbClr val="FFFFFF"/>
                </a:highlight>
                <a:latin typeface="Montserrat"/>
                <a:ea typeface="Montserrat"/>
                <a:cs typeface="Montserrat"/>
                <a:sym typeface="Montserrat"/>
              </a:rPr>
              <a:t>TextBlob is a Python library that provides a simple API for sentiment analysis, </a:t>
            </a:r>
            <a:r>
              <a:rPr b="1" lang="en" sz="2100">
                <a:solidFill>
                  <a:srgbClr val="272626"/>
                </a:solidFill>
                <a:highlight>
                  <a:srgbClr val="FFFFFF"/>
                </a:highlight>
                <a:latin typeface="Montserrat"/>
                <a:ea typeface="Montserrat"/>
                <a:cs typeface="Montserrat"/>
                <a:sym typeface="Montserrat"/>
              </a:rPr>
              <a:t>part-of-speech tagging</a:t>
            </a:r>
            <a:r>
              <a:rPr lang="en" sz="2100">
                <a:solidFill>
                  <a:srgbClr val="272626"/>
                </a:solidFill>
                <a:highlight>
                  <a:srgbClr val="FFFFFF"/>
                </a:highlight>
                <a:latin typeface="Montserrat"/>
                <a:ea typeface="Montserrat"/>
                <a:cs typeface="Montserrat"/>
                <a:sym typeface="Montserrat"/>
              </a:rPr>
              <a:t>, and noun phrase extraction. </a:t>
            </a:r>
            <a:r>
              <a:rPr b="1" lang="en" sz="2100">
                <a:solidFill>
                  <a:srgbClr val="272626"/>
                </a:solidFill>
                <a:highlight>
                  <a:srgbClr val="FFFFFF"/>
                </a:highlight>
                <a:latin typeface="Montserrat"/>
                <a:ea typeface="Montserrat"/>
                <a:cs typeface="Montserrat"/>
                <a:sym typeface="Montserrat"/>
              </a:rPr>
              <a:t>It uses a rule-based approach and a machine learning model to analyze text data</a:t>
            </a:r>
            <a:r>
              <a:rPr lang="en" sz="2100">
                <a:solidFill>
                  <a:srgbClr val="272626"/>
                </a:solidFill>
                <a:highlight>
                  <a:srgbClr val="FFFFFF"/>
                </a:highlight>
                <a:latin typeface="Montserrat"/>
                <a:ea typeface="Montserrat"/>
                <a:cs typeface="Montserrat"/>
                <a:sym typeface="Montserrat"/>
              </a:rPr>
              <a:t>.</a:t>
            </a:r>
            <a:endParaRPr sz="21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lang="en" sz="1900">
                <a:solidFill>
                  <a:srgbClr val="272626"/>
                </a:solidFill>
                <a:highlight>
                  <a:srgbClr val="FFFFFF"/>
                </a:highlight>
                <a:latin typeface="Montserrat"/>
                <a:ea typeface="Montserrat"/>
                <a:cs typeface="Montserrat"/>
                <a:sym typeface="Montserrat"/>
              </a:rPr>
              <a:t>TEXTBLOB returns </a:t>
            </a:r>
            <a:r>
              <a:rPr lang="en">
                <a:solidFill>
                  <a:srgbClr val="272626"/>
                </a:solidFill>
                <a:highlight>
                  <a:srgbClr val="FFFFFF"/>
                </a:highlight>
                <a:latin typeface="Montserrat"/>
                <a:ea typeface="Montserrat"/>
                <a:cs typeface="Montserrat"/>
                <a:sym typeface="Montserrat"/>
              </a:rPr>
              <a:t>( Polarity and Subjectivity):</a:t>
            </a:r>
            <a:r>
              <a:rPr lang="en" sz="2100">
                <a:solidFill>
                  <a:srgbClr val="272626"/>
                </a:solidFill>
                <a:highlight>
                  <a:srgbClr val="FFFFFF"/>
                </a:highlight>
                <a:latin typeface="Montserrat"/>
                <a:ea typeface="Montserrat"/>
                <a:cs typeface="Montserrat"/>
                <a:sym typeface="Montserrat"/>
              </a:rPr>
              <a:t>:</a:t>
            </a:r>
            <a:endParaRPr sz="2100">
              <a:solidFill>
                <a:srgbClr val="272626"/>
              </a:solidFill>
              <a:highlight>
                <a:srgbClr val="FFFFFF"/>
              </a:highlight>
              <a:latin typeface="Montserrat"/>
              <a:ea typeface="Montserrat"/>
              <a:cs typeface="Montserrat"/>
              <a:sym typeface="Montserrat"/>
            </a:endParaRPr>
          </a:p>
          <a:p>
            <a:pPr indent="-320675" lvl="0" marL="457200" rtl="0" algn="just">
              <a:lnSpc>
                <a:spcPct val="183333"/>
              </a:lnSpc>
              <a:spcBef>
                <a:spcPts val="1200"/>
              </a:spcBef>
              <a:spcAft>
                <a:spcPts val="0"/>
              </a:spcAft>
              <a:buClr>
                <a:srgbClr val="222222"/>
              </a:buClr>
              <a:buSzPts val="1450"/>
              <a:buChar char="●"/>
            </a:pPr>
            <a:r>
              <a:rPr lang="en" sz="1450">
                <a:solidFill>
                  <a:srgbClr val="222222"/>
                </a:solidFill>
                <a:highlight>
                  <a:srgbClr val="FFFFFF"/>
                </a:highlight>
              </a:rPr>
              <a:t>Polarity is a float that lies between [-1,1], -1 indicates negative sentiment and +1 indicates positive sentiments.</a:t>
            </a:r>
            <a:endParaRPr sz="1450">
              <a:solidFill>
                <a:srgbClr val="222222"/>
              </a:solidFill>
              <a:highlight>
                <a:srgbClr val="FFFFFF"/>
              </a:highlight>
            </a:endParaRPr>
          </a:p>
          <a:p>
            <a:pPr indent="-320675" lvl="0" marL="457200" rtl="0" algn="just">
              <a:lnSpc>
                <a:spcPct val="183333"/>
              </a:lnSpc>
              <a:spcBef>
                <a:spcPts val="0"/>
              </a:spcBef>
              <a:spcAft>
                <a:spcPts val="0"/>
              </a:spcAft>
              <a:buClr>
                <a:srgbClr val="222222"/>
              </a:buClr>
              <a:buSzPts val="1450"/>
              <a:buChar char="●"/>
            </a:pPr>
            <a:r>
              <a:rPr lang="en" sz="1450">
                <a:solidFill>
                  <a:srgbClr val="222222"/>
                </a:solidFill>
                <a:highlight>
                  <a:srgbClr val="FFFFFF"/>
                </a:highlight>
              </a:rPr>
              <a:t>Subjectivity is also a float that lies in the range of [0,1]. Subjective sentences generally refer to opinion, emotion, or judgment.</a:t>
            </a:r>
            <a:endParaRPr sz="2200">
              <a:solidFill>
                <a:srgbClr val="272626"/>
              </a:solidFill>
              <a:highlight>
                <a:srgbClr val="FFFFFF"/>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results sample tests shows following results</a:t>
            </a:r>
            <a:endParaRPr/>
          </a:p>
        </p:txBody>
      </p:sp>
      <p:sp>
        <p:nvSpPr>
          <p:cNvPr id="116" name="Google Shape;116;p23"/>
          <p:cNvSpPr txBox="1"/>
          <p:nvPr>
            <p:ph idx="1" type="body"/>
          </p:nvPr>
        </p:nvSpPr>
        <p:spPr>
          <a:xfrm>
            <a:off x="311700" y="1152475"/>
            <a:ext cx="8520600" cy="37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Vader</a:t>
            </a:r>
            <a:endParaRPr b="1"/>
          </a:p>
          <a:p>
            <a:pPr indent="0" lvl="0" marL="0" rtl="0" algn="l">
              <a:spcBef>
                <a:spcPts val="1200"/>
              </a:spcBef>
              <a:spcAft>
                <a:spcPts val="0"/>
              </a:spcAft>
              <a:buNone/>
            </a:pPr>
            <a:r>
              <a:rPr lang="en" sz="1200">
                <a:solidFill>
                  <a:srgbClr val="272626"/>
                </a:solidFill>
                <a:highlight>
                  <a:srgbClr val="FFFFFF"/>
                </a:highlight>
                <a:latin typeface="Montserrat"/>
                <a:ea typeface="Montserrat"/>
                <a:cs typeface="Montserrat"/>
                <a:sym typeface="Montserrat"/>
              </a:rPr>
              <a:t>Analysis responses are quite extreme in both ends, potentially due to the way the compound scores are calculated. Vader was </a:t>
            </a:r>
            <a:r>
              <a:rPr b="1" lang="en" sz="1200">
                <a:solidFill>
                  <a:srgbClr val="272626"/>
                </a:solidFill>
                <a:highlight>
                  <a:srgbClr val="FFFFFF"/>
                </a:highlight>
                <a:latin typeface="Montserrat"/>
                <a:ea typeface="Montserrat"/>
                <a:cs typeface="Montserrat"/>
                <a:sym typeface="Montserrat"/>
              </a:rPr>
              <a:t>made to be distinct in its answer</a:t>
            </a:r>
            <a:r>
              <a:rPr lang="en" sz="1200">
                <a:solidFill>
                  <a:srgbClr val="272626"/>
                </a:solidFill>
                <a:highlight>
                  <a:srgbClr val="FFFFFF"/>
                </a:highlight>
                <a:latin typeface="Montserrat"/>
                <a:ea typeface="Montserrat"/>
                <a:cs typeface="Montserrat"/>
                <a:sym typeface="Montserrat"/>
              </a:rPr>
              <a:t>.</a:t>
            </a:r>
            <a:endParaRPr sz="12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b="1" lang="en"/>
              <a:t>Flair</a:t>
            </a:r>
            <a:br>
              <a:rPr b="1" lang="en"/>
            </a:br>
            <a:r>
              <a:rPr lang="en" sz="1200">
                <a:solidFill>
                  <a:srgbClr val="272626"/>
                </a:solidFill>
                <a:highlight>
                  <a:srgbClr val="FFFFFF"/>
                </a:highlight>
                <a:latin typeface="Montserrat"/>
                <a:ea typeface="Montserrat"/>
                <a:cs typeface="Montserrat"/>
                <a:sym typeface="Montserrat"/>
              </a:rPr>
              <a:t>Both cases (positivity and negativity) were not nearly as extreme as Vader, possibly owing to its emphasis on context awareness, and </a:t>
            </a:r>
            <a:r>
              <a:rPr b="1" lang="en" sz="1200">
                <a:solidFill>
                  <a:srgbClr val="272626"/>
                </a:solidFill>
                <a:highlight>
                  <a:srgbClr val="FFFFFF"/>
                </a:highlight>
                <a:latin typeface="Montserrat"/>
                <a:ea typeface="Montserrat"/>
                <a:cs typeface="Montserrat"/>
                <a:sym typeface="Montserrat"/>
              </a:rPr>
              <a:t>using the entire text</a:t>
            </a:r>
            <a:r>
              <a:rPr lang="en" sz="1200">
                <a:solidFill>
                  <a:srgbClr val="272626"/>
                </a:solidFill>
                <a:highlight>
                  <a:srgbClr val="FFFFFF"/>
                </a:highlight>
                <a:latin typeface="Montserrat"/>
                <a:ea typeface="Montserrat"/>
                <a:cs typeface="Montserrat"/>
                <a:sym typeface="Montserrat"/>
              </a:rPr>
              <a:t> throughout its analysis.</a:t>
            </a:r>
            <a:endParaRPr sz="12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b="1" lang="en"/>
              <a:t>Flair</a:t>
            </a:r>
            <a:endParaRPr b="1"/>
          </a:p>
          <a:p>
            <a:pPr indent="0" lvl="0" marL="0" rtl="0" algn="l">
              <a:spcBef>
                <a:spcPts val="1200"/>
              </a:spcBef>
              <a:spcAft>
                <a:spcPts val="0"/>
              </a:spcAft>
              <a:buNone/>
            </a:pPr>
            <a:r>
              <a:rPr lang="en" sz="1200">
                <a:solidFill>
                  <a:srgbClr val="272626"/>
                </a:solidFill>
                <a:highlight>
                  <a:srgbClr val="FFFFFF"/>
                </a:highlight>
                <a:latin typeface="Montserrat"/>
                <a:ea typeface="Montserrat"/>
                <a:cs typeface="Montserrat"/>
                <a:sym typeface="Montserrat"/>
              </a:rPr>
              <a:t>TextBlob struggled completely to provide a significant polarity, despite the pre-processing</a:t>
            </a:r>
            <a:endParaRPr sz="12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12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1200"/>
              </a:spcAft>
              <a:buClr>
                <a:schemeClr val="dk1"/>
              </a:buClr>
              <a:buSzPts val="1100"/>
              <a:buFont typeface="Arial"/>
              <a:buNone/>
            </a:pPr>
            <a:r>
              <a:rPr lang="en" sz="1400">
                <a:solidFill>
                  <a:srgbClr val="272626"/>
                </a:solidFill>
                <a:highlight>
                  <a:srgbClr val="FFFFFF"/>
                </a:highlight>
                <a:latin typeface="Montserrat"/>
                <a:ea typeface="Montserrat"/>
                <a:cs typeface="Montserrat"/>
                <a:sym typeface="Montserrat"/>
              </a:rPr>
              <a:t>For Details see </a:t>
            </a:r>
            <a:r>
              <a:rPr lang="en" sz="1300" u="sng">
                <a:solidFill>
                  <a:schemeClr val="hlink"/>
                </a:solidFill>
                <a:hlinkClick r:id="rId3"/>
              </a:rPr>
              <a:t>here</a:t>
            </a:r>
            <a:r>
              <a:rPr lang="en" sz="1400">
                <a:solidFill>
                  <a:srgbClr val="272626"/>
                </a:solidFill>
                <a:highlight>
                  <a:srgbClr val="FFFFFF"/>
                </a:highlight>
                <a:latin typeface="Montserrat"/>
                <a:ea typeface="Montserrat"/>
                <a:cs typeface="Montserrat"/>
                <a:sym typeface="Montserrat"/>
              </a:rPr>
              <a:t> (https://aashishmehta.com/sentiment-analysis-comparison/)</a:t>
            </a:r>
            <a:endParaRPr sz="1400">
              <a:solidFill>
                <a:srgbClr val="272626"/>
              </a:solidFill>
              <a:highlight>
                <a:srgbClr val="FFFFFF"/>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322580" lvl="0" marL="457200" rtl="0" algn="l">
              <a:spcBef>
                <a:spcPts val="1200"/>
              </a:spcBef>
              <a:spcAft>
                <a:spcPts val="0"/>
              </a:spcAft>
              <a:buSzPct val="100000"/>
              <a:buAutoNum type="arabicPeriod"/>
            </a:pPr>
            <a:r>
              <a:rPr lang="en" sz="1600"/>
              <a:t>Vader vs Flair vs TextBlob - Sentiment Analysis Comparison</a:t>
            </a:r>
            <a:endParaRPr sz="2300"/>
          </a:p>
          <a:p>
            <a:pPr indent="0" lvl="0" marL="0" rtl="0" algn="l">
              <a:spcBef>
                <a:spcPts val="1200"/>
              </a:spcBef>
              <a:spcAft>
                <a:spcPts val="0"/>
              </a:spcAft>
              <a:buNone/>
            </a:pPr>
            <a:r>
              <a:rPr lang="en" sz="2100"/>
              <a:t>       </a:t>
            </a:r>
            <a:r>
              <a:rPr lang="en" sz="1600" u="sng">
                <a:solidFill>
                  <a:schemeClr val="hlink"/>
                </a:solidFill>
                <a:hlinkClick r:id="rId3"/>
              </a:rPr>
              <a:t>https://aashishmehta.com/sentiment-analysis-comparison/</a:t>
            </a:r>
            <a:r>
              <a:rPr lang="en" sz="1600"/>
              <a:t> </a:t>
            </a:r>
            <a:endParaRPr sz="1600"/>
          </a:p>
          <a:p>
            <a:pPr indent="-322580" lvl="0" marL="457200" rtl="0" algn="l">
              <a:spcBef>
                <a:spcPts val="1200"/>
              </a:spcBef>
              <a:spcAft>
                <a:spcPts val="0"/>
              </a:spcAft>
              <a:buSzPct val="145454"/>
              <a:buAutoNum type="arabicPeriod"/>
            </a:pPr>
            <a:r>
              <a:rPr lang="en" sz="1100" u="sng">
                <a:solidFill>
                  <a:schemeClr val="hlink"/>
                </a:solidFill>
                <a:hlinkClick r:id="rId4"/>
              </a:rPr>
              <a:t>What is sentiment analysis and opinion mining in Azure Cognitive Service for Language? - Azure Cognitive Services | Microsoft Learn</a:t>
            </a:r>
            <a:endParaRPr sz="1600"/>
          </a:p>
          <a:p>
            <a:pPr indent="-322580" lvl="0" marL="457200" rtl="0" algn="l">
              <a:spcBef>
                <a:spcPts val="0"/>
              </a:spcBef>
              <a:spcAft>
                <a:spcPts val="0"/>
              </a:spcAft>
              <a:buSzPct val="145454"/>
              <a:buAutoNum type="arabicPeriod"/>
            </a:pPr>
            <a:r>
              <a:rPr lang="en" sz="1100" u="sng">
                <a:solidFill>
                  <a:schemeClr val="hlink"/>
                </a:solidFill>
                <a:hlinkClick r:id="rId5"/>
              </a:rPr>
              <a:t>Use the sentiment analysis prebuilt model in Power Automate - AI Builder | Microsoft Learn</a:t>
            </a:r>
            <a:endParaRPr sz="1600"/>
          </a:p>
          <a:p>
            <a:pPr indent="-322580" lvl="0" marL="457200" rtl="0" algn="l">
              <a:spcBef>
                <a:spcPts val="0"/>
              </a:spcBef>
              <a:spcAft>
                <a:spcPts val="0"/>
              </a:spcAft>
              <a:buSzPct val="145454"/>
              <a:buAutoNum type="arabicPeriod"/>
            </a:pPr>
            <a:r>
              <a:rPr lang="en" sz="1100" u="sng">
                <a:solidFill>
                  <a:schemeClr val="hlink"/>
                </a:solidFill>
                <a:hlinkClick r:id="rId6"/>
              </a:rPr>
              <a:t>AI Builder documentation | Microsoft Learn</a:t>
            </a:r>
            <a:endParaRPr sz="1600"/>
          </a:p>
          <a:p>
            <a:pPr indent="-322580" lvl="0" marL="457200" rtl="0" algn="l">
              <a:spcBef>
                <a:spcPts val="0"/>
              </a:spcBef>
              <a:spcAft>
                <a:spcPts val="0"/>
              </a:spcAft>
              <a:buSzPct val="145454"/>
              <a:buAutoNum type="arabicPeriod"/>
            </a:pPr>
            <a:r>
              <a:rPr lang="en" sz="1100" u="sng">
                <a:solidFill>
                  <a:schemeClr val="hlink"/>
                </a:solidFill>
                <a:hlinkClick r:id="rId7"/>
              </a:rPr>
              <a:t>What Is a CDP | Microsoft Dynamics 365</a:t>
            </a:r>
            <a:endParaRPr sz="1600"/>
          </a:p>
          <a:p>
            <a:pPr indent="-322580" lvl="0" marL="457200" rtl="0" algn="l">
              <a:spcBef>
                <a:spcPts val="0"/>
              </a:spcBef>
              <a:spcAft>
                <a:spcPts val="0"/>
              </a:spcAft>
              <a:buSzPct val="145454"/>
              <a:buAutoNum type="arabicPeriod"/>
            </a:pPr>
            <a:r>
              <a:rPr lang="en" sz="1100" u="sng">
                <a:solidFill>
                  <a:schemeClr val="hlink"/>
                </a:solidFill>
                <a:hlinkClick r:id="rId8"/>
              </a:rPr>
              <a:t>Sentiment Analysis in Python: TextBlob vs Vader Sentiment vs Flair vs Building It From Scratch (neptune.ai)</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50">
                <a:solidFill>
                  <a:srgbClr val="222222"/>
                </a:solidFill>
                <a:highlight>
                  <a:srgbClr val="FFFFFF"/>
                </a:highlight>
              </a:rPr>
              <a:t>Sentiment analysis, also called opinion mining, is the field of study that analyses people’s opinions, sentiments, evaluations, appraisals, attitudes, and emotions towards entities such as products, services, organizations, individuals, issues, events, topics, and their attributes.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Sentiment Analysis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191919"/>
              </a:buClr>
              <a:buSzPts val="1800"/>
              <a:buChar char="●"/>
            </a:pPr>
            <a:r>
              <a:rPr b="1" lang="en">
                <a:solidFill>
                  <a:srgbClr val="191919"/>
                </a:solidFill>
                <a:highlight>
                  <a:srgbClr val="FFFFFF"/>
                </a:highlight>
              </a:rPr>
              <a:t>Aspect-based</a:t>
            </a:r>
            <a:r>
              <a:rPr lang="en">
                <a:solidFill>
                  <a:srgbClr val="191919"/>
                </a:solidFill>
                <a:highlight>
                  <a:srgbClr val="FFFFFF"/>
                </a:highlight>
              </a:rPr>
              <a:t>—determine specifically what your customers are discussing, like product prices in online reviews, as well as the sentiments of individual customers.</a:t>
            </a:r>
            <a:endParaRPr>
              <a:solidFill>
                <a:srgbClr val="191919"/>
              </a:solidFill>
              <a:highlight>
                <a:srgbClr val="FFFFFF"/>
              </a:highlight>
            </a:endParaRPr>
          </a:p>
          <a:p>
            <a:pPr indent="-342900" lvl="0" marL="457200" rtl="0" algn="l">
              <a:spcBef>
                <a:spcPts val="0"/>
              </a:spcBef>
              <a:spcAft>
                <a:spcPts val="0"/>
              </a:spcAft>
              <a:buClr>
                <a:srgbClr val="191919"/>
              </a:buClr>
              <a:buSzPts val="1800"/>
              <a:buChar char="●"/>
            </a:pPr>
            <a:r>
              <a:rPr b="1" lang="en">
                <a:solidFill>
                  <a:srgbClr val="191919"/>
                </a:solidFill>
                <a:highlight>
                  <a:srgbClr val="FFFFFF"/>
                </a:highlight>
              </a:rPr>
              <a:t>Emotion detection</a:t>
            </a:r>
            <a:r>
              <a:rPr lang="en">
                <a:solidFill>
                  <a:srgbClr val="191919"/>
                </a:solidFill>
                <a:highlight>
                  <a:srgbClr val="FFFFFF"/>
                </a:highlight>
              </a:rPr>
              <a:t>—pinpoint emotions by associating certain words with a particular sentiment.</a:t>
            </a:r>
            <a:endParaRPr>
              <a:solidFill>
                <a:srgbClr val="191919"/>
              </a:solidFill>
              <a:highlight>
                <a:srgbClr val="FFFFFF"/>
              </a:highlight>
            </a:endParaRPr>
          </a:p>
          <a:p>
            <a:pPr indent="-342900" lvl="0" marL="457200" rtl="0" algn="l">
              <a:spcBef>
                <a:spcPts val="0"/>
              </a:spcBef>
              <a:spcAft>
                <a:spcPts val="0"/>
              </a:spcAft>
              <a:buClr>
                <a:srgbClr val="191919"/>
              </a:buClr>
              <a:buSzPts val="1800"/>
              <a:buChar char="●"/>
            </a:pPr>
            <a:r>
              <a:rPr b="1" lang="en">
                <a:solidFill>
                  <a:srgbClr val="191919"/>
                </a:solidFill>
                <a:highlight>
                  <a:srgbClr val="FFFFFF"/>
                </a:highlight>
              </a:rPr>
              <a:t>Fine-grained</a:t>
            </a:r>
            <a:r>
              <a:rPr lang="en">
                <a:solidFill>
                  <a:srgbClr val="191919"/>
                </a:solidFill>
                <a:highlight>
                  <a:srgbClr val="FFFFFF"/>
                </a:highlight>
              </a:rPr>
              <a:t>—analyze sentiment across polarity categories (very positive, positive, neutral, negative, or very negative) to help determine customer opinions at more granular levels.</a:t>
            </a:r>
            <a:endParaRPr>
              <a:solidFill>
                <a:srgbClr val="191919"/>
              </a:solidFill>
              <a:highlight>
                <a:srgbClr val="FFFFFF"/>
              </a:highlight>
            </a:endParaRPr>
          </a:p>
          <a:p>
            <a:pPr indent="-342900" lvl="0" marL="457200" rtl="0" algn="l">
              <a:spcBef>
                <a:spcPts val="0"/>
              </a:spcBef>
              <a:spcAft>
                <a:spcPts val="0"/>
              </a:spcAft>
              <a:buClr>
                <a:srgbClr val="191919"/>
              </a:buClr>
              <a:buSzPts val="1800"/>
              <a:buChar char="●"/>
            </a:pPr>
            <a:r>
              <a:rPr b="1" lang="en">
                <a:solidFill>
                  <a:srgbClr val="191919"/>
                </a:solidFill>
                <a:highlight>
                  <a:srgbClr val="FFFFFF"/>
                </a:highlight>
              </a:rPr>
              <a:t>Intent</a:t>
            </a:r>
            <a:r>
              <a:rPr lang="en">
                <a:solidFill>
                  <a:srgbClr val="191919"/>
                </a:solidFill>
                <a:highlight>
                  <a:srgbClr val="FFFFFF"/>
                </a:highlight>
              </a:rPr>
              <a:t>—define your customers’ intent so you can understand if they’re purchasing or researching and if you’ll need to track and target later.</a:t>
            </a:r>
            <a:endParaRPr>
              <a:solidFill>
                <a:srgbClr val="19191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191919"/>
                </a:solidFill>
                <a:highlight>
                  <a:srgbClr val="FFFFFF"/>
                </a:highlight>
              </a:rPr>
              <a:t>Process of Sentiment Analysis</a:t>
            </a:r>
            <a:endParaRPr sz="38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0">
                <a:solidFill>
                  <a:srgbClr val="191919"/>
                </a:solidFill>
                <a:highlight>
                  <a:srgbClr val="FFFFFF"/>
                </a:highlight>
              </a:rPr>
              <a:t>The process of sentiment analysis follows these four steps:</a:t>
            </a:r>
            <a:endParaRPr sz="2200">
              <a:solidFill>
                <a:srgbClr val="191919"/>
              </a:solidFill>
              <a:highlight>
                <a:srgbClr val="FFFFFF"/>
              </a:highlight>
            </a:endParaRPr>
          </a:p>
          <a:p>
            <a:pPr indent="-368300" lvl="0" marL="457200" rtl="0" algn="l">
              <a:spcBef>
                <a:spcPts val="0"/>
              </a:spcBef>
              <a:spcAft>
                <a:spcPts val="0"/>
              </a:spcAft>
              <a:buClr>
                <a:srgbClr val="191919"/>
              </a:buClr>
              <a:buSzPts val="2200"/>
              <a:buAutoNum type="arabicPeriod"/>
            </a:pPr>
            <a:r>
              <a:rPr lang="en" sz="2200">
                <a:solidFill>
                  <a:srgbClr val="191919"/>
                </a:solidFill>
                <a:highlight>
                  <a:srgbClr val="FFFFFF"/>
                </a:highlight>
              </a:rPr>
              <a:t>Breaking down the text into components: sentences, phrases, tokens, and parts of speech.</a:t>
            </a:r>
            <a:endParaRPr sz="2200">
              <a:solidFill>
                <a:srgbClr val="191919"/>
              </a:solidFill>
              <a:highlight>
                <a:srgbClr val="FFFFFF"/>
              </a:highlight>
            </a:endParaRPr>
          </a:p>
          <a:p>
            <a:pPr indent="-368300" lvl="0" marL="457200" rtl="0" algn="l">
              <a:spcBef>
                <a:spcPts val="0"/>
              </a:spcBef>
              <a:spcAft>
                <a:spcPts val="0"/>
              </a:spcAft>
              <a:buClr>
                <a:srgbClr val="191919"/>
              </a:buClr>
              <a:buSzPts val="2200"/>
              <a:buAutoNum type="arabicPeriod"/>
            </a:pPr>
            <a:r>
              <a:rPr lang="en" sz="2200">
                <a:solidFill>
                  <a:srgbClr val="191919"/>
                </a:solidFill>
                <a:highlight>
                  <a:srgbClr val="FFFFFF"/>
                </a:highlight>
              </a:rPr>
              <a:t>Identifying each phrase and component.</a:t>
            </a:r>
            <a:endParaRPr sz="2200">
              <a:solidFill>
                <a:srgbClr val="191919"/>
              </a:solidFill>
              <a:highlight>
                <a:srgbClr val="FFFFFF"/>
              </a:highlight>
            </a:endParaRPr>
          </a:p>
          <a:p>
            <a:pPr indent="-368300" lvl="0" marL="457200" rtl="0" algn="l">
              <a:spcBef>
                <a:spcPts val="0"/>
              </a:spcBef>
              <a:spcAft>
                <a:spcPts val="0"/>
              </a:spcAft>
              <a:buClr>
                <a:srgbClr val="191919"/>
              </a:buClr>
              <a:buSzPts val="2200"/>
              <a:buAutoNum type="arabicPeriod"/>
            </a:pPr>
            <a:r>
              <a:rPr lang="en" sz="2200">
                <a:solidFill>
                  <a:srgbClr val="191919"/>
                </a:solidFill>
                <a:highlight>
                  <a:srgbClr val="FFFFFF"/>
                </a:highlight>
              </a:rPr>
              <a:t>Assigning a sentiment score to each phrase with plus or minus points.</a:t>
            </a:r>
            <a:endParaRPr sz="2200">
              <a:solidFill>
                <a:srgbClr val="191919"/>
              </a:solidFill>
              <a:highlight>
                <a:srgbClr val="FFFFFF"/>
              </a:highlight>
            </a:endParaRPr>
          </a:p>
          <a:p>
            <a:pPr indent="-368300" lvl="0" marL="457200" rtl="0" algn="l">
              <a:spcBef>
                <a:spcPts val="0"/>
              </a:spcBef>
              <a:spcAft>
                <a:spcPts val="0"/>
              </a:spcAft>
              <a:buClr>
                <a:srgbClr val="191919"/>
              </a:buClr>
              <a:buSzPts val="2200"/>
              <a:buAutoNum type="arabicPeriod"/>
            </a:pPr>
            <a:r>
              <a:rPr lang="en" sz="2200">
                <a:solidFill>
                  <a:srgbClr val="191919"/>
                </a:solidFill>
                <a:highlight>
                  <a:srgbClr val="FFFFFF"/>
                </a:highlight>
              </a:rPr>
              <a:t>Combining scores for a final sentiment analysis.</a:t>
            </a:r>
            <a:endParaRPr sz="2200">
              <a:solidFill>
                <a:srgbClr val="19191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Categories</a:t>
            </a:r>
            <a:endParaRPr/>
          </a:p>
        </p:txBody>
      </p:sp>
      <p:sp>
        <p:nvSpPr>
          <p:cNvPr id="79" name="Google Shape;79;p17"/>
          <p:cNvSpPr txBox="1"/>
          <p:nvPr>
            <p:ph idx="1" type="body"/>
          </p:nvPr>
        </p:nvSpPr>
        <p:spPr>
          <a:xfrm>
            <a:off x="311700" y="1152475"/>
            <a:ext cx="8520600" cy="3834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47826"/>
              <a:buFont typeface="Arial"/>
              <a:buNone/>
            </a:pPr>
            <a:r>
              <a:rPr b="1" lang="en" sz="2300">
                <a:solidFill>
                  <a:srgbClr val="191919"/>
                </a:solidFill>
                <a:highlight>
                  <a:srgbClr val="FFFFFF"/>
                </a:highlight>
              </a:rPr>
              <a:t>Automated: </a:t>
            </a:r>
            <a:r>
              <a:rPr lang="en" sz="2008">
                <a:solidFill>
                  <a:srgbClr val="191919"/>
                </a:solidFill>
                <a:highlight>
                  <a:srgbClr val="FFFFFF"/>
                </a:highlight>
              </a:rPr>
              <a:t>A </a:t>
            </a:r>
            <a:r>
              <a:rPr b="1" lang="en" sz="2008">
                <a:solidFill>
                  <a:srgbClr val="191919"/>
                </a:solidFill>
                <a:highlight>
                  <a:srgbClr val="FFFFFF"/>
                </a:highlight>
              </a:rPr>
              <a:t>mix </a:t>
            </a:r>
            <a:r>
              <a:rPr lang="en" sz="2008">
                <a:solidFill>
                  <a:srgbClr val="191919"/>
                </a:solidFill>
                <a:highlight>
                  <a:srgbClr val="FFFFFF"/>
                </a:highlight>
              </a:rPr>
              <a:t>of statistics, NLP, and machine-learning algorithms to identify sentiments. </a:t>
            </a:r>
            <a:endParaRPr b="1" sz="3108">
              <a:solidFill>
                <a:srgbClr val="191919"/>
              </a:solidFill>
              <a:highlight>
                <a:srgbClr val="FFFFFF"/>
              </a:highlight>
            </a:endParaRPr>
          </a:p>
          <a:p>
            <a:pPr indent="0" lvl="0" marL="0" rtl="0" algn="l">
              <a:spcBef>
                <a:spcPts val="0"/>
              </a:spcBef>
              <a:spcAft>
                <a:spcPts val="0"/>
              </a:spcAft>
              <a:buClr>
                <a:schemeClr val="dk1"/>
              </a:buClr>
              <a:buSzPct val="70537"/>
              <a:buFont typeface="Arial"/>
              <a:buNone/>
            </a:pPr>
            <a:r>
              <a:t/>
            </a:r>
            <a:endParaRPr sz="1559">
              <a:solidFill>
                <a:schemeClr val="dk1"/>
              </a:solidFill>
            </a:endParaRPr>
          </a:p>
          <a:p>
            <a:pPr indent="0" lvl="0" marL="0" rtl="0" algn="l">
              <a:spcBef>
                <a:spcPts val="0"/>
              </a:spcBef>
              <a:spcAft>
                <a:spcPts val="0"/>
              </a:spcAft>
              <a:buClr>
                <a:schemeClr val="dk1"/>
              </a:buClr>
              <a:buSzPct val="47826"/>
              <a:buFont typeface="Arial"/>
              <a:buNone/>
            </a:pPr>
            <a:r>
              <a:rPr b="1" lang="en" sz="2300">
                <a:solidFill>
                  <a:srgbClr val="191919"/>
                </a:solidFill>
                <a:highlight>
                  <a:srgbClr val="FFFFFF"/>
                </a:highlight>
              </a:rPr>
              <a:t>Rule-based: </a:t>
            </a:r>
            <a:r>
              <a:rPr lang="en" sz="1740">
                <a:solidFill>
                  <a:srgbClr val="191919"/>
                </a:solidFill>
                <a:highlight>
                  <a:srgbClr val="FFFFFF"/>
                </a:highlight>
              </a:rPr>
              <a:t>The most straightforward sentiment analysis uses dictionaries or lexicons to explore words and phrases and determine their associated sentiments. This type of approach works well with </a:t>
            </a:r>
            <a:r>
              <a:rPr b="1" lang="en" sz="1740">
                <a:solidFill>
                  <a:srgbClr val="191919"/>
                </a:solidFill>
                <a:highlight>
                  <a:srgbClr val="FFFFFF"/>
                </a:highlight>
              </a:rPr>
              <a:t>direct and explicit opinions</a:t>
            </a:r>
            <a:r>
              <a:rPr lang="en" sz="1740">
                <a:solidFill>
                  <a:srgbClr val="191919"/>
                </a:solidFill>
                <a:highlight>
                  <a:srgbClr val="FFFFFF"/>
                </a:highlight>
              </a:rPr>
              <a:t>. While this system is fast and easy to use, it rarely considers</a:t>
            </a:r>
            <a:r>
              <a:rPr b="1" lang="en" sz="1740">
                <a:solidFill>
                  <a:srgbClr val="191919"/>
                </a:solidFill>
                <a:highlight>
                  <a:srgbClr val="FFFFFF"/>
                </a:highlight>
              </a:rPr>
              <a:t> how words are combined in a sequence</a:t>
            </a:r>
            <a:r>
              <a:rPr lang="en" sz="1740">
                <a:solidFill>
                  <a:srgbClr val="191919"/>
                </a:solidFill>
                <a:highlight>
                  <a:srgbClr val="FFFFFF"/>
                </a:highlight>
              </a:rPr>
              <a:t>. Teams need to add rules for comparative opinions as this approach can’t readily understand implicit opinions.</a:t>
            </a:r>
            <a:endParaRPr b="1" sz="2840">
              <a:solidFill>
                <a:srgbClr val="191919"/>
              </a:solidFill>
              <a:highlight>
                <a:srgbClr val="FFFFFF"/>
              </a:highlight>
            </a:endParaRPr>
          </a:p>
          <a:p>
            <a:pPr indent="0" lvl="0" marL="0" rtl="0" algn="l">
              <a:spcBef>
                <a:spcPts val="0"/>
              </a:spcBef>
              <a:spcAft>
                <a:spcPts val="0"/>
              </a:spcAft>
              <a:buClr>
                <a:schemeClr val="dk1"/>
              </a:buClr>
              <a:buSzPct val="65964"/>
              <a:buFont typeface="Arial"/>
              <a:buNone/>
            </a:pPr>
            <a:r>
              <a:t/>
            </a:r>
            <a:endParaRPr sz="1667">
              <a:solidFill>
                <a:schemeClr val="dk1"/>
              </a:solidFill>
            </a:endParaRPr>
          </a:p>
          <a:p>
            <a:pPr indent="0" lvl="0" marL="0" rtl="0" algn="l">
              <a:spcBef>
                <a:spcPts val="0"/>
              </a:spcBef>
              <a:spcAft>
                <a:spcPts val="0"/>
              </a:spcAft>
              <a:buClr>
                <a:schemeClr val="dk1"/>
              </a:buClr>
              <a:buSzPct val="47826"/>
              <a:buFont typeface="Arial"/>
              <a:buNone/>
            </a:pPr>
            <a:r>
              <a:rPr b="1" lang="en" sz="2300">
                <a:solidFill>
                  <a:srgbClr val="191919"/>
                </a:solidFill>
                <a:highlight>
                  <a:srgbClr val="FFFFFF"/>
                </a:highlight>
              </a:rPr>
              <a:t>Hybrid: </a:t>
            </a:r>
            <a:r>
              <a:rPr lang="en" sz="1848">
                <a:solidFill>
                  <a:srgbClr val="191919"/>
                </a:solidFill>
                <a:highlight>
                  <a:srgbClr val="FFFFFF"/>
                </a:highlight>
              </a:rPr>
              <a:t>Combining both </a:t>
            </a:r>
            <a:r>
              <a:rPr b="1" lang="en" sz="1848">
                <a:solidFill>
                  <a:srgbClr val="191919"/>
                </a:solidFill>
                <a:highlight>
                  <a:srgbClr val="FFFFFF"/>
                </a:highlight>
              </a:rPr>
              <a:t>rule-based and automated systems</a:t>
            </a:r>
            <a:r>
              <a:rPr lang="en" sz="1848">
                <a:solidFill>
                  <a:srgbClr val="191919"/>
                </a:solidFill>
                <a:highlight>
                  <a:srgbClr val="FFFFFF"/>
                </a:highlight>
              </a:rPr>
              <a:t> means you can gain the </a:t>
            </a:r>
            <a:r>
              <a:rPr b="1" lang="en" sz="1848">
                <a:solidFill>
                  <a:srgbClr val="191919"/>
                </a:solidFill>
                <a:highlight>
                  <a:srgbClr val="FFFFFF"/>
                </a:highlight>
              </a:rPr>
              <a:t>accuracy and precision you need to truly understand your customers.</a:t>
            </a:r>
            <a:r>
              <a:rPr lang="en" sz="1848">
                <a:solidFill>
                  <a:srgbClr val="191919"/>
                </a:solidFill>
                <a:highlight>
                  <a:srgbClr val="FFFFFF"/>
                </a:highlight>
              </a:rPr>
              <a:t> This is the most powerful system as it contains the emotional information gathered from lexicons, which can be adapted over time.</a:t>
            </a:r>
            <a:endParaRPr b="1" sz="2948">
              <a:solidFill>
                <a:srgbClr val="19191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218181"/>
              </a:lnSpc>
              <a:spcBef>
                <a:spcPts val="3000"/>
              </a:spcBef>
              <a:spcAft>
                <a:spcPts val="0"/>
              </a:spcAft>
              <a:buClr>
                <a:schemeClr val="dk1"/>
              </a:buClr>
              <a:buSzPct val="32142"/>
              <a:buFont typeface="Arial"/>
              <a:buNone/>
            </a:pPr>
            <a:r>
              <a:rPr lang="en" sz="3422"/>
              <a:t>Rule Based Tools</a:t>
            </a:r>
            <a:endParaRPr sz="4422"/>
          </a:p>
          <a:p>
            <a:pPr indent="0" lvl="0" marL="0" rtl="0" algn="l">
              <a:lnSpc>
                <a:spcPct val="115000"/>
              </a:lnSpc>
              <a:spcBef>
                <a:spcPts val="0"/>
              </a:spcBef>
              <a:spcAft>
                <a:spcPts val="0"/>
              </a:spcAft>
              <a:buClr>
                <a:schemeClr val="dk1"/>
              </a:buClr>
              <a:buSzPts val="990"/>
              <a:buFont typeface="Arial"/>
              <a:buNone/>
            </a:pPr>
            <a:r>
              <a:t/>
            </a:r>
            <a:endParaRPr sz="5200"/>
          </a:p>
          <a:p>
            <a:pPr indent="0" lvl="0" marL="0" rtl="0" algn="l">
              <a:spcBef>
                <a:spcPts val="0"/>
              </a:spcBef>
              <a:spcAft>
                <a:spcPts val="0"/>
              </a:spcAft>
              <a:buNone/>
            </a:pPr>
            <a:r>
              <a:t/>
            </a:r>
            <a:endParaRPr sz="52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b="1" lang="en" sz="1700">
                <a:solidFill>
                  <a:schemeClr val="dk1"/>
                </a:solidFill>
                <a:highlight>
                  <a:srgbClr val="FFFFFF"/>
                </a:highlight>
                <a:latin typeface="Montserrat"/>
                <a:ea typeface="Montserrat"/>
                <a:cs typeface="Montserrat"/>
                <a:sym typeface="Montserrat"/>
              </a:rPr>
              <a:t>Three NLP Tools</a:t>
            </a:r>
            <a:endParaRPr b="1" sz="1700">
              <a:solidFill>
                <a:schemeClr val="dk1"/>
              </a:solidFill>
              <a:highlight>
                <a:srgbClr val="FFFFFF"/>
              </a:highlight>
              <a:latin typeface="Montserrat"/>
              <a:ea typeface="Montserrat"/>
              <a:cs typeface="Montserrat"/>
              <a:sym typeface="Montserrat"/>
            </a:endParaRPr>
          </a:p>
          <a:p>
            <a:pPr indent="-396875" lvl="0" marL="457200" rtl="0" algn="l">
              <a:lnSpc>
                <a:spcPct val="100000"/>
              </a:lnSpc>
              <a:spcBef>
                <a:spcPts val="2300"/>
              </a:spcBef>
              <a:spcAft>
                <a:spcPts val="0"/>
              </a:spcAft>
              <a:buClr>
                <a:srgbClr val="272626"/>
              </a:buClr>
              <a:buSzPts val="2650"/>
              <a:buFont typeface="Montserrat"/>
              <a:buChar char="●"/>
            </a:pPr>
            <a:r>
              <a:rPr b="1" lang="en" sz="2650">
                <a:solidFill>
                  <a:srgbClr val="272626"/>
                </a:solidFill>
                <a:highlight>
                  <a:srgbClr val="FFFFFF"/>
                </a:highlight>
                <a:latin typeface="Montserrat"/>
                <a:ea typeface="Montserrat"/>
                <a:cs typeface="Montserrat"/>
                <a:sym typeface="Montserrat"/>
              </a:rPr>
              <a:t>Vader</a:t>
            </a:r>
            <a:endParaRPr b="1" sz="2702">
              <a:solidFill>
                <a:srgbClr val="272626"/>
              </a:solidFill>
              <a:highlight>
                <a:srgbClr val="FFFFFF"/>
              </a:highlight>
              <a:latin typeface="Montserrat"/>
              <a:ea typeface="Montserrat"/>
              <a:cs typeface="Montserrat"/>
              <a:sym typeface="Montserrat"/>
            </a:endParaRPr>
          </a:p>
          <a:p>
            <a:pPr indent="-396875" lvl="0" marL="457200" rtl="0" algn="l">
              <a:lnSpc>
                <a:spcPct val="100000"/>
              </a:lnSpc>
              <a:spcBef>
                <a:spcPts val="0"/>
              </a:spcBef>
              <a:spcAft>
                <a:spcPts val="0"/>
              </a:spcAft>
              <a:buClr>
                <a:srgbClr val="272626"/>
              </a:buClr>
              <a:buSzPts val="2650"/>
              <a:buFont typeface="Montserrat"/>
              <a:buChar char="●"/>
            </a:pPr>
            <a:r>
              <a:rPr b="1" lang="en" sz="2650">
                <a:solidFill>
                  <a:srgbClr val="272626"/>
                </a:solidFill>
                <a:highlight>
                  <a:srgbClr val="FFFFFF"/>
                </a:highlight>
                <a:latin typeface="Montserrat"/>
                <a:ea typeface="Montserrat"/>
                <a:cs typeface="Montserrat"/>
                <a:sym typeface="Montserrat"/>
              </a:rPr>
              <a:t>Flair</a:t>
            </a:r>
            <a:endParaRPr b="1" sz="2650">
              <a:solidFill>
                <a:srgbClr val="272626"/>
              </a:solidFill>
              <a:highlight>
                <a:srgbClr val="FFFFFF"/>
              </a:highlight>
              <a:latin typeface="Montserrat"/>
              <a:ea typeface="Montserrat"/>
              <a:cs typeface="Montserrat"/>
              <a:sym typeface="Montserrat"/>
            </a:endParaRPr>
          </a:p>
          <a:p>
            <a:pPr indent="-396875" lvl="0" marL="457200" rtl="0" algn="l">
              <a:lnSpc>
                <a:spcPct val="100000"/>
              </a:lnSpc>
              <a:spcBef>
                <a:spcPts val="0"/>
              </a:spcBef>
              <a:spcAft>
                <a:spcPts val="0"/>
              </a:spcAft>
              <a:buClr>
                <a:srgbClr val="272626"/>
              </a:buClr>
              <a:buSzPts val="2650"/>
              <a:buFont typeface="Montserrat"/>
              <a:buChar char="●"/>
            </a:pPr>
            <a:r>
              <a:rPr b="1" lang="en" sz="2650">
                <a:solidFill>
                  <a:srgbClr val="272626"/>
                </a:solidFill>
                <a:highlight>
                  <a:srgbClr val="FFFFFF"/>
                </a:highlight>
                <a:latin typeface="Montserrat"/>
                <a:ea typeface="Montserrat"/>
                <a:cs typeface="Montserrat"/>
                <a:sym typeface="Montserrat"/>
              </a:rPr>
              <a:t>TextBlob</a:t>
            </a:r>
            <a:endParaRPr b="1" sz="2650">
              <a:solidFill>
                <a:srgbClr val="272626"/>
              </a:solidFill>
              <a:highlight>
                <a:srgbClr val="FFFFFF"/>
              </a:highlight>
              <a:latin typeface="Montserrat"/>
              <a:ea typeface="Montserrat"/>
              <a:cs typeface="Montserrat"/>
              <a:sym typeface="Montserrat"/>
            </a:endParaRPr>
          </a:p>
          <a:p>
            <a:pPr indent="-390525" lvl="0" marL="457200" rtl="0" algn="l">
              <a:lnSpc>
                <a:spcPct val="100000"/>
              </a:lnSpc>
              <a:spcBef>
                <a:spcPts val="0"/>
              </a:spcBef>
              <a:spcAft>
                <a:spcPts val="0"/>
              </a:spcAft>
              <a:buClr>
                <a:srgbClr val="272626"/>
              </a:buClr>
              <a:buSzPts val="2550"/>
              <a:buFont typeface="Montserrat"/>
              <a:buChar char="●"/>
            </a:pPr>
            <a:r>
              <a:rPr b="1" lang="en" sz="2550">
                <a:solidFill>
                  <a:srgbClr val="272626"/>
                </a:solidFill>
                <a:highlight>
                  <a:srgbClr val="FFFFFF"/>
                </a:highlight>
                <a:latin typeface="Montserrat"/>
                <a:ea typeface="Montserrat"/>
                <a:cs typeface="Montserrat"/>
                <a:sym typeface="Montserrat"/>
              </a:rPr>
              <a:t>Custom </a:t>
            </a:r>
            <a:r>
              <a:rPr b="1" lang="en" sz="2550">
                <a:solidFill>
                  <a:srgbClr val="272626"/>
                </a:solidFill>
                <a:highlight>
                  <a:srgbClr val="FFFFFF"/>
                </a:highlight>
                <a:latin typeface="Montserrat"/>
                <a:ea typeface="Montserrat"/>
                <a:cs typeface="Montserrat"/>
                <a:sym typeface="Montserrat"/>
              </a:rPr>
              <a:t>Sentiment Analysis Models!</a:t>
            </a:r>
            <a:endParaRPr b="1" sz="2550">
              <a:solidFill>
                <a:srgbClr val="272626"/>
              </a:solidFill>
              <a:highlight>
                <a:srgbClr val="FFFFFF"/>
              </a:highlight>
              <a:latin typeface="Montserrat"/>
              <a:ea typeface="Montserrat"/>
              <a:cs typeface="Montserrat"/>
              <a:sym typeface="Montserrat"/>
            </a:endParaRPr>
          </a:p>
          <a:p>
            <a:pPr indent="0" lvl="0" marL="0" rtl="0" algn="l">
              <a:spcBef>
                <a:spcPts val="1500"/>
              </a:spcBef>
              <a:spcAft>
                <a:spcPts val="0"/>
              </a:spcAft>
              <a:buClr>
                <a:schemeClr val="dk1"/>
              </a:buClr>
              <a:buSzPts val="1100"/>
              <a:buFont typeface="Arial"/>
              <a:buNone/>
            </a:pPr>
            <a:r>
              <a:t/>
            </a:r>
            <a:endParaRPr sz="1200">
              <a:solidFill>
                <a:srgbClr val="272626"/>
              </a:solidFill>
              <a:highlight>
                <a:srgbClr val="FFFFFF"/>
              </a:highlight>
            </a:endParaRPr>
          </a:p>
          <a:p>
            <a:pPr indent="0" lvl="0" marL="0" rtl="0" algn="l">
              <a:spcBef>
                <a:spcPts val="1500"/>
              </a:spcBef>
              <a:spcAft>
                <a:spcPts val="1200"/>
              </a:spcAft>
              <a:buNone/>
            </a:pPr>
            <a:r>
              <a:t/>
            </a:r>
            <a:endParaRPr sz="3100">
              <a:solidFill>
                <a:schemeClr val="dk1"/>
              </a:solidFill>
            </a:endParaRPr>
          </a:p>
        </p:txBody>
      </p:sp>
      <p:sp>
        <p:nvSpPr>
          <p:cNvPr id="86" name="Google Shape;86;p18"/>
          <p:cNvSpPr txBox="1"/>
          <p:nvPr/>
        </p:nvSpPr>
        <p:spPr>
          <a:xfrm>
            <a:off x="3824275" y="5386550"/>
            <a:ext cx="91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VADER</a:t>
            </a:r>
            <a:endParaRPr sz="3020"/>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272626"/>
                </a:solidFill>
                <a:highlight>
                  <a:srgbClr val="FFFFFF"/>
                </a:highlight>
                <a:latin typeface="Montserrat"/>
                <a:ea typeface="Montserrat"/>
                <a:cs typeface="Montserrat"/>
                <a:sym typeface="Montserrat"/>
              </a:rPr>
              <a:t>VADER (</a:t>
            </a:r>
            <a:r>
              <a:rPr b="1" lang="en" sz="1900">
                <a:solidFill>
                  <a:srgbClr val="272626"/>
                </a:solidFill>
                <a:highlight>
                  <a:srgbClr val="FFFFFF"/>
                </a:highlight>
                <a:latin typeface="Montserrat"/>
                <a:ea typeface="Montserrat"/>
                <a:cs typeface="Montserrat"/>
                <a:sym typeface="Montserrat"/>
              </a:rPr>
              <a:t>Valence Aware Dictionary and sEntiment Reasoner</a:t>
            </a:r>
            <a:r>
              <a:rPr lang="en" sz="1900">
                <a:solidFill>
                  <a:srgbClr val="272626"/>
                </a:solidFill>
                <a:highlight>
                  <a:srgbClr val="FFFFFF"/>
                </a:highlight>
                <a:latin typeface="Montserrat"/>
                <a:ea typeface="Montserrat"/>
                <a:cs typeface="Montserrat"/>
                <a:sym typeface="Montserrat"/>
              </a:rPr>
              <a:t>) is a lexicon and rule-based sentiment analysis tool that is specifically designed to handle </a:t>
            </a:r>
            <a:r>
              <a:rPr b="1" lang="en" sz="1900">
                <a:solidFill>
                  <a:srgbClr val="272626"/>
                </a:solidFill>
                <a:highlight>
                  <a:srgbClr val="FFFFFF"/>
                </a:highlight>
                <a:latin typeface="Montserrat"/>
                <a:ea typeface="Montserrat"/>
                <a:cs typeface="Montserrat"/>
                <a:sym typeface="Montserrat"/>
              </a:rPr>
              <a:t>social media texts</a:t>
            </a:r>
            <a:r>
              <a:rPr lang="en" sz="1900">
                <a:solidFill>
                  <a:srgbClr val="272626"/>
                </a:solidFill>
                <a:highlight>
                  <a:srgbClr val="FFFFFF"/>
                </a:highlight>
                <a:latin typeface="Montserrat"/>
                <a:ea typeface="Montserrat"/>
                <a:cs typeface="Montserrat"/>
                <a:sym typeface="Montserrat"/>
              </a:rPr>
              <a:t>. It uses a sentiment lexicon that is trained on social media data and incorporates rules that handle sentiment intensity, negation, and punctuation.</a:t>
            </a:r>
            <a:endParaRPr sz="19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1900">
              <a:solidFill>
                <a:srgbClr val="272626"/>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rPr b="1" lang="en" sz="1950">
                <a:solidFill>
                  <a:srgbClr val="222222"/>
                </a:solidFill>
                <a:highlight>
                  <a:srgbClr val="FFFFFF"/>
                </a:highlight>
              </a:rPr>
              <a:t>Vader sentiment returns the probability of a given input sentence to be positive, negative, and neutral.</a:t>
            </a:r>
            <a:endParaRPr b="1" sz="2500">
              <a:solidFill>
                <a:srgbClr val="272626"/>
              </a:solidFill>
              <a:highlight>
                <a:srgbClr val="FFFFFF"/>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3520"/>
              <a:t>Flair</a:t>
            </a:r>
            <a:endParaRPr sz="3520"/>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272626"/>
                </a:solidFill>
                <a:highlight>
                  <a:srgbClr val="FFFFFF"/>
                </a:highlight>
                <a:latin typeface="Montserrat"/>
                <a:ea typeface="Montserrat"/>
                <a:cs typeface="Montserrat"/>
                <a:sym typeface="Montserrat"/>
              </a:rPr>
              <a:t>Flair is a text embedding library that provides </a:t>
            </a:r>
            <a:r>
              <a:rPr b="1" lang="en" sz="2000">
                <a:solidFill>
                  <a:srgbClr val="272626"/>
                </a:solidFill>
                <a:highlight>
                  <a:srgbClr val="FFFFFF"/>
                </a:highlight>
                <a:latin typeface="Montserrat"/>
                <a:ea typeface="Montserrat"/>
                <a:cs typeface="Montserrat"/>
                <a:sym typeface="Montserrat"/>
              </a:rPr>
              <a:t>state-of-the-art</a:t>
            </a:r>
            <a:r>
              <a:rPr lang="en" sz="2000">
                <a:solidFill>
                  <a:srgbClr val="272626"/>
                </a:solidFill>
                <a:highlight>
                  <a:srgbClr val="FFFFFF"/>
                </a:highlight>
                <a:latin typeface="Montserrat"/>
                <a:ea typeface="Montserrat"/>
                <a:cs typeface="Montserrat"/>
                <a:sym typeface="Montserrat"/>
              </a:rPr>
              <a:t> models for named entity recognition, part-of-speech tagging, and sentiment analysis. It uses a </a:t>
            </a:r>
            <a:r>
              <a:rPr b="1" lang="en" sz="2000">
                <a:solidFill>
                  <a:srgbClr val="272626"/>
                </a:solidFill>
                <a:highlight>
                  <a:srgbClr val="FFFFFF"/>
                </a:highlight>
                <a:latin typeface="Montserrat"/>
                <a:ea typeface="Montserrat"/>
                <a:cs typeface="Montserrat"/>
                <a:sym typeface="Montserrat"/>
              </a:rPr>
              <a:t>deep learning</a:t>
            </a:r>
            <a:r>
              <a:rPr lang="en" sz="2000">
                <a:solidFill>
                  <a:srgbClr val="272626"/>
                </a:solidFill>
                <a:highlight>
                  <a:srgbClr val="FFFFFF"/>
                </a:highlight>
                <a:latin typeface="Montserrat"/>
                <a:ea typeface="Montserrat"/>
                <a:cs typeface="Montserrat"/>
                <a:sym typeface="Montserrat"/>
              </a:rPr>
              <a:t> approach and incorporates </a:t>
            </a:r>
            <a:r>
              <a:rPr b="1" lang="en" sz="2000">
                <a:solidFill>
                  <a:srgbClr val="272626"/>
                </a:solidFill>
                <a:highlight>
                  <a:srgbClr val="FFFFFF"/>
                </a:highlight>
                <a:latin typeface="Montserrat"/>
                <a:ea typeface="Montserrat"/>
                <a:cs typeface="Montserrat"/>
                <a:sym typeface="Montserrat"/>
              </a:rPr>
              <a:t>contextual information</a:t>
            </a:r>
            <a:r>
              <a:rPr lang="en" sz="2000">
                <a:solidFill>
                  <a:srgbClr val="272626"/>
                </a:solidFill>
                <a:highlight>
                  <a:srgbClr val="FFFFFF"/>
                </a:highlight>
                <a:latin typeface="Montserrat"/>
                <a:ea typeface="Montserrat"/>
                <a:cs typeface="Montserrat"/>
                <a:sym typeface="Montserrat"/>
              </a:rPr>
              <a:t> to improve the accuracy of its predictions.</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Flair</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Flair is a powerful NLP library that allows you to apply state-of-the-art natural language processing (NLP) models to your text, such as named entity recognition (NER), sentiment analysis, part-of-speech tagging (PoS), special support for biomedical data, sense disambiguation and classification, with support for a rapidly growing number of languages. </a:t>
            </a:r>
            <a:endParaRPr/>
          </a:p>
          <a:p>
            <a:pPr indent="0" lvl="0" marL="0" rtl="0" algn="l">
              <a:spcBef>
                <a:spcPts val="1200"/>
              </a:spcBef>
              <a:spcAft>
                <a:spcPts val="1200"/>
              </a:spcAft>
              <a:buNone/>
            </a:pPr>
            <a:r>
              <a:rPr lang="en">
                <a:solidFill>
                  <a:srgbClr val="111111"/>
                </a:solidFill>
                <a:latin typeface="Roboto"/>
                <a:ea typeface="Roboto"/>
                <a:cs typeface="Roboto"/>
                <a:sym typeface="Roboto"/>
              </a:rPr>
              <a:t>Flair’s sentiment classifier is based on a character-level LSTM neural network which takes sequences of letters and words into account when predicting. It’s based on a corpus but in the meantime, it could also predict a sentiment for OOV (Out of Vocab) words including typos</a:t>
            </a:r>
            <a:endParaRPr sz="2400">
              <a:solidFill>
                <a:srgbClr val="11111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