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71" r:id="rId4"/>
    <p:sldId id="272" r:id="rId5"/>
    <p:sldId id="259" r:id="rId6"/>
    <p:sldId id="260" r:id="rId7"/>
    <p:sldId id="273" r:id="rId8"/>
    <p:sldId id="274" r:id="rId9"/>
    <p:sldId id="261" r:id="rId10"/>
    <p:sldId id="262" r:id="rId11"/>
    <p:sldId id="275" r:id="rId12"/>
    <p:sldId id="265" r:id="rId13"/>
    <p:sldId id="276" r:id="rId14"/>
    <p:sldId id="277" r:id="rId15"/>
    <p:sldId id="264" r:id="rId16"/>
    <p:sldId id="263" r:id="rId17"/>
    <p:sldId id="266" r:id="rId18"/>
    <p:sldId id="278" r:id="rId19"/>
    <p:sldId id="279" r:id="rId20"/>
    <p:sldId id="280"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753" autoAdjust="0"/>
  </p:normalViewPr>
  <p:slideViewPr>
    <p:cSldViewPr snapToGrid="0">
      <p:cViewPr varScale="1">
        <p:scale>
          <a:sx n="57" d="100"/>
          <a:sy n="57" d="100"/>
        </p:scale>
        <p:origin x="35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CA854-9498-42BA-B953-D99C8B808957}"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33F3A-C2AF-4600-B674-EB1147A2F842}" type="slidenum">
              <a:rPr lang="en-US" smtClean="0"/>
              <a:t>‹#›</a:t>
            </a:fld>
            <a:endParaRPr lang="en-US"/>
          </a:p>
        </p:txBody>
      </p:sp>
    </p:spTree>
    <p:extLst>
      <p:ext uri="{BB962C8B-B14F-4D97-AF65-F5344CB8AC3E}">
        <p14:creationId xmlns:p14="http://schemas.microsoft.com/office/powerpoint/2010/main" val="4130125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ashishmehta.com/sentiment-analysis-comparis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f131478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f131478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&gt;&gt;"lexicon" refers to the vocabulary or set of words</a:t>
            </a:r>
          </a:p>
          <a:p>
            <a:pPr marL="0" lvl="0" indent="0" algn="l" rtl="0">
              <a:spcBef>
                <a:spcPts val="0"/>
              </a:spcBef>
              <a:spcAft>
                <a:spcPts val="0"/>
              </a:spcAft>
              <a:buNone/>
            </a:pPr>
            <a:endParaRPr lang="en-US" b="0" i="0" dirty="0">
              <a:solidFill>
                <a:srgbClr val="D1D5DB"/>
              </a:solidFill>
              <a:effectLst/>
              <a:latin typeface="+mn-lt"/>
            </a:endParaRPr>
          </a:p>
          <a:p>
            <a:pPr marL="0" lvl="0" indent="0" algn="l" rtl="0">
              <a:spcBef>
                <a:spcPts val="0"/>
              </a:spcBef>
              <a:spcAft>
                <a:spcPts val="0"/>
              </a:spcAft>
              <a:buNone/>
            </a:pPr>
            <a:r>
              <a:rPr lang="en-US" b="0" i="0" dirty="0">
                <a:solidFill>
                  <a:srgbClr val="D1D5DB"/>
                </a:solidFill>
                <a:effectLst/>
                <a:latin typeface="+mn-lt"/>
              </a:rPr>
              <a:t>The algorithm behind VADER is a rule-based approach that combines a </a:t>
            </a:r>
            <a:r>
              <a:rPr lang="en-US" sz="1400" b="1" i="0" dirty="0">
                <a:solidFill>
                  <a:srgbClr val="D1D5DB"/>
                </a:solidFill>
                <a:effectLst/>
                <a:latin typeface="+mn-lt"/>
              </a:rPr>
              <a:t>pre-built lexicon </a:t>
            </a:r>
            <a:r>
              <a:rPr lang="en-US" b="0" i="0" dirty="0">
                <a:solidFill>
                  <a:srgbClr val="D1D5DB"/>
                </a:solidFill>
                <a:effectLst/>
                <a:latin typeface="+mn-lt"/>
              </a:rPr>
              <a:t>with a set of grammatical and syntactical rules. The lexicon contains words with associated sentiment scores, indicating how positive, negative, or neutral each word is. The lexicon is enhanced with features to handle aspects such as negation, capitalization, and intensity.</a:t>
            </a:r>
          </a:p>
          <a:p>
            <a:pPr marL="0" lvl="0" indent="0" algn="l" rtl="0">
              <a:spcBef>
                <a:spcPts val="0"/>
              </a:spcBef>
              <a:spcAft>
                <a:spcPts val="0"/>
              </a:spcAft>
              <a:buNone/>
            </a:pPr>
            <a:endParaRPr lang="en-US" b="0" i="0" dirty="0">
              <a:solidFill>
                <a:srgbClr val="D1D5DB"/>
              </a:solidFill>
              <a:effectLst/>
              <a:latin typeface="+mn-lt"/>
            </a:endParaRPr>
          </a:p>
          <a:p>
            <a:pPr marL="158750" indent="0" algn="l">
              <a:buNone/>
            </a:pPr>
            <a:r>
              <a:rPr lang="en-US" b="0" i="0" dirty="0">
                <a:solidFill>
                  <a:srgbClr val="1F1F1F"/>
                </a:solidFill>
                <a:effectLst/>
                <a:latin typeface="+mn-lt"/>
              </a:rPr>
              <a:t>Valence Aware Dictionary (VAD):</a:t>
            </a:r>
          </a:p>
          <a:p>
            <a:pPr algn="l">
              <a:buFont typeface="Arial" panose="020B0604020202020204" pitchFamily="34" charset="0"/>
              <a:buChar char="•"/>
            </a:pPr>
            <a:r>
              <a:rPr lang="en-US" b="0" i="0" dirty="0">
                <a:solidFill>
                  <a:srgbClr val="1F1F1F"/>
                </a:solidFill>
                <a:effectLst/>
                <a:latin typeface="+mn-lt"/>
              </a:rPr>
              <a:t>This is the core of Vader, containing roughly 8,000 words with assigned sentiment scores:</a:t>
            </a:r>
          </a:p>
          <a:p>
            <a:pPr marL="742950" lvl="1" indent="-285750" algn="l">
              <a:buFont typeface="Arial" panose="020B0604020202020204" pitchFamily="34" charset="0"/>
              <a:buChar char="•"/>
            </a:pPr>
            <a:r>
              <a:rPr lang="en-US" b="0" i="0" dirty="0">
                <a:solidFill>
                  <a:srgbClr val="1F1F1F"/>
                </a:solidFill>
                <a:effectLst/>
                <a:latin typeface="+mn-lt"/>
              </a:rPr>
              <a:t>Intensifiers/down-toners: Words like "very" or "slightly" that modify sentiment intensity.</a:t>
            </a:r>
          </a:p>
          <a:p>
            <a:pPr marL="742950" lvl="1" indent="-285750" algn="l">
              <a:buFont typeface="Arial" panose="020B0604020202020204" pitchFamily="34" charset="0"/>
              <a:buChar char="•"/>
            </a:pPr>
            <a:r>
              <a:rPr lang="en-US" b="0" i="0" dirty="0">
                <a:solidFill>
                  <a:srgbClr val="1F1F1F"/>
                </a:solidFill>
                <a:effectLst/>
                <a:latin typeface="+mn-lt"/>
              </a:rPr>
              <a:t>Slang words and emoticons: Informal language and emojis with associated sentiment.</a:t>
            </a:r>
          </a:p>
          <a:p>
            <a:pPr marL="742950" lvl="1" indent="-285750" algn="l">
              <a:buFont typeface="Arial" panose="020B0604020202020204" pitchFamily="34" charset="0"/>
              <a:buChar char="•"/>
            </a:pPr>
            <a:r>
              <a:rPr lang="en-US" b="0" i="0" dirty="0">
                <a:solidFill>
                  <a:srgbClr val="1F1F1F"/>
                </a:solidFill>
                <a:effectLst/>
                <a:latin typeface="+mn-lt"/>
              </a:rPr>
              <a:t>Punctuation: Exclamation points or ellipses can indicate sentiment strength.</a:t>
            </a:r>
          </a:p>
          <a:p>
            <a:pPr marL="0" lvl="0" indent="0" algn="l" rtl="0">
              <a:spcBef>
                <a:spcPts val="0"/>
              </a:spcBef>
              <a:spcAft>
                <a:spcPts val="0"/>
              </a:spcAft>
              <a:buNone/>
            </a:pPr>
            <a:endParaRPr dirty="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b="0" i="0" dirty="0">
                <a:solidFill>
                  <a:srgbClr val="1F1F1F"/>
                </a:solidFill>
                <a:effectLst/>
                <a:latin typeface="+mn-lt"/>
              </a:rPr>
              <a:t>Key differences from other analyzers:</a:t>
            </a:r>
          </a:p>
          <a:p>
            <a:pPr algn="l">
              <a:buFont typeface="Arial" panose="020B0604020202020204" pitchFamily="34" charset="0"/>
              <a:buChar char="•"/>
            </a:pPr>
            <a:r>
              <a:rPr lang="en-US" b="0" i="0" dirty="0">
                <a:solidFill>
                  <a:srgbClr val="1F1F1F"/>
                </a:solidFill>
                <a:effectLst/>
                <a:latin typeface="+mn-lt"/>
              </a:rPr>
              <a:t>Lexicon focus: Vader's VAD lexicon plays a central role, but it's complemented by rule-based adjustments and context interpretation.</a:t>
            </a:r>
          </a:p>
          <a:p>
            <a:pPr algn="l">
              <a:buFont typeface="Arial" panose="020B0604020202020204" pitchFamily="34" charset="0"/>
              <a:buChar char="•"/>
            </a:pPr>
            <a:r>
              <a:rPr lang="en-US" b="0" i="0" dirty="0">
                <a:solidFill>
                  <a:srgbClr val="1F1F1F"/>
                </a:solidFill>
                <a:effectLst/>
                <a:latin typeface="+mn-lt"/>
              </a:rPr>
              <a:t>Adaptive and granular: The lexicon and rules can be customized for specific domains or languages.</a:t>
            </a:r>
          </a:p>
          <a:p>
            <a:pPr algn="l">
              <a:buFont typeface="Arial" panose="020B0604020202020204" pitchFamily="34" charset="0"/>
              <a:buChar char="•"/>
            </a:pPr>
            <a:r>
              <a:rPr lang="en-US" b="0" i="0" dirty="0">
                <a:solidFill>
                  <a:srgbClr val="1F1F1F"/>
                </a:solidFill>
                <a:effectLst/>
                <a:latin typeface="+mn-lt"/>
              </a:rPr>
              <a:t>Interpretability: The individual scores and word-level analysis offer some transparency into the reasoning behind sentiment prediction.</a:t>
            </a:r>
          </a:p>
          <a:p>
            <a:endParaRPr lang="en-US" dirty="0"/>
          </a:p>
        </p:txBody>
      </p:sp>
    </p:spTree>
    <p:extLst>
      <p:ext uri="{BB962C8B-B14F-4D97-AF65-F5344CB8AC3E}">
        <p14:creationId xmlns:p14="http://schemas.microsoft.com/office/powerpoint/2010/main" val="388675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f131478f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f131478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err="1">
                <a:solidFill>
                  <a:srgbClr val="1F1F1F"/>
                </a:solidFill>
                <a:effectLst/>
                <a:latin typeface="+mn-lt"/>
              </a:rPr>
              <a:t>TextBlob</a:t>
            </a:r>
            <a:r>
              <a:rPr lang="en-US" b="0" i="0" dirty="0">
                <a:solidFill>
                  <a:srgbClr val="1F1F1F"/>
                </a:solidFill>
                <a:effectLst/>
                <a:latin typeface="+mn-lt"/>
              </a:rPr>
              <a:t> is a Python library used to perform NLP tasks like tokenization, POS-Tagging, Words inflection, Noun phrase extraction, lemmatization, N-grams, and sentiment Analysis( </a:t>
            </a:r>
            <a:r>
              <a:rPr lang="en-US" b="0" i="0" dirty="0" err="1">
                <a:solidFill>
                  <a:srgbClr val="1F1F1F"/>
                </a:solidFill>
                <a:effectLst/>
                <a:latin typeface="+mn-lt"/>
              </a:rPr>
              <a:t>PatternAnalyzer</a:t>
            </a:r>
            <a:r>
              <a:rPr lang="en-US" b="0" i="0" dirty="0">
                <a:solidFill>
                  <a:srgbClr val="1F1F1F"/>
                </a:solidFill>
                <a:effectLst/>
                <a:latin typeface="+mn-lt"/>
              </a:rPr>
              <a:t>, </a:t>
            </a:r>
            <a:r>
              <a:rPr lang="en-US" b="0" i="0" dirty="0" err="1">
                <a:solidFill>
                  <a:srgbClr val="1F1F1F"/>
                </a:solidFill>
                <a:effectLst/>
                <a:latin typeface="+mn-lt"/>
              </a:rPr>
              <a:t>NaiveBayesAnalyzer</a:t>
            </a:r>
            <a:r>
              <a:rPr lang="en-US" b="0" i="0" dirty="0">
                <a:solidFill>
                  <a:srgbClr val="1F1F1F"/>
                </a:solidFill>
                <a:effectLst/>
                <a:latin typeface="+mn-lt"/>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F1F1F"/>
              </a:solidFill>
              <a:effectLst/>
              <a:latin typeface="+mn-lt"/>
            </a:endParaRPr>
          </a:p>
          <a:p>
            <a:pPr algn="l">
              <a:buFont typeface="Arial" panose="020B0604020202020204" pitchFamily="34" charset="0"/>
              <a:buChar char="•"/>
            </a:pPr>
            <a:r>
              <a:rPr lang="en-US" b="0" i="0" dirty="0" err="1">
                <a:solidFill>
                  <a:srgbClr val="1F1F1F"/>
                </a:solidFill>
                <a:effectLst/>
                <a:latin typeface="+mn-lt"/>
              </a:rPr>
              <a:t>NaiveBayesAnalyzer</a:t>
            </a:r>
            <a:r>
              <a:rPr lang="en-US" b="0" i="0" dirty="0">
                <a:solidFill>
                  <a:srgbClr val="1F1F1F"/>
                </a:solidFill>
                <a:effectLst/>
                <a:latin typeface="+mn-lt"/>
              </a:rPr>
              <a:t> employs a statistical machine learning approach, specifically the Naive Bayes algorithm.</a:t>
            </a:r>
          </a:p>
          <a:p>
            <a:pPr algn="l">
              <a:buFont typeface="Arial" panose="020B0604020202020204" pitchFamily="34" charset="0"/>
              <a:buChar char="•"/>
            </a:pPr>
            <a:r>
              <a:rPr lang="en-US" b="0" i="0" dirty="0">
                <a:solidFill>
                  <a:srgbClr val="1F1F1F"/>
                </a:solidFill>
                <a:effectLst/>
                <a:latin typeface="+mn-lt"/>
              </a:rPr>
              <a:t>This means it learns to associate words and phrases with sentiment classes (positive, negative, neutral) based on their statistical patterns in training data.</a:t>
            </a:r>
          </a:p>
          <a:p>
            <a:pPr algn="l">
              <a:buFont typeface="Arial" panose="020B0604020202020204" pitchFamily="34" charset="0"/>
              <a:buChar char="•"/>
            </a:pPr>
            <a:endParaRPr lang="en-US" b="0" i="0" dirty="0">
              <a:solidFill>
                <a:srgbClr val="1F1F1F"/>
              </a:solidFill>
              <a:effectLst/>
              <a:latin typeface="+mn-l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F1F1F"/>
                </a:solidFill>
                <a:effectLst/>
                <a:latin typeface="+mn-lt"/>
              </a:rPr>
              <a:t>Naive Bayes Assumption: It makes the "naive" assumption that features are independent, meaning the occurrence of one feature doesn't affect the probability of another.</a:t>
            </a:r>
          </a:p>
          <a:p>
            <a:pPr algn="l">
              <a:buFont typeface="Arial" panose="020B0604020202020204" pitchFamily="34" charset="0"/>
              <a:buChar char="•"/>
            </a:pPr>
            <a:endParaRPr lang="en-US" b="0" i="0" dirty="0">
              <a:solidFill>
                <a:srgbClr val="1F1F1F"/>
              </a:solidFill>
              <a:effectLst/>
              <a:latin typeface="+mn-lt"/>
            </a:endParaRPr>
          </a:p>
          <a:p>
            <a:pPr marL="158750" indent="0" algn="l">
              <a:buNone/>
            </a:pPr>
            <a:r>
              <a:rPr lang="en-US" b="0" i="0" dirty="0">
                <a:solidFill>
                  <a:srgbClr val="1F1F1F"/>
                </a:solidFill>
                <a:effectLst/>
                <a:latin typeface="+mn-lt"/>
              </a:rPr>
              <a:t>When to Consider </a:t>
            </a:r>
            <a:r>
              <a:rPr lang="en-US" b="0" i="0" dirty="0" err="1">
                <a:solidFill>
                  <a:srgbClr val="1F1F1F"/>
                </a:solidFill>
                <a:effectLst/>
                <a:latin typeface="+mn-lt"/>
              </a:rPr>
              <a:t>NaiveBayesAnalyzer</a:t>
            </a:r>
            <a:r>
              <a:rPr lang="en-US" b="0" i="0" dirty="0">
                <a:solidFill>
                  <a:srgbClr val="1F1F1F"/>
                </a:solidFill>
                <a:effectLst/>
                <a:latin typeface="+mn-lt"/>
              </a:rPr>
              <a:t>:</a:t>
            </a:r>
          </a:p>
          <a:p>
            <a:pPr algn="l">
              <a:buFont typeface="Arial" panose="020B0604020202020204" pitchFamily="34" charset="0"/>
              <a:buChar char="•"/>
            </a:pPr>
            <a:r>
              <a:rPr lang="en-US" b="0" i="0" dirty="0">
                <a:solidFill>
                  <a:srgbClr val="1F1F1F"/>
                </a:solidFill>
                <a:effectLst/>
                <a:latin typeface="+mn-lt"/>
              </a:rPr>
              <a:t>When you prefer a statistical, data-driven approach to sentiment analysis.</a:t>
            </a:r>
          </a:p>
          <a:p>
            <a:pPr algn="l">
              <a:buFont typeface="Arial" panose="020B0604020202020204" pitchFamily="34" charset="0"/>
              <a:buChar char="•"/>
            </a:pPr>
            <a:r>
              <a:rPr lang="en-US" b="0" i="0" dirty="0">
                <a:solidFill>
                  <a:srgbClr val="1F1F1F"/>
                </a:solidFill>
                <a:effectLst/>
                <a:latin typeface="+mn-lt"/>
              </a:rPr>
              <a:t>When you have access to a large corpus of labeled training data for the domain or language style you're working with.</a:t>
            </a:r>
          </a:p>
          <a:p>
            <a:pPr algn="l">
              <a:buFont typeface="Arial" panose="020B0604020202020204" pitchFamily="34" charset="0"/>
              <a:buChar char="•"/>
            </a:pPr>
            <a:r>
              <a:rPr lang="en-US" b="0" i="0" dirty="0">
                <a:solidFill>
                  <a:srgbClr val="1F1F1F"/>
                </a:solidFill>
                <a:effectLst/>
                <a:latin typeface="+mn-lt"/>
              </a:rPr>
              <a:t>When you need probabilistic outputs to understand confidence levels in sentiment predictions.</a:t>
            </a:r>
          </a:p>
          <a:p>
            <a:pPr algn="l">
              <a:buFont typeface="Arial" panose="020B0604020202020204" pitchFamily="34" charset="0"/>
              <a:buChar char="•"/>
            </a:pPr>
            <a:endParaRPr lang="en-US" b="0" i="0" dirty="0">
              <a:solidFill>
                <a:srgbClr val="1F1F1F"/>
              </a:solidFill>
              <a:effectLst/>
              <a:latin typeface="Google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mn-lt"/>
              </a:rPr>
              <a:t>Polarity: Like </a:t>
            </a:r>
            <a:r>
              <a:rPr lang="en-US" b="0" i="0" dirty="0" err="1">
                <a:solidFill>
                  <a:srgbClr val="1F1F1F"/>
                </a:solidFill>
                <a:effectLst/>
                <a:latin typeface="+mn-lt"/>
              </a:rPr>
              <a:t>PatternAnalyzer</a:t>
            </a:r>
            <a:r>
              <a:rPr lang="en-US" b="0" i="0" dirty="0">
                <a:solidFill>
                  <a:srgbClr val="1F1F1F"/>
                </a:solidFill>
                <a:effectLst/>
                <a:latin typeface="+mn-lt"/>
              </a:rPr>
              <a:t>, it outputs a polarity score ranging from -1 (extremely negative) to +1 (extremely positive).</a:t>
            </a:r>
          </a:p>
          <a:p>
            <a:pPr algn="l">
              <a:buFont typeface="Arial" panose="020B0604020202020204" pitchFamily="34" charset="0"/>
              <a:buChar char="•"/>
            </a:pPr>
            <a:r>
              <a:rPr lang="en-US" b="0" i="0" dirty="0">
                <a:solidFill>
                  <a:srgbClr val="1F1F1F"/>
                </a:solidFill>
                <a:effectLst/>
                <a:latin typeface="+mn-lt"/>
              </a:rPr>
              <a:t>Subjectivity: It also provides a subjectivity score ranging from 0 (very objective) to 1 (very opinionated).</a:t>
            </a:r>
          </a:p>
          <a:p>
            <a:endParaRPr lang="en-US" dirty="0">
              <a:latin typeface="+mn-lt"/>
            </a:endParaRPr>
          </a:p>
          <a:p>
            <a:pPr marL="158750" indent="0" algn="l">
              <a:buNone/>
            </a:pPr>
            <a:r>
              <a:rPr lang="en-US" b="0" i="0" dirty="0">
                <a:solidFill>
                  <a:srgbClr val="1F1F1F"/>
                </a:solidFill>
                <a:effectLst/>
                <a:latin typeface="+mn-lt"/>
              </a:rPr>
              <a:t>Key Points:</a:t>
            </a:r>
          </a:p>
          <a:p>
            <a:pPr algn="l">
              <a:buFont typeface="Arial" panose="020B0604020202020204" pitchFamily="34" charset="0"/>
              <a:buChar char="•"/>
            </a:pPr>
            <a:r>
              <a:rPr lang="en-US" b="0" i="0" dirty="0">
                <a:solidFill>
                  <a:srgbClr val="1F1F1F"/>
                </a:solidFill>
                <a:effectLst/>
                <a:latin typeface="+mn-lt"/>
              </a:rPr>
              <a:t>Rule-Based: </a:t>
            </a:r>
            <a:r>
              <a:rPr lang="en-US" b="0" i="0" dirty="0" err="1">
                <a:solidFill>
                  <a:srgbClr val="1F1F1F"/>
                </a:solidFill>
                <a:effectLst/>
                <a:latin typeface="+mn-lt"/>
              </a:rPr>
              <a:t>PatternAnalyzer</a:t>
            </a:r>
            <a:r>
              <a:rPr lang="en-US" b="0" i="0" dirty="0">
                <a:solidFill>
                  <a:srgbClr val="1F1F1F"/>
                </a:solidFill>
                <a:effectLst/>
                <a:latin typeface="+mn-lt"/>
              </a:rPr>
              <a:t> primarily relies on rules and patterns defined in its lexicon and algorithms, rather than statistical learning like Naive Bayes.</a:t>
            </a:r>
          </a:p>
          <a:p>
            <a:pPr algn="l">
              <a:buFont typeface="Arial" panose="020B0604020202020204" pitchFamily="34" charset="0"/>
              <a:buChar char="•"/>
            </a:pPr>
            <a:r>
              <a:rPr lang="en-US" b="0" i="0" dirty="0">
                <a:solidFill>
                  <a:srgbClr val="1F1F1F"/>
                </a:solidFill>
                <a:effectLst/>
                <a:latin typeface="+mn-lt"/>
              </a:rPr>
              <a:t>Context Sensitivity: It has some ability to capture context and nuances in language, but not to the same extent as more advanced techniques.</a:t>
            </a:r>
          </a:p>
          <a:p>
            <a:pPr algn="l">
              <a:buFont typeface="Arial" panose="020B0604020202020204" pitchFamily="34" charset="0"/>
              <a:buChar char="•"/>
            </a:pPr>
            <a:r>
              <a:rPr lang="en-US" b="0" i="0" dirty="0">
                <a:solidFill>
                  <a:srgbClr val="1F1F1F"/>
                </a:solidFill>
                <a:effectLst/>
                <a:latin typeface="+mn-lt"/>
              </a:rPr>
              <a:t>Domain-Specific Adaptation: You can potentially customize the lexicon or rules for domain-specific sentiment analysis.</a:t>
            </a:r>
          </a:p>
          <a:p>
            <a:pPr algn="l">
              <a:buFont typeface="Arial" panose="020B0604020202020204" pitchFamily="34" charset="0"/>
              <a:buChar char="•"/>
            </a:pPr>
            <a:r>
              <a:rPr lang="en-US" b="0" i="0" dirty="0">
                <a:solidFill>
                  <a:srgbClr val="1F1F1F"/>
                </a:solidFill>
                <a:effectLst/>
                <a:latin typeface="+mn-lt"/>
              </a:rPr>
              <a:t>Potential Biases: It's important to be aware of potential biases in the lexicon or rules, as they can influence sentiment results.</a:t>
            </a:r>
          </a:p>
          <a:p>
            <a:pPr marL="158750" indent="0" algn="l">
              <a:buFont typeface="Arial" panose="020B0604020202020204" pitchFamily="34" charset="0"/>
              <a:buNone/>
            </a:pPr>
            <a:endParaRPr lang="en-US" b="0" i="0" dirty="0">
              <a:solidFill>
                <a:srgbClr val="1F1F1F"/>
              </a:solidFill>
              <a:effectLst/>
              <a:latin typeface="+mn-lt"/>
            </a:endParaRPr>
          </a:p>
          <a:p>
            <a:pPr marL="158750" indent="0" algn="l">
              <a:buNone/>
            </a:pPr>
            <a:r>
              <a:rPr lang="en-US" b="0" i="0" dirty="0">
                <a:solidFill>
                  <a:srgbClr val="1F1F1F"/>
                </a:solidFill>
                <a:effectLst/>
                <a:latin typeface="+mn-lt"/>
              </a:rPr>
              <a:t>When to Consider </a:t>
            </a:r>
            <a:r>
              <a:rPr lang="en-US" b="0" i="0" dirty="0" err="1">
                <a:solidFill>
                  <a:srgbClr val="1F1F1F"/>
                </a:solidFill>
                <a:effectLst/>
                <a:latin typeface="+mn-lt"/>
              </a:rPr>
              <a:t>PatternAnalyzer</a:t>
            </a:r>
            <a:r>
              <a:rPr lang="en-US" b="0" i="0" dirty="0">
                <a:solidFill>
                  <a:srgbClr val="1F1F1F"/>
                </a:solidFill>
                <a:effectLst/>
                <a:latin typeface="+mn-lt"/>
              </a:rPr>
              <a:t>:</a:t>
            </a:r>
          </a:p>
          <a:p>
            <a:pPr algn="l">
              <a:buFont typeface="Arial" panose="020B0604020202020204" pitchFamily="34" charset="0"/>
              <a:buChar char="•"/>
            </a:pPr>
            <a:r>
              <a:rPr lang="en-US" b="0" i="0" dirty="0">
                <a:solidFill>
                  <a:srgbClr val="1F1F1F"/>
                </a:solidFill>
                <a:effectLst/>
                <a:latin typeface="+mn-lt"/>
              </a:rPr>
              <a:t>When you need more control over the sentiment analysis process and want to understand the underlying rules and patterns.</a:t>
            </a:r>
          </a:p>
          <a:p>
            <a:pPr algn="l">
              <a:buFont typeface="Arial" panose="020B0604020202020204" pitchFamily="34" charset="0"/>
              <a:buChar char="•"/>
            </a:pPr>
            <a:r>
              <a:rPr lang="en-US" b="0" i="0" dirty="0">
                <a:solidFill>
                  <a:srgbClr val="1F1F1F"/>
                </a:solidFill>
                <a:effectLst/>
                <a:latin typeface="+mn-lt"/>
              </a:rPr>
              <a:t>When you're dealing with domain-specific language or unusual patterns of sentiment expression.</a:t>
            </a:r>
          </a:p>
          <a:p>
            <a:pPr algn="l">
              <a:buFont typeface="Arial" panose="020B0604020202020204" pitchFamily="34" charset="0"/>
              <a:buChar char="•"/>
            </a:pPr>
            <a:r>
              <a:rPr lang="en-US" b="0" i="0" dirty="0">
                <a:solidFill>
                  <a:srgbClr val="1F1F1F"/>
                </a:solidFill>
                <a:effectLst/>
                <a:latin typeface="+mn-lt"/>
              </a:rPr>
              <a:t>When you want to experiment with different lexicons or rule sets.</a:t>
            </a:r>
          </a:p>
          <a:p>
            <a:endParaRPr lang="en-US" dirty="0"/>
          </a:p>
        </p:txBody>
      </p:sp>
    </p:spTree>
    <p:extLst>
      <p:ext uri="{BB962C8B-B14F-4D97-AF65-F5344CB8AC3E}">
        <p14:creationId xmlns:p14="http://schemas.microsoft.com/office/powerpoint/2010/main" val="382992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f131478f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f131478f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 Flair's sentiment analysis model utilizes a stacked bidirectional LSTM (</a:t>
            </a:r>
            <a:r>
              <a:rPr lang="en-US" dirty="0" err="1">
                <a:latin typeface="+mn-lt"/>
              </a:rPr>
              <a:t>BiLSTM</a:t>
            </a:r>
            <a:r>
              <a:rPr lang="en-US" dirty="0">
                <a:latin typeface="+mn-lt"/>
              </a:rPr>
              <a:t>) architecture extension of recurrent neural network (RNN) architecture.</a:t>
            </a:r>
          </a:p>
          <a:p>
            <a:pPr marL="0" lvl="0" indent="0" algn="l" rtl="0">
              <a:spcBef>
                <a:spcPts val="0"/>
              </a:spcBef>
              <a:spcAft>
                <a:spcPts val="0"/>
              </a:spcAft>
              <a:buNone/>
            </a:pPr>
            <a:r>
              <a:rPr lang="en-US" dirty="0">
                <a:latin typeface="+mn-lt"/>
              </a:rPr>
              <a:t>* Character Embeddings: representing each character in a word as an embedding vector</a:t>
            </a:r>
          </a:p>
          <a:p>
            <a:pPr marL="0" lvl="0" indent="0" algn="l" rtl="0">
              <a:spcBef>
                <a:spcPts val="0"/>
              </a:spcBef>
              <a:spcAft>
                <a:spcPts val="0"/>
              </a:spcAft>
              <a:buNone/>
            </a:pPr>
            <a:r>
              <a:rPr lang="en-US" dirty="0">
                <a:latin typeface="+mn-lt"/>
              </a:rPr>
              <a:t>* Bidirectional LSTM Layers: Flair employs multiple layers of bidirectional LSTMs. Bidirectional LSTMs process input sequences in both forward and backward directions, capturing contextual information effectively. </a:t>
            </a:r>
          </a:p>
          <a:p>
            <a:pPr marL="0" lvl="0" indent="0" algn="l" rtl="0">
              <a:spcBef>
                <a:spcPts val="0"/>
              </a:spcBef>
              <a:spcAft>
                <a:spcPts val="0"/>
              </a:spcAft>
              <a:buNone/>
            </a:pPr>
            <a:r>
              <a:rPr lang="en-US" dirty="0">
                <a:latin typeface="+mn-lt"/>
              </a:rPr>
              <a:t>* Hidden States: The hidden states generated by the </a:t>
            </a:r>
            <a:r>
              <a:rPr lang="en-US" dirty="0" err="1">
                <a:latin typeface="+mn-lt"/>
              </a:rPr>
              <a:t>BiLSTM</a:t>
            </a:r>
            <a:r>
              <a:rPr lang="en-US" dirty="0">
                <a:latin typeface="+mn-lt"/>
              </a:rPr>
              <a:t> layers contain information about the context of each character in the input sequence, allowing the model to understand the relationships between characters and words.</a:t>
            </a:r>
          </a:p>
          <a:p>
            <a:pPr marL="0" lvl="0" indent="0" algn="l" rtl="0">
              <a:spcBef>
                <a:spcPts val="0"/>
              </a:spcBef>
              <a:spcAft>
                <a:spcPts val="0"/>
              </a:spcAft>
              <a:buNone/>
            </a:pPr>
            <a:r>
              <a:rPr lang="en-US" dirty="0">
                <a:latin typeface="+mn-lt"/>
              </a:rPr>
              <a:t>* Training: The model is trained using labeled data, where the weights of the network are adjusted to minimize the difference between predicted sentiment scores and the ground truth labels.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f131478f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f131478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f131478f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f131478f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u="sng" dirty="0">
                <a:solidFill>
                  <a:srgbClr val="0097A7"/>
                </a:solidFill>
                <a:hlinkClick r:id="rId3">
                  <a:extLst>
                    <a:ext uri="{A12FA001-AC4F-418D-AE19-62706E023703}">
                      <ahyp:hlinkClr xmlns:ahyp="http://schemas.microsoft.com/office/drawing/2018/hyperlinkcolor" val="tx"/>
                    </a:ext>
                  </a:extLst>
                </a:hlinkClick>
              </a:rPr>
              <a:t>Vader vs Flair vs TextBlob - Sentiment Analysis Comparison (aashishmehta.com)</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8753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f131478f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f131478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a:latin typeface="Arial" panose="020B0604020202020204" pitchFamily="34" charset="0"/>
                <a:cs typeface="Arial" panose="020B0604020202020204" pitchFamily="34" charset="0"/>
              </a:rPr>
              <a:t>we have seen that models and method for Sentiment Analysis using </a:t>
            </a:r>
            <a:r>
              <a:rPr lang="en-US" sz="1100" b="1" dirty="0">
                <a:latin typeface="Arial" panose="020B0604020202020204" pitchFamily="34" charset="0"/>
                <a:cs typeface="Arial" panose="020B0604020202020204" pitchFamily="34" charset="0"/>
              </a:rPr>
              <a:t>Linear Regression</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Support Vector Machines(SVM)</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Convolution Neural Networks (CNN)</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Recurrent Neural Networks (RNN)</a:t>
            </a:r>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LSTM (Long Short Term Memory)</a:t>
            </a:r>
            <a:r>
              <a:rPr lang="en-US" sz="1100" dirty="0">
                <a:latin typeface="Arial" panose="020B0604020202020204" pitchFamily="34" charset="0"/>
                <a:cs typeface="Arial" panose="020B0604020202020204" pitchFamily="34" charset="0"/>
              </a:rPr>
              <a:t>, and hybrid.</a:t>
            </a: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343434"/>
                </a:solidFill>
                <a:effectLst/>
                <a:latin typeface="Arial" panose="020B0604020202020204" pitchFamily="34" charset="0"/>
                <a:cs typeface="Arial" panose="020B0604020202020204" pitchFamily="34" charset="0"/>
              </a:rPr>
              <a:t>Overall, the BERT model represents a major breakthrough in the field of NLP, building on the success of the Transformer model introduced in </a:t>
            </a:r>
            <a:r>
              <a:rPr lang="en-US" b="1" i="0" dirty="0">
                <a:solidFill>
                  <a:srgbClr val="343434"/>
                </a:solidFill>
                <a:effectLst/>
                <a:latin typeface="Arial" panose="020B0604020202020204" pitchFamily="34" charset="0"/>
                <a:cs typeface="Arial" panose="020B0604020202020204" pitchFamily="34" charset="0"/>
              </a:rPr>
              <a:t>“Attention is all you need.” </a:t>
            </a:r>
            <a:r>
              <a:rPr lang="en-US" b="0" i="0" dirty="0">
                <a:solidFill>
                  <a:srgbClr val="343434"/>
                </a:solidFill>
                <a:effectLst/>
                <a:latin typeface="Arial" panose="020B0604020202020204" pitchFamily="34" charset="0"/>
                <a:cs typeface="Arial" panose="020B0604020202020204" pitchFamily="34" charset="0"/>
              </a:rPr>
              <a:t>Its ability to capture the context and meaning of words within a sentence, combined with its pre-training on a large corpus of data, has enabled it to achieve state-of-the-art results on a wide range of NLP tasks.</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66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f131478f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f131478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343434"/>
                </a:solidFill>
                <a:effectLst/>
                <a:latin typeface="+mn-lt"/>
              </a:rPr>
              <a:t>Overall, the BERT model represents a major breakthrough in the field of NLP, building on the success of the Transformer model introduced in </a:t>
            </a:r>
            <a:r>
              <a:rPr lang="en-US" b="1" i="0" dirty="0">
                <a:solidFill>
                  <a:srgbClr val="343434"/>
                </a:solidFill>
                <a:effectLst/>
                <a:latin typeface="+mn-lt"/>
              </a:rPr>
              <a:t>“Attention is all you need.” </a:t>
            </a:r>
            <a:r>
              <a:rPr lang="en-US" b="0" i="0" dirty="0">
                <a:solidFill>
                  <a:srgbClr val="343434"/>
                </a:solidFill>
                <a:effectLst/>
                <a:latin typeface="+mn-lt"/>
              </a:rPr>
              <a:t>Its ability to capture the context and meaning of words within a sentence, combined with its pre-training on a large corpus of data, has enabled it to achieve state-of-the-art results on a wide range of NLP tasks.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F1F1F"/>
              </a:solidFill>
              <a:effectLst/>
              <a:latin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err="1">
                <a:solidFill>
                  <a:srgbClr val="1F1F1F"/>
                </a:solidFill>
                <a:effectLst/>
                <a:latin typeface="+mn-lt"/>
              </a:rPr>
              <a:t>DistilBERT</a:t>
            </a:r>
            <a:r>
              <a:rPr lang="en-US" b="0" i="0" dirty="0">
                <a:solidFill>
                  <a:srgbClr val="1F1F1F"/>
                </a:solidFill>
                <a:effectLst/>
                <a:latin typeface="+mn-lt"/>
              </a:rPr>
              <a:t> is a smaller and faster version of BERT that leverages a technique called knowledge distillation to achieve comparable performance while significantly reducing model size and computation costs.</a:t>
            </a:r>
          </a:p>
        </p:txBody>
      </p:sp>
    </p:spTree>
    <p:extLst>
      <p:ext uri="{BB962C8B-B14F-4D97-AF65-F5344CB8AC3E}">
        <p14:creationId xmlns:p14="http://schemas.microsoft.com/office/powerpoint/2010/main" val="256399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131478f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131478f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process of computationally identifying and categorizing opinions expressed in a piece of text,</a:t>
            </a:r>
          </a:p>
          <a:p>
            <a:pPr marL="0" lvl="0" indent="0" algn="l" rtl="0">
              <a:spcBef>
                <a:spcPts val="0"/>
              </a:spcBef>
              <a:spcAft>
                <a:spcPts val="0"/>
              </a:spcAft>
              <a:buNone/>
            </a:pPr>
            <a:r>
              <a:rPr lang="en-US" dirty="0"/>
              <a:t>determine whether the writer's attitude towards a particular topic, product, etc. is positive ,negative, or neutral.</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f131478f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f131478f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1F1F1F"/>
                </a:solidFill>
                <a:effectLst/>
                <a:latin typeface="+mn-lt"/>
              </a:rPr>
              <a:t>ELMo</a:t>
            </a:r>
            <a:r>
              <a:rPr lang="en-US" b="0" i="0" dirty="0">
                <a:solidFill>
                  <a:srgbClr val="1F1F1F"/>
                </a:solidFill>
                <a:effectLst/>
                <a:latin typeface="+mn-lt"/>
              </a:rPr>
              <a:t>: Embeddings from Language Models, is a technique for generating contextual word embeddings, meaning each word gets a unique representation based on its surrounding context in a sentence. This differs from traditional word embeddings like Word2Vec or </a:t>
            </a:r>
            <a:r>
              <a:rPr lang="en-US" b="0" i="0" dirty="0" err="1">
                <a:solidFill>
                  <a:srgbClr val="1F1F1F"/>
                </a:solidFill>
                <a:effectLst/>
                <a:latin typeface="+mn-lt"/>
              </a:rPr>
              <a:t>GloVe</a:t>
            </a:r>
            <a:r>
              <a:rPr lang="en-US" b="0" i="0" dirty="0">
                <a:solidFill>
                  <a:srgbClr val="1F1F1F"/>
                </a:solidFill>
                <a:effectLst/>
                <a:latin typeface="+mn-lt"/>
              </a:rPr>
              <a:t>, which assign a static meaning to each word regardless of its context.</a:t>
            </a:r>
          </a:p>
          <a:p>
            <a:pPr marL="0" lvl="0" indent="0" algn="l" rtl="0">
              <a:spcBef>
                <a:spcPts val="0"/>
              </a:spcBef>
              <a:spcAft>
                <a:spcPts val="0"/>
              </a:spcAft>
              <a:buNone/>
            </a:pPr>
            <a:endParaRPr lang="en-US" b="0" i="0" dirty="0">
              <a:solidFill>
                <a:srgbClr val="1F1F1F"/>
              </a:solidFill>
              <a:effectLst/>
              <a:latin typeface="+mn-lt"/>
            </a:endParaRPr>
          </a:p>
          <a:p>
            <a:pPr marL="0" lvl="0" indent="0" algn="l" rtl="0">
              <a:spcBef>
                <a:spcPts val="0"/>
              </a:spcBef>
              <a:spcAft>
                <a:spcPts val="0"/>
              </a:spcAft>
              <a:buNone/>
            </a:pPr>
            <a:r>
              <a:rPr lang="en-US" dirty="0">
                <a:latin typeface="+mn-lt"/>
              </a:rPr>
              <a:t>Benefits of </a:t>
            </a:r>
            <a:r>
              <a:rPr lang="en-US" dirty="0" err="1">
                <a:latin typeface="+mn-lt"/>
              </a:rPr>
              <a:t>ELMo</a:t>
            </a:r>
            <a:r>
              <a:rPr lang="en-US" dirty="0">
                <a:latin typeface="+mn-lt"/>
              </a:rPr>
              <a:t>:</a:t>
            </a:r>
          </a:p>
          <a:p>
            <a:pPr marL="0" lvl="0" indent="0" algn="l" rtl="0">
              <a:spcBef>
                <a:spcPts val="0"/>
              </a:spcBef>
              <a:spcAft>
                <a:spcPts val="0"/>
              </a:spcAft>
              <a:buNone/>
            </a:pPr>
            <a:r>
              <a:rPr lang="en-US" dirty="0">
                <a:latin typeface="+mn-lt"/>
              </a:rPr>
              <a:t>Contextual Awareness: </a:t>
            </a:r>
            <a:r>
              <a:rPr lang="en-US" dirty="0" err="1">
                <a:latin typeface="+mn-lt"/>
              </a:rPr>
              <a:t>ELMo</a:t>
            </a:r>
            <a:r>
              <a:rPr lang="en-US" dirty="0">
                <a:latin typeface="+mn-lt"/>
              </a:rPr>
              <a:t> captures the nuances of how words are used in different contexts, leading to more accurate representations.</a:t>
            </a:r>
          </a:p>
          <a:p>
            <a:pPr marL="0" lvl="0" indent="0" algn="l" rtl="0">
              <a:spcBef>
                <a:spcPts val="0"/>
              </a:spcBef>
              <a:spcAft>
                <a:spcPts val="0"/>
              </a:spcAft>
              <a:buNone/>
            </a:pPr>
            <a:r>
              <a:rPr lang="en-US" dirty="0">
                <a:latin typeface="+mn-lt"/>
              </a:rPr>
              <a:t>Improved Performance: </a:t>
            </a:r>
            <a:r>
              <a:rPr lang="en-US" dirty="0" err="1">
                <a:latin typeface="+mn-lt"/>
              </a:rPr>
              <a:t>ELMo</a:t>
            </a:r>
            <a:r>
              <a:rPr lang="en-US" dirty="0">
                <a:latin typeface="+mn-lt"/>
              </a:rPr>
              <a:t> has achieved state-of-the-art performance on various NLP tasks like sentiment analysis, question answering, and text classification.</a:t>
            </a:r>
          </a:p>
          <a:p>
            <a:pPr marL="0" lvl="0" indent="0" algn="l" rtl="0">
              <a:spcBef>
                <a:spcPts val="0"/>
              </a:spcBef>
              <a:spcAft>
                <a:spcPts val="0"/>
              </a:spcAft>
              <a:buNone/>
            </a:pPr>
            <a:r>
              <a:rPr lang="en-US" dirty="0">
                <a:latin typeface="+mn-lt"/>
              </a:rPr>
              <a:t>Flexibility: </a:t>
            </a:r>
            <a:r>
              <a:rPr lang="en-US" dirty="0" err="1">
                <a:latin typeface="+mn-lt"/>
              </a:rPr>
              <a:t>ELMo</a:t>
            </a:r>
            <a:r>
              <a:rPr lang="en-US" dirty="0">
                <a:latin typeface="+mn-lt"/>
              </a:rPr>
              <a:t> provides different options for combining embeddings, allowing you to tailor the representations to your specific needs.</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Limitations of </a:t>
            </a:r>
            <a:r>
              <a:rPr lang="en-US" dirty="0" err="1">
                <a:latin typeface="+mn-lt"/>
              </a:rPr>
              <a:t>ELMo</a:t>
            </a:r>
            <a:r>
              <a:rPr lang="en-US" dirty="0">
                <a:latin typeface="+mn-lt"/>
              </a:rPr>
              <a:t>:</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Computational Cost: Training and using </a:t>
            </a:r>
            <a:r>
              <a:rPr lang="en-US" dirty="0" err="1">
                <a:latin typeface="+mn-lt"/>
              </a:rPr>
              <a:t>ELMo</a:t>
            </a:r>
            <a:r>
              <a:rPr lang="en-US" dirty="0">
                <a:latin typeface="+mn-lt"/>
              </a:rPr>
              <a:t> requires more computational resources compared to simpler word embedding techniques.</a:t>
            </a:r>
          </a:p>
          <a:p>
            <a:pPr marL="0" lvl="0" indent="0" algn="l" rtl="0">
              <a:spcBef>
                <a:spcPts val="0"/>
              </a:spcBef>
              <a:spcAft>
                <a:spcPts val="0"/>
              </a:spcAft>
              <a:buNone/>
            </a:pPr>
            <a:r>
              <a:rPr lang="en-US" dirty="0">
                <a:latin typeface="+mn-lt"/>
              </a:rPr>
              <a:t>Domain Dependence: Pre-trained </a:t>
            </a:r>
            <a:r>
              <a:rPr lang="en-US" dirty="0" err="1">
                <a:latin typeface="+mn-lt"/>
              </a:rPr>
              <a:t>ELMo</a:t>
            </a:r>
            <a:r>
              <a:rPr lang="en-US" dirty="0">
                <a:latin typeface="+mn-lt"/>
              </a:rPr>
              <a:t> models might not be optimal for specific domains and might require fine-tuning.</a:t>
            </a:r>
            <a:endParaRPr dirty="0">
              <a:latin typeface="+mn-l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f131478f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f131478f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800" b="0" i="0" u="none" strike="noStrike" baseline="0" dirty="0">
                <a:latin typeface="+mn-lt"/>
              </a:rPr>
              <a:t>Most recent work has involved in extracting </a:t>
            </a:r>
            <a:r>
              <a:rPr lang="en-US" sz="1800" b="1" i="0" u="none" strike="noStrike" baseline="0" dirty="0">
                <a:latin typeface="+mn-lt"/>
              </a:rPr>
              <a:t>THE TEXTUAL INFORMATION IN </a:t>
            </a:r>
            <a:r>
              <a:rPr lang="en-US" sz="1800" b="1" i="0" u="sng" strike="noStrike" baseline="0" dirty="0">
                <a:latin typeface="+mn-lt"/>
              </a:rPr>
              <a:t>THE</a:t>
            </a:r>
            <a:r>
              <a:rPr lang="en-US" sz="1800" b="1" i="0" u="none" strike="noStrike" baseline="0" dirty="0">
                <a:latin typeface="+mn-lt"/>
              </a:rPr>
              <a:t> </a:t>
            </a:r>
            <a:r>
              <a:rPr lang="en-US" sz="1800" b="1" i="0" u="sng" strike="noStrike" baseline="0" dirty="0">
                <a:latin typeface="+mn-lt"/>
              </a:rPr>
              <a:t>FINANCIAL REPORTS</a:t>
            </a:r>
            <a:r>
              <a:rPr lang="en-US" sz="1800" b="0" i="0" u="none" strike="noStrike" baseline="0" dirty="0">
                <a:latin typeface="+mn-lt"/>
              </a:rPr>
              <a:t>, </a:t>
            </a:r>
          </a:p>
          <a:p>
            <a:pPr marL="158750" indent="0" algn="l">
              <a:buNone/>
            </a:pPr>
            <a:r>
              <a:rPr lang="en-US" sz="1800" b="0" i="0" u="none" strike="noStrike" baseline="0" dirty="0">
                <a:latin typeface="+mn-lt"/>
              </a:rPr>
              <a:t>As the text may contain more INFORMATION THAN THE NUMERICAL PART in an annual report</a:t>
            </a:r>
          </a:p>
          <a:p>
            <a:pPr marL="158750" indent="0" algn="l">
              <a:buNone/>
            </a:pPr>
            <a:r>
              <a:rPr lang="en-US" sz="1800" b="0" i="0" u="none" strike="noStrike" baseline="0" dirty="0">
                <a:latin typeface="+mn-lt"/>
              </a:rPr>
              <a:t>Potential Stakeholders are using Sentiment Analysis for forecasting FINANCIAL PERFORMANCE</a:t>
            </a:r>
          </a:p>
          <a:p>
            <a:pPr marL="158750" indent="0" algn="l">
              <a:buNone/>
            </a:pPr>
            <a:endParaRPr lang="en-US" dirty="0">
              <a:latin typeface="+mn-lt"/>
            </a:endParaRPr>
          </a:p>
          <a:p>
            <a:pPr marL="158750" indent="0" algn="l">
              <a:buNone/>
            </a:pPr>
            <a:r>
              <a:rPr lang="en-US" dirty="0">
                <a:latin typeface="+mn-lt"/>
              </a:rPr>
              <a:t>Researchers are proposing </a:t>
            </a:r>
            <a:r>
              <a:rPr lang="en-US" sz="1800" b="0" i="0" u="none" strike="noStrike" baseline="0" dirty="0">
                <a:latin typeface="+mn-lt"/>
              </a:rPr>
              <a:t>sentiment dictionary to identify and classify the sentiment orientation in </a:t>
            </a:r>
            <a:r>
              <a:rPr lang="en-US" sz="1800" b="1" i="0" u="none" strike="noStrike" baseline="0" dirty="0">
                <a:latin typeface="+mn-lt"/>
              </a:rPr>
              <a:t>CEO letters </a:t>
            </a:r>
            <a:r>
              <a:rPr lang="en-US" sz="1800" b="0" i="0" u="none" strike="noStrike" baseline="0" dirty="0">
                <a:latin typeface="+mn-lt"/>
              </a:rPr>
              <a:t>by utilizing the appraisal theory.</a:t>
            </a:r>
          </a:p>
          <a:p>
            <a:pPr marL="457200" indent="-298450" algn="l"/>
            <a:r>
              <a:rPr lang="en-US" sz="1800" b="0" i="0" u="none" strike="noStrike" baseline="0" dirty="0">
                <a:latin typeface="+mn-lt"/>
              </a:rPr>
              <a:t>Digging the main corporate social responsibility (CSR)</a:t>
            </a:r>
          </a:p>
          <a:p>
            <a:pPr marL="457200" indent="-298450" algn="l"/>
            <a:r>
              <a:rPr lang="en-US" sz="1800" b="0" i="0" u="none" strike="noStrike" baseline="0" dirty="0">
                <a:latin typeface="+mn-lt"/>
              </a:rPr>
              <a:t>And forecasting financial performance.</a:t>
            </a:r>
            <a:endParaRPr lang="en-US" dirty="0">
              <a:latin typeface="+mn-lt"/>
            </a:endParaRPr>
          </a:p>
        </p:txBody>
      </p:sp>
    </p:spTree>
    <p:extLst>
      <p:ext uri="{BB962C8B-B14F-4D97-AF65-F5344CB8AC3E}">
        <p14:creationId xmlns:p14="http://schemas.microsoft.com/office/powerpoint/2010/main" val="44468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131478f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131478f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The goal is to understand not only the overall sentiment of a document but also the sentiments associated with different aspects or entities mentioned within the text.</a:t>
            </a:r>
          </a:p>
          <a:p>
            <a:pPr marL="0" lvl="0" indent="0" algn="l" rtl="0">
              <a:spcBef>
                <a:spcPts val="0"/>
              </a:spcBef>
              <a:spcAft>
                <a:spcPts val="0"/>
              </a:spcAft>
              <a:buNone/>
            </a:pPr>
            <a:r>
              <a:rPr lang="en-US" b="0" i="0" dirty="0">
                <a:solidFill>
                  <a:srgbClr val="D1D5DB"/>
                </a:solidFill>
                <a:effectLst/>
                <a:latin typeface="+mn-lt"/>
              </a:rPr>
              <a:t>Fine Grained:</a:t>
            </a:r>
          </a:p>
          <a:p>
            <a:pPr marL="0" lvl="0" indent="0" algn="l" rtl="0">
              <a:spcBef>
                <a:spcPts val="0"/>
              </a:spcBef>
              <a:spcAft>
                <a:spcPts val="0"/>
              </a:spcAft>
              <a:buNone/>
            </a:pPr>
            <a:r>
              <a:rPr lang="en-US" b="0" i="0" dirty="0">
                <a:solidFill>
                  <a:srgbClr val="D1D5DB"/>
                </a:solidFill>
                <a:effectLst/>
                <a:latin typeface="+mn-lt"/>
              </a:rPr>
              <a:t>	</a:t>
            </a:r>
            <a:r>
              <a:rPr lang="en" sz="1100" dirty="0">
                <a:solidFill>
                  <a:schemeClr val="tx1"/>
                </a:solidFill>
                <a:latin typeface="+mn-lt"/>
              </a:rPr>
              <a:t>multiclass: very positive, positive, neutral, negative, or very negative</a:t>
            </a:r>
          </a:p>
          <a:p>
            <a:pPr marL="0" lvl="0" indent="0" algn="l" rtl="0">
              <a:spcBef>
                <a:spcPts val="0"/>
              </a:spcBef>
              <a:spcAft>
                <a:spcPts val="0"/>
              </a:spcAft>
              <a:buNone/>
            </a:pPr>
            <a:r>
              <a:rPr lang="en" sz="1100" b="0" i="0" dirty="0">
                <a:solidFill>
                  <a:schemeClr val="tx1"/>
                </a:solidFill>
                <a:effectLst/>
                <a:latin typeface="+mn-lt"/>
              </a:rPr>
              <a:t>	binary: Postive or Negative</a:t>
            </a:r>
          </a:p>
          <a:p>
            <a:pPr marL="0" lvl="0" indent="0" algn="l" rtl="0">
              <a:spcBef>
                <a:spcPts val="0"/>
              </a:spcBef>
              <a:spcAft>
                <a:spcPts val="0"/>
              </a:spcAft>
              <a:buNone/>
            </a:pPr>
            <a:endParaRPr lang="en-US" sz="1100" b="0" i="0" dirty="0">
              <a:solidFill>
                <a:srgbClr val="D1D5DB"/>
              </a:solidFill>
              <a:effectLst/>
              <a:latin typeface="+mn-lt"/>
            </a:endParaRPr>
          </a:p>
          <a:p>
            <a:pPr algn="l">
              <a:buFont typeface="+mj-lt"/>
              <a:buAutoNum type="arabicPeriod"/>
            </a:pPr>
            <a:r>
              <a:rPr lang="en-US" b="1" i="0" dirty="0">
                <a:solidFill>
                  <a:srgbClr val="D1D5DB"/>
                </a:solidFill>
                <a:effectLst/>
                <a:latin typeface="+mn-lt"/>
              </a:rPr>
              <a:t>Comparative Sentiment Analysis:</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In comparative sentiment analysis, the focus is on understanding sentiment in relation to a specific comparison. </a:t>
            </a:r>
            <a:r>
              <a:rPr lang="en-US" b="1" i="0" dirty="0">
                <a:solidFill>
                  <a:srgbClr val="D1D5DB"/>
                </a:solidFill>
                <a:effectLst/>
                <a:latin typeface="+mn-lt"/>
              </a:rPr>
              <a:t>For example, determining whether one product is preferred over another based on user reviews</a:t>
            </a:r>
            <a:r>
              <a:rPr lang="en-US" b="0" i="0" dirty="0">
                <a:solidFill>
                  <a:srgbClr val="D1D5DB"/>
                </a:solidFill>
                <a:effectLst/>
                <a:latin typeface="+mn-lt"/>
              </a:rPr>
              <a:t>.</a:t>
            </a:r>
          </a:p>
          <a:p>
            <a:pPr algn="l">
              <a:buFont typeface="+mj-lt"/>
              <a:buAutoNum type="arabicPeriod"/>
            </a:pPr>
            <a:r>
              <a:rPr lang="en-US" b="1" i="0" dirty="0">
                <a:solidFill>
                  <a:srgbClr val="D1D5DB"/>
                </a:solidFill>
                <a:effectLst/>
                <a:latin typeface="+mn-lt"/>
              </a:rPr>
              <a:t>Temporal Sentiment Analysis:</a:t>
            </a:r>
            <a:endParaRPr lang="en-US" b="0" i="0" dirty="0">
              <a:solidFill>
                <a:srgbClr val="D1D5DB"/>
              </a:solidFill>
              <a:effectLst/>
              <a:latin typeface="+mn-lt"/>
            </a:endParaRPr>
          </a:p>
          <a:p>
            <a:pPr marL="742950" lvl="1" indent="-285750" algn="l">
              <a:buFont typeface="+mj-lt"/>
              <a:buAutoNum type="arabicPeriod"/>
            </a:pPr>
            <a:r>
              <a:rPr lang="en-US" b="0" i="0" dirty="0">
                <a:solidFill>
                  <a:srgbClr val="D1D5DB"/>
                </a:solidFill>
                <a:effectLst/>
                <a:latin typeface="+mn-lt"/>
              </a:rPr>
              <a:t>Temporal sentiment analysis involves </a:t>
            </a:r>
            <a:r>
              <a:rPr lang="en-US" b="1" i="0" dirty="0">
                <a:solidFill>
                  <a:srgbClr val="D1D5DB"/>
                </a:solidFill>
                <a:effectLst/>
                <a:latin typeface="+mn-lt"/>
              </a:rPr>
              <a:t>analyzing changes in sentiment over time</a:t>
            </a:r>
            <a:r>
              <a:rPr lang="en-US" b="0" i="0" dirty="0">
                <a:solidFill>
                  <a:srgbClr val="D1D5DB"/>
                </a:solidFill>
                <a:effectLst/>
                <a:latin typeface="+mn-lt"/>
              </a:rPr>
              <a:t>. This can be valuable for tracking trends, monitoring public opinion, and understanding how sentiments evolve in response to events.</a:t>
            </a:r>
          </a:p>
          <a:p>
            <a:pPr marL="387350" indent="-228600" algn="l">
              <a:buFont typeface="+mj-lt"/>
              <a:buAutoNum type="arabicPeriod"/>
            </a:pPr>
            <a:r>
              <a:rPr lang="en-US" b="1" i="0" dirty="0">
                <a:solidFill>
                  <a:srgbClr val="D1D5DB"/>
                </a:solidFill>
                <a:effectLst/>
                <a:latin typeface="+mn-lt"/>
              </a:rPr>
              <a:t>Cross-Domain Sentiment Analysis:</a:t>
            </a:r>
            <a:endParaRPr lang="en-US" b="0" i="0" dirty="0">
              <a:solidFill>
                <a:srgbClr val="D1D5DB"/>
              </a:solidFill>
              <a:effectLst/>
              <a:latin typeface="+mn-lt"/>
            </a:endParaRPr>
          </a:p>
          <a:p>
            <a:pPr algn="l">
              <a:buFont typeface="Arial" panose="020B0604020202020204" pitchFamily="34" charset="0"/>
              <a:buChar char="•"/>
            </a:pPr>
            <a:r>
              <a:rPr lang="en-US" b="0" i="0" dirty="0">
                <a:solidFill>
                  <a:srgbClr val="D1D5DB"/>
                </a:solidFill>
                <a:effectLst/>
                <a:latin typeface="+mn-lt"/>
              </a:rPr>
              <a:t>Cross-domain sentiment analysis involves building models that can </a:t>
            </a:r>
            <a:r>
              <a:rPr lang="en-US" b="1" i="0" dirty="0">
                <a:solidFill>
                  <a:srgbClr val="D1D5DB"/>
                </a:solidFill>
                <a:effectLst/>
                <a:latin typeface="+mn-lt"/>
              </a:rPr>
              <a:t>generalize well across different domains </a:t>
            </a:r>
            <a:r>
              <a:rPr lang="en-US" b="0" i="0" dirty="0">
                <a:solidFill>
                  <a:srgbClr val="D1D5DB"/>
                </a:solidFill>
                <a:effectLst/>
                <a:latin typeface="+mn-lt"/>
              </a:rPr>
              <a:t>or </a:t>
            </a:r>
            <a:r>
              <a:rPr lang="en-US" b="1" i="0" dirty="0">
                <a:solidFill>
                  <a:srgbClr val="D1D5DB"/>
                </a:solidFill>
                <a:effectLst/>
                <a:latin typeface="+mn-lt"/>
              </a:rPr>
              <a:t>industries</a:t>
            </a:r>
            <a:r>
              <a:rPr lang="en-US" b="0" i="0" dirty="0">
                <a:solidFill>
                  <a:srgbClr val="D1D5DB"/>
                </a:solidFill>
                <a:effectLst/>
                <a:latin typeface="+mn-lt"/>
              </a:rPr>
              <a:t>. It addresses the challenge of adapting sentiment analysis models to new and diverse datasets.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f131478f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f131478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f131478f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f131478f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mn-lt"/>
              </a:rPr>
              <a:t>A large collection of written or spoken text data used for linguistic analysis, statistical modeling, and training language models.</a:t>
            </a:r>
          </a:p>
          <a:p>
            <a:pPr algn="l">
              <a:buFont typeface="Arial" panose="020B0604020202020204" pitchFamily="34" charset="0"/>
              <a:buChar char="•"/>
            </a:pPr>
            <a:r>
              <a:rPr lang="en-US" b="0" i="0" dirty="0">
                <a:solidFill>
                  <a:srgbClr val="1F1F1F"/>
                </a:solidFill>
                <a:effectLst/>
                <a:latin typeface="+mn-lt"/>
              </a:rPr>
              <a:t>Examples: Books, articles, social media posts, transcripts, emails, etc.</a:t>
            </a:r>
          </a:p>
          <a:p>
            <a:endParaRPr lang="en-US" dirty="0">
              <a:latin typeface="+mn-lt"/>
            </a:endParaRPr>
          </a:p>
          <a:p>
            <a:pPr algn="l">
              <a:buFont typeface="Arial" panose="020B0604020202020204" pitchFamily="34" charset="0"/>
              <a:buChar char="•"/>
            </a:pPr>
            <a:r>
              <a:rPr lang="en-US" b="0" i="0" dirty="0">
                <a:solidFill>
                  <a:srgbClr val="1F1F1F"/>
                </a:solidFill>
                <a:effectLst/>
                <a:latin typeface="+mn-lt"/>
              </a:rPr>
              <a:t>Definition: A dictionary or list of words and their associated information, such as:</a:t>
            </a:r>
          </a:p>
          <a:p>
            <a:pPr marL="742950" lvl="1" indent="-285750" algn="l">
              <a:buFont typeface="Arial" panose="020B0604020202020204" pitchFamily="34" charset="0"/>
              <a:buChar char="•"/>
            </a:pPr>
            <a:r>
              <a:rPr lang="en-US" b="0" i="0" dirty="0">
                <a:solidFill>
                  <a:srgbClr val="1F1F1F"/>
                </a:solidFill>
                <a:effectLst/>
                <a:latin typeface="+mn-lt"/>
              </a:rPr>
              <a:t>Meaning: Definitions, synonyms, antonyms.</a:t>
            </a:r>
          </a:p>
          <a:p>
            <a:pPr marL="742950" lvl="1" indent="-285750" algn="l">
              <a:buFont typeface="Arial" panose="020B0604020202020204" pitchFamily="34" charset="0"/>
              <a:buChar char="•"/>
            </a:pPr>
            <a:r>
              <a:rPr lang="en-US" b="0" i="0" dirty="0">
                <a:solidFill>
                  <a:srgbClr val="1F1F1F"/>
                </a:solidFill>
                <a:effectLst/>
                <a:latin typeface="+mn-lt"/>
              </a:rPr>
              <a:t>Grammatical properties: Part-of-speech, conjugation, declension.</a:t>
            </a:r>
          </a:p>
          <a:p>
            <a:pPr marL="742950" lvl="1" indent="-285750" algn="l">
              <a:buFont typeface="Arial" panose="020B0604020202020204" pitchFamily="34" charset="0"/>
              <a:buChar char="•"/>
            </a:pPr>
            <a:r>
              <a:rPr lang="en-US" b="0" i="0" dirty="0">
                <a:solidFill>
                  <a:srgbClr val="1F1F1F"/>
                </a:solidFill>
                <a:effectLst/>
                <a:latin typeface="+mn-lt"/>
              </a:rPr>
              <a:t>Sentiment: Positive, negative, neutral.</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F1F1F"/>
                </a:solidFill>
                <a:effectLst/>
                <a:latin typeface="+mn-lt"/>
              </a:rPr>
              <a:t>Domain specificity: Technical terms, slang, regional vocabulary.</a:t>
            </a:r>
          </a:p>
          <a:p>
            <a:pPr marL="742950" lvl="1" indent="-285750" algn="l">
              <a:buFont typeface="Arial" panose="020B0604020202020204" pitchFamily="34" charset="0"/>
              <a:buChar char="•"/>
            </a:pPr>
            <a:endParaRPr lang="en-US" b="0" i="0" dirty="0">
              <a:solidFill>
                <a:srgbClr val="1F1F1F"/>
              </a:solidFill>
              <a:effectLst/>
              <a:latin typeface="+mn-lt"/>
            </a:endParaRPr>
          </a:p>
          <a:p>
            <a:endParaRPr lang="en-US" dirty="0">
              <a:latin typeface="+mn-lt"/>
            </a:endParaRPr>
          </a:p>
        </p:txBody>
      </p:sp>
    </p:spTree>
    <p:extLst>
      <p:ext uri="{BB962C8B-B14F-4D97-AF65-F5344CB8AC3E}">
        <p14:creationId xmlns:p14="http://schemas.microsoft.com/office/powerpoint/2010/main" val="410535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F1F1F"/>
                </a:solidFill>
                <a:effectLst/>
                <a:latin typeface="+mn-lt"/>
              </a:rPr>
              <a:t>Factors to consider when choosing an algorithm:</a:t>
            </a:r>
          </a:p>
          <a:p>
            <a:pPr marL="914400" lvl="1" indent="-298450" algn="l"/>
            <a:r>
              <a:rPr lang="en-US" b="0" i="0" dirty="0">
                <a:solidFill>
                  <a:srgbClr val="1F1F1F"/>
                </a:solidFill>
                <a:effectLst/>
                <a:latin typeface="+mn-lt"/>
              </a:rPr>
              <a:t>Size and quality of dataset: Larger datasets often benefit from deep learning models.</a:t>
            </a:r>
          </a:p>
          <a:p>
            <a:pPr marL="914400" lvl="1" indent="-298450" algn="l"/>
            <a:r>
              <a:rPr lang="en-US" b="0" i="0" dirty="0">
                <a:solidFill>
                  <a:srgbClr val="1F1F1F"/>
                </a:solidFill>
                <a:effectLst/>
                <a:latin typeface="+mn-lt"/>
              </a:rPr>
              <a:t>Complexity of sentiment task: Simple tasks (e.g., polarity detection) may be well-suited for Naive Bayes or logistic regression, while more complex tasks (e.g., aspect-based sentiment analysis) may require SVM or deep learning models.</a:t>
            </a:r>
          </a:p>
          <a:p>
            <a:pPr marL="914400" lvl="1" indent="-298450" algn="l"/>
            <a:r>
              <a:rPr lang="en-US" b="0" i="0" dirty="0">
                <a:solidFill>
                  <a:srgbClr val="1F1F1F"/>
                </a:solidFill>
                <a:effectLst/>
                <a:latin typeface="+mn-lt"/>
              </a:rPr>
              <a:t>Interpretability requirements: If understanding the reasoning behind sentiment predictions is important, Naive Bayes, logistic regression, or decision trees may be preferable.</a:t>
            </a:r>
          </a:p>
          <a:p>
            <a:pPr marL="914400" lvl="1" indent="-298450" algn="l"/>
            <a:r>
              <a:rPr lang="en-US" b="0" i="0" dirty="0">
                <a:solidFill>
                  <a:srgbClr val="1F1F1F"/>
                </a:solidFill>
                <a:effectLst/>
                <a:latin typeface="+mn-lt"/>
              </a:rPr>
              <a:t>Computational resources: Deep learning models often require more computational power and time to train</a:t>
            </a:r>
          </a:p>
          <a:p>
            <a:pPr marL="158750" indent="0">
              <a:buNone/>
            </a:pPr>
            <a:endParaRPr lang="en-US" dirty="0"/>
          </a:p>
        </p:txBody>
      </p:sp>
    </p:spTree>
    <p:extLst>
      <p:ext uri="{BB962C8B-B14F-4D97-AF65-F5344CB8AC3E}">
        <p14:creationId xmlns:p14="http://schemas.microsoft.com/office/powerpoint/2010/main" val="310885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f13147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f13147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Valence Aware Dictionary and sEntiment Reasoner</a:t>
            </a:r>
          </a:p>
          <a:p>
            <a:pPr marL="0" lvl="0" indent="0" algn="l" rtl="0">
              <a:spcBef>
                <a:spcPts val="0"/>
              </a:spcBef>
              <a:spcAft>
                <a:spcPts val="0"/>
              </a:spcAft>
              <a:buNone/>
            </a:pPr>
            <a:endParaRPr lang="en" dirty="0">
              <a:latin typeface="+mn-lt"/>
            </a:endParaRPr>
          </a:p>
          <a:p>
            <a:pPr marL="0" lvl="0" indent="0" algn="l" rtl="0">
              <a:spcBef>
                <a:spcPts val="0"/>
              </a:spcBef>
              <a:spcAft>
                <a:spcPts val="0"/>
              </a:spcAft>
              <a:buNone/>
            </a:pPr>
            <a:r>
              <a:rPr lang="en" dirty="0">
                <a:latin typeface="+mn-lt"/>
              </a:rPr>
              <a:t>Flair is considered hybrid it semi-supervised </a:t>
            </a:r>
            <a:endParaRPr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690-F1A5-4904-1844-E677D8F88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6549B6-0D67-EB65-47EC-966382E5C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0D8C9-B9C3-5D17-E6C9-85146B9306D4}"/>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6DE813F6-7495-9A4A-ED53-A26574D1B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E7D97-C9C6-A02A-F409-C15FF5578C63}"/>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425439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D558-7C30-E6FF-ADB4-D26A7AC66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5D736-A87C-9AF1-C606-0C2BD0E7E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24682-4340-0AD9-3B2E-65946A00A41E}"/>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7A07B18F-FA9E-0967-DB23-AD6F23FC1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A597D-B354-5833-6BEF-C29B59AC6D1B}"/>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255852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31373-64D2-5173-54B9-00378BF556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9E60A-87F6-223D-4E72-7C9FCF727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8747F-9775-6C06-0C49-A82027F6C24A}"/>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6630EA71-6B72-225C-B08B-DFB402B00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FAEBA-E853-84E7-F3A7-FFADB9A02840}"/>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223030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079734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197A-6A4F-88F3-F29B-2EEA80154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CC4D5-506F-5FA9-26C8-FB3E0164E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DA5F7-B47D-5532-99A3-2CF127FFCA8E}"/>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CC10C2A5-820B-FAB8-D2CB-D93A5E1FD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19A53-9AD6-81AA-97E3-47CCF138705A}"/>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32662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3DCB-10A7-F89C-422D-D241E1886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3365F-6DE5-EBDC-4CAB-75FE41097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48DE7-C363-33E1-CE11-829307470937}"/>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E5FDE77E-D279-DA47-6F1B-4C19C9CB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BDF18-E82B-1819-EDA2-35CA330889DE}"/>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103286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ED0-E1F7-8D69-9669-E02B7436F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2F58F-3689-7488-3EE4-372D7EF7BE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F3BE5-EFC2-7F45-93AC-52AC3E1BE7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D7208-7FC3-740B-7D95-1553D7B3C7BD}"/>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6" name="Footer Placeholder 5">
            <a:extLst>
              <a:ext uri="{FF2B5EF4-FFF2-40B4-BE49-F238E27FC236}">
                <a16:creationId xmlns:a16="http://schemas.microsoft.com/office/drawing/2014/main" id="{CBBE368E-CD6C-8FD2-98B2-9EB87164F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B2A41-09CA-CE0E-BBF1-607A5BF800E1}"/>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200792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1B6A-E599-AB80-4AD2-19F403896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51C795-2D23-11C5-169A-8182C41EC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DA537-1C54-B52B-4B61-18EBDD071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66673-F400-C423-801C-646EDC1D5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1D888-25CB-5D6F-76C2-D04B8AC96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3B63EB-8FDB-56CA-3ED3-0810D62F3FF6}"/>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8" name="Footer Placeholder 7">
            <a:extLst>
              <a:ext uri="{FF2B5EF4-FFF2-40B4-BE49-F238E27FC236}">
                <a16:creationId xmlns:a16="http://schemas.microsoft.com/office/drawing/2014/main" id="{BE7E2160-EF50-4EBE-39A0-CF0EC8E81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D7C0A-453F-73DD-9048-645B97842295}"/>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211278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90C9-E21B-0601-AE2A-04C53B363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8ACA9-5B04-9270-7F0C-10BB13774E17}"/>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4" name="Footer Placeholder 3">
            <a:extLst>
              <a:ext uri="{FF2B5EF4-FFF2-40B4-BE49-F238E27FC236}">
                <a16:creationId xmlns:a16="http://schemas.microsoft.com/office/drawing/2014/main" id="{273469B5-B6A7-4ACE-3F39-8926BC1880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5013C-EF65-7584-67C0-A66E7E1C370F}"/>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255957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EB677-3FA4-82D9-65E4-1F6EB6EB2232}"/>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3" name="Footer Placeholder 2">
            <a:extLst>
              <a:ext uri="{FF2B5EF4-FFF2-40B4-BE49-F238E27FC236}">
                <a16:creationId xmlns:a16="http://schemas.microsoft.com/office/drawing/2014/main" id="{ECE72EFC-B69C-DC7C-49D9-1C7BA1E1E2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B12FD-BA1C-420F-102E-BD8515EB5CA6}"/>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14738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3D18-6CA0-9691-B9EA-E8A9C2A1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A061C-0CE4-97C7-440F-DFB7761A8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11B0A-DAA1-3F87-4A19-C5FA59F22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27B40-2606-D9F5-CCE4-93103D24F606}"/>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6" name="Footer Placeholder 5">
            <a:extLst>
              <a:ext uri="{FF2B5EF4-FFF2-40B4-BE49-F238E27FC236}">
                <a16:creationId xmlns:a16="http://schemas.microsoft.com/office/drawing/2014/main" id="{1AF3F62D-5F01-CA5A-3F1D-6517068F7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011E7-D784-750D-8DB6-B5DA70D90786}"/>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55785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81AA-BB3C-FD53-FFBE-657806EBA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8105C-7BBB-C717-A1B4-9F3205CDA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00469-67AA-16FE-3990-7A736A23D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AAE5D-7271-8071-9309-9E2D8F93035D}"/>
              </a:ext>
            </a:extLst>
          </p:cNvPr>
          <p:cNvSpPr>
            <a:spLocks noGrp="1"/>
          </p:cNvSpPr>
          <p:nvPr>
            <p:ph type="dt" sz="half" idx="10"/>
          </p:nvPr>
        </p:nvSpPr>
        <p:spPr/>
        <p:txBody>
          <a:bodyPr/>
          <a:lstStyle/>
          <a:p>
            <a:fld id="{6047E755-DDB9-4B70-95B7-F3E2A55AA83A}" type="datetimeFigureOut">
              <a:rPr lang="en-US" smtClean="0"/>
              <a:t>1/2/2024</a:t>
            </a:fld>
            <a:endParaRPr lang="en-US"/>
          </a:p>
        </p:txBody>
      </p:sp>
      <p:sp>
        <p:nvSpPr>
          <p:cNvPr id="6" name="Footer Placeholder 5">
            <a:extLst>
              <a:ext uri="{FF2B5EF4-FFF2-40B4-BE49-F238E27FC236}">
                <a16:creationId xmlns:a16="http://schemas.microsoft.com/office/drawing/2014/main" id="{D7BBA26C-8681-853A-A099-CCE47DC9A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B2251-81C7-8DAB-193F-2492D8EDF1B4}"/>
              </a:ext>
            </a:extLst>
          </p:cNvPr>
          <p:cNvSpPr>
            <a:spLocks noGrp="1"/>
          </p:cNvSpPr>
          <p:nvPr>
            <p:ph type="sldNum" sz="quarter" idx="12"/>
          </p:nvPr>
        </p:nvSpPr>
        <p:spPr/>
        <p:txBody>
          <a:bodyPr/>
          <a:lstStyle/>
          <a:p>
            <a:fld id="{3C62E07A-4C4A-4B63-8964-F5ED419141C8}" type="slidenum">
              <a:rPr lang="en-US" smtClean="0"/>
              <a:t>‹#›</a:t>
            </a:fld>
            <a:endParaRPr lang="en-US"/>
          </a:p>
        </p:txBody>
      </p:sp>
    </p:spTree>
    <p:extLst>
      <p:ext uri="{BB962C8B-B14F-4D97-AF65-F5344CB8AC3E}">
        <p14:creationId xmlns:p14="http://schemas.microsoft.com/office/powerpoint/2010/main" val="397562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92A40-3B83-1DE8-2C79-AFD1809CC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541696-3C9D-32EB-1993-127B14F2F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AB8D7-F52A-3CD8-9E1B-A1646B906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7E755-DDB9-4B70-95B7-F3E2A55AA83A}" type="datetimeFigureOut">
              <a:rPr lang="en-US" smtClean="0"/>
              <a:t>1/2/2024</a:t>
            </a:fld>
            <a:endParaRPr lang="en-US"/>
          </a:p>
        </p:txBody>
      </p:sp>
      <p:sp>
        <p:nvSpPr>
          <p:cNvPr id="5" name="Footer Placeholder 4">
            <a:extLst>
              <a:ext uri="{FF2B5EF4-FFF2-40B4-BE49-F238E27FC236}">
                <a16:creationId xmlns:a16="http://schemas.microsoft.com/office/drawing/2014/main" id="{3EA8E822-13B0-89D0-4C23-10B0EE95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8F6B73-5CD1-42FD-0910-16A82EC16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2E07A-4C4A-4B63-8964-F5ED419141C8}" type="slidenum">
              <a:rPr lang="en-US" smtClean="0"/>
              <a:t>‹#›</a:t>
            </a:fld>
            <a:endParaRPr lang="en-US"/>
          </a:p>
        </p:txBody>
      </p:sp>
    </p:spTree>
    <p:extLst>
      <p:ext uri="{BB962C8B-B14F-4D97-AF65-F5344CB8AC3E}">
        <p14:creationId xmlns:p14="http://schemas.microsoft.com/office/powerpoint/2010/main" val="368144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aashishmehta.com/sentiment-analysis-comparison/"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hyperlink" Target="https://neptune.ai/blog/sentiment-analysis-python-textblob-vs-vader-vs-flair" TargetMode="External"/><Relationship Id="rId3" Type="http://schemas.openxmlformats.org/officeDocument/2006/relationships/hyperlink" Target="https://aashishmehta.com/sentiment-analysis-comparison/" TargetMode="External"/><Relationship Id="rId7" Type="http://schemas.openxmlformats.org/officeDocument/2006/relationships/hyperlink" Target="https://dynamics.microsoft.com/en-us/ai/customer-insights/what-is-a-cdp/"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learn.microsoft.com/en-us/ai-builder/" TargetMode="External"/><Relationship Id="rId5" Type="http://schemas.openxmlformats.org/officeDocument/2006/relationships/hyperlink" Target="https://learn.microsoft.com/en-us/ai-builder/flow-sentiment-analysis" TargetMode="External"/><Relationship Id="rId4" Type="http://schemas.openxmlformats.org/officeDocument/2006/relationships/hyperlink" Target="https://learn.microsoft.com/en-us/azure/cognitive-services/language-service/sentiment-opinion-mining/overview"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dirty="0"/>
              <a:t>Sentiments Analysis</a:t>
            </a:r>
            <a:endParaRPr dirty="0"/>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 dirty="0"/>
              <a:t>Draft 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SzPts val="990"/>
            </a:pPr>
            <a:r>
              <a:rPr lang="en" sz="4267" dirty="0">
                <a:solidFill>
                  <a:srgbClr val="272626"/>
                </a:solidFill>
                <a:highlight>
                  <a:srgbClr val="FFFFFF"/>
                </a:highlight>
              </a:rPr>
              <a:t>VADER – </a:t>
            </a:r>
            <a:r>
              <a:rPr lang="en" sz="4267" dirty="0">
                <a:solidFill>
                  <a:srgbClr val="272626"/>
                </a:solidFill>
                <a:highlight>
                  <a:srgbClr val="FFFFFF"/>
                </a:highlight>
                <a:sym typeface="Montserrat"/>
              </a:rPr>
              <a:t>Lexicon - Rule Based</a:t>
            </a:r>
            <a:endParaRPr sz="4267" dirty="0">
              <a:solidFill>
                <a:srgbClr val="272626"/>
              </a:solidFill>
              <a:highlight>
                <a:srgbClr val="FFFFFF"/>
              </a:highlight>
            </a:endParaRPr>
          </a:p>
        </p:txBody>
      </p:sp>
      <p:sp>
        <p:nvSpPr>
          <p:cNvPr id="92" name="Google Shape;92;p1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457189"/>
            <a:r>
              <a:rPr lang="en" sz="2533" dirty="0">
                <a:solidFill>
                  <a:srgbClr val="272626"/>
                </a:solidFill>
                <a:highlight>
                  <a:srgbClr val="FFFFFF"/>
                </a:highlight>
                <a:latin typeface="+mj-lt"/>
                <a:ea typeface="Montserrat"/>
                <a:cs typeface="Montserrat"/>
                <a:sym typeface="Montserrat"/>
              </a:rPr>
              <a:t>VADER (</a:t>
            </a:r>
            <a:r>
              <a:rPr lang="en" sz="2533" b="1" dirty="0">
                <a:solidFill>
                  <a:srgbClr val="272626"/>
                </a:solidFill>
                <a:highlight>
                  <a:srgbClr val="FFFFFF"/>
                </a:highlight>
                <a:latin typeface="+mj-lt"/>
                <a:ea typeface="Montserrat"/>
                <a:cs typeface="Montserrat"/>
                <a:sym typeface="Montserrat"/>
              </a:rPr>
              <a:t>Valence Aware Dictionary and sEntiment Reasoner</a:t>
            </a:r>
            <a:r>
              <a:rPr lang="en" sz="2533" dirty="0">
                <a:solidFill>
                  <a:srgbClr val="272626"/>
                </a:solidFill>
                <a:highlight>
                  <a:srgbClr val="FFFFFF"/>
                </a:highlight>
                <a:latin typeface="+mj-lt"/>
                <a:sym typeface="Montserrat"/>
              </a:rPr>
              <a:t>) is a lexicon and rule-based sentiment analysis tool </a:t>
            </a:r>
            <a:r>
              <a:rPr lang="en" sz="2533" dirty="0">
                <a:solidFill>
                  <a:srgbClr val="272626"/>
                </a:solidFill>
                <a:highlight>
                  <a:srgbClr val="FFFFFF"/>
                </a:highlight>
                <a:latin typeface="+mj-lt"/>
                <a:ea typeface="Montserrat"/>
                <a:cs typeface="Montserrat"/>
                <a:sym typeface="Montserrat"/>
              </a:rPr>
              <a:t>that is specifically designed to handle </a:t>
            </a:r>
            <a:r>
              <a:rPr lang="en" sz="2533" b="1" dirty="0">
                <a:solidFill>
                  <a:srgbClr val="272626"/>
                </a:solidFill>
                <a:highlight>
                  <a:srgbClr val="FFFFFF"/>
                </a:highlight>
                <a:latin typeface="+mj-lt"/>
                <a:ea typeface="Montserrat"/>
                <a:cs typeface="Montserrat"/>
                <a:sym typeface="Montserrat"/>
              </a:rPr>
              <a:t>social media texts</a:t>
            </a:r>
            <a:r>
              <a:rPr lang="en" sz="2533" dirty="0">
                <a:solidFill>
                  <a:srgbClr val="272626"/>
                </a:solidFill>
                <a:highlight>
                  <a:srgbClr val="FFFFFF"/>
                </a:highlight>
                <a:latin typeface="+mj-lt"/>
                <a:ea typeface="Montserrat"/>
                <a:cs typeface="Montserrat"/>
                <a:sym typeface="Montserrat"/>
              </a:rPr>
              <a:t>. </a:t>
            </a:r>
          </a:p>
          <a:p>
            <a:pPr marL="457189"/>
            <a:endParaRPr lang="en" sz="2533" dirty="0">
              <a:solidFill>
                <a:srgbClr val="272626"/>
              </a:solidFill>
              <a:highlight>
                <a:srgbClr val="FFFFFF"/>
              </a:highlight>
              <a:latin typeface="+mj-lt"/>
              <a:sym typeface="Montserrat"/>
            </a:endParaRPr>
          </a:p>
          <a:p>
            <a:pPr marL="457189"/>
            <a:r>
              <a:rPr lang="en" sz="2533" dirty="0">
                <a:solidFill>
                  <a:srgbClr val="272626"/>
                </a:solidFill>
                <a:highlight>
                  <a:srgbClr val="FFFFFF"/>
                </a:highlight>
                <a:latin typeface="+mj-lt"/>
                <a:sym typeface="Montserrat"/>
              </a:rPr>
              <a:t>It uses a sentiment lexicon that is trained on social media data, 7500+ words and phrases e</a:t>
            </a:r>
            <a:r>
              <a:rPr lang="en-US" sz="2533" dirty="0">
                <a:solidFill>
                  <a:srgbClr val="272626"/>
                </a:solidFill>
                <a:highlight>
                  <a:srgbClr val="FFFFFF"/>
                </a:highlight>
                <a:latin typeface="+mj-lt"/>
              </a:rPr>
              <a:t>ach assigned a sentiment intensity score (-4 to +4) based on human ratings and linguistic rules.</a:t>
            </a:r>
          </a:p>
          <a:p>
            <a:pPr marL="0" indent="0">
              <a:buNone/>
            </a:pPr>
            <a:endParaRPr lang="en-US" sz="2533" dirty="0">
              <a:solidFill>
                <a:srgbClr val="272626"/>
              </a:solidFill>
              <a:highlight>
                <a:srgbClr val="FFFFFF"/>
              </a:highlight>
              <a:latin typeface="+mj-lt"/>
            </a:endParaRPr>
          </a:p>
          <a:p>
            <a:pPr marL="457189"/>
            <a:r>
              <a:rPr lang="en-US" sz="2533" dirty="0">
                <a:solidFill>
                  <a:srgbClr val="272626"/>
                </a:solidFill>
                <a:highlight>
                  <a:srgbClr val="FFFFFF"/>
                </a:highlight>
                <a:latin typeface="+mj-lt"/>
              </a:rPr>
              <a:t>Includes common slang, emojis, emoticons, and abbreviations often used in social media 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06E0-FF31-35C4-8A49-7E0EDEC35A9C}"/>
              </a:ext>
            </a:extLst>
          </p:cNvPr>
          <p:cNvSpPr>
            <a:spLocks noGrp="1"/>
          </p:cNvSpPr>
          <p:nvPr>
            <p:ph type="title"/>
          </p:nvPr>
        </p:nvSpPr>
        <p:spPr/>
        <p:txBody>
          <a:bodyPr>
            <a:normAutofit/>
          </a:bodyPr>
          <a:lstStyle/>
          <a:p>
            <a:r>
              <a:rPr lang="en-US" sz="3333" dirty="0">
                <a:solidFill>
                  <a:srgbClr val="1F1F1F"/>
                </a:solidFill>
                <a:latin typeface="+mn-lt"/>
              </a:rPr>
              <a:t>VADER - Rule-Based Heuristics</a:t>
            </a:r>
          </a:p>
        </p:txBody>
      </p:sp>
      <p:sp>
        <p:nvSpPr>
          <p:cNvPr id="5" name="TextBox 4">
            <a:extLst>
              <a:ext uri="{FF2B5EF4-FFF2-40B4-BE49-F238E27FC236}">
                <a16:creationId xmlns:a16="http://schemas.microsoft.com/office/drawing/2014/main" id="{2DE8D04C-2992-E72C-E17F-0BF1E92D6FEC}"/>
              </a:ext>
            </a:extLst>
          </p:cNvPr>
          <p:cNvSpPr txBox="1"/>
          <p:nvPr/>
        </p:nvSpPr>
        <p:spPr>
          <a:xfrm>
            <a:off x="102669" y="1559440"/>
            <a:ext cx="12269003" cy="3695242"/>
          </a:xfrm>
          <a:prstGeom prst="rect">
            <a:avLst/>
          </a:prstGeom>
          <a:noFill/>
        </p:spPr>
        <p:txBody>
          <a:bodyPr wrap="square">
            <a:spAutoFit/>
          </a:bodyPr>
          <a:lstStyle/>
          <a:p>
            <a:pPr marL="457189" indent="-457189" defTabSz="1390616">
              <a:lnSpc>
                <a:spcPct val="115000"/>
              </a:lnSpc>
              <a:buClr>
                <a:schemeClr val="dk2"/>
              </a:buClr>
              <a:buSzPts val="1800"/>
              <a:buFont typeface="Arial"/>
              <a:buChar char="●"/>
            </a:pPr>
            <a:r>
              <a:rPr lang="en-US" sz="2933" b="1" dirty="0">
                <a:solidFill>
                  <a:srgbClr val="272626"/>
                </a:solidFill>
                <a:highlight>
                  <a:srgbClr val="FFFFFF"/>
                </a:highlight>
                <a:latin typeface="+mj-lt"/>
              </a:rPr>
              <a:t>Punctuation</a:t>
            </a:r>
            <a:r>
              <a:rPr lang="en-US" sz="2933" dirty="0">
                <a:solidFill>
                  <a:srgbClr val="272626"/>
                </a:solidFill>
                <a:highlight>
                  <a:srgbClr val="FFFFFF"/>
                </a:highlight>
                <a:latin typeface="+mj-lt"/>
              </a:rPr>
              <a:t>: Adjusts sentiment scores based on exclamation marks, question marks, etc.</a:t>
            </a:r>
          </a:p>
          <a:p>
            <a:pPr marL="457189" indent="-457189">
              <a:lnSpc>
                <a:spcPct val="115000"/>
              </a:lnSpc>
              <a:buClr>
                <a:schemeClr val="dk2"/>
              </a:buClr>
              <a:buSzPts val="1800"/>
              <a:buFont typeface="Arial"/>
              <a:buChar char="●"/>
            </a:pPr>
            <a:r>
              <a:rPr lang="en-US" sz="2933" b="1" dirty="0">
                <a:solidFill>
                  <a:srgbClr val="272626"/>
                </a:solidFill>
                <a:highlight>
                  <a:srgbClr val="FFFFFF"/>
                </a:highlight>
                <a:latin typeface="+mj-lt"/>
              </a:rPr>
              <a:t>Capitalization</a:t>
            </a:r>
            <a:r>
              <a:rPr lang="en-US" sz="2933" dirty="0">
                <a:solidFill>
                  <a:srgbClr val="272626"/>
                </a:solidFill>
                <a:highlight>
                  <a:srgbClr val="FFFFFF"/>
                </a:highlight>
                <a:latin typeface="+mj-lt"/>
              </a:rPr>
              <a:t>: Considers all caps words as more intense.</a:t>
            </a:r>
          </a:p>
          <a:p>
            <a:pPr marL="457189" indent="-457189">
              <a:lnSpc>
                <a:spcPct val="115000"/>
              </a:lnSpc>
              <a:buClr>
                <a:schemeClr val="dk2"/>
              </a:buClr>
              <a:buSzPts val="1800"/>
              <a:buFont typeface="Arial"/>
              <a:buChar char="●"/>
            </a:pPr>
            <a:r>
              <a:rPr lang="en-US" sz="2933" b="1" dirty="0">
                <a:solidFill>
                  <a:srgbClr val="272626"/>
                </a:solidFill>
                <a:highlight>
                  <a:srgbClr val="FFFFFF"/>
                </a:highlight>
                <a:latin typeface="+mj-lt"/>
              </a:rPr>
              <a:t>Negation</a:t>
            </a:r>
            <a:r>
              <a:rPr lang="en-US" sz="2933" dirty="0">
                <a:solidFill>
                  <a:srgbClr val="272626"/>
                </a:solidFill>
                <a:highlight>
                  <a:srgbClr val="FFFFFF"/>
                </a:highlight>
                <a:latin typeface="+mj-lt"/>
              </a:rPr>
              <a:t>: Reverses sentiment using words like "not," "never."</a:t>
            </a:r>
          </a:p>
          <a:p>
            <a:pPr marL="457189" indent="-457189">
              <a:lnSpc>
                <a:spcPct val="115000"/>
              </a:lnSpc>
              <a:buClr>
                <a:schemeClr val="dk2"/>
              </a:buClr>
              <a:buSzPts val="1800"/>
              <a:buFont typeface="Arial"/>
              <a:buChar char="●"/>
            </a:pPr>
            <a:r>
              <a:rPr lang="en-US" sz="2933" b="1" dirty="0">
                <a:solidFill>
                  <a:srgbClr val="272626"/>
                </a:solidFill>
                <a:highlight>
                  <a:srgbClr val="FFFFFF"/>
                </a:highlight>
                <a:latin typeface="+mj-lt"/>
              </a:rPr>
              <a:t>Intensifiers</a:t>
            </a:r>
            <a:r>
              <a:rPr lang="en-US" sz="2933" dirty="0">
                <a:solidFill>
                  <a:srgbClr val="272626"/>
                </a:solidFill>
                <a:highlight>
                  <a:srgbClr val="FFFFFF"/>
                </a:highlight>
                <a:latin typeface="+mj-lt"/>
              </a:rPr>
              <a:t>: "Very," "really," "extremely" can amplify the sentiment</a:t>
            </a:r>
          </a:p>
          <a:p>
            <a:pPr marL="457189" indent="-457189">
              <a:lnSpc>
                <a:spcPct val="115000"/>
              </a:lnSpc>
              <a:buClr>
                <a:schemeClr val="dk2"/>
              </a:buClr>
              <a:buSzPts val="1800"/>
              <a:buFont typeface="Arial"/>
              <a:buChar char="●"/>
            </a:pPr>
            <a:r>
              <a:rPr lang="en-US" sz="2933" b="1" dirty="0">
                <a:solidFill>
                  <a:srgbClr val="272626"/>
                </a:solidFill>
                <a:highlight>
                  <a:srgbClr val="FFFFFF"/>
                </a:highlight>
                <a:latin typeface="+mj-lt"/>
              </a:rPr>
              <a:t>Comparisons: </a:t>
            </a:r>
            <a:r>
              <a:rPr lang="en-US" sz="2933" dirty="0">
                <a:solidFill>
                  <a:srgbClr val="272626"/>
                </a:solidFill>
                <a:highlight>
                  <a:srgbClr val="FFFFFF"/>
                </a:highlight>
                <a:latin typeface="+mj-lt"/>
              </a:rPr>
              <a:t>"Better than," "worse than" indicate relative sentiment.</a:t>
            </a:r>
          </a:p>
          <a:p>
            <a:pPr marL="457189" indent="-457189">
              <a:lnSpc>
                <a:spcPct val="115000"/>
              </a:lnSpc>
              <a:buClr>
                <a:schemeClr val="dk2"/>
              </a:buClr>
              <a:buSzPts val="1800"/>
              <a:buFont typeface="Arial"/>
              <a:buChar char="●"/>
            </a:pPr>
            <a:r>
              <a:rPr lang="en-US" sz="2933" b="1" dirty="0">
                <a:solidFill>
                  <a:srgbClr val="272626"/>
                </a:solidFill>
                <a:highlight>
                  <a:srgbClr val="FFFFFF"/>
                </a:highlight>
                <a:latin typeface="+mj-lt"/>
              </a:rPr>
              <a:t>Other rules</a:t>
            </a:r>
            <a:r>
              <a:rPr lang="en-US" sz="2933" dirty="0">
                <a:solidFill>
                  <a:srgbClr val="272626"/>
                </a:solidFill>
                <a:highlight>
                  <a:srgbClr val="FFFFFF"/>
                </a:highlight>
                <a:latin typeface="+mj-lt"/>
              </a:rPr>
              <a:t>: Addresses emoticons, emojis, repeated punctuation etc.</a:t>
            </a:r>
          </a:p>
        </p:txBody>
      </p:sp>
    </p:spTree>
    <p:extLst>
      <p:ext uri="{BB962C8B-B14F-4D97-AF65-F5344CB8AC3E}">
        <p14:creationId xmlns:p14="http://schemas.microsoft.com/office/powerpoint/2010/main" val="199107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sz="2969" b="1" dirty="0">
                <a:highlight>
                  <a:srgbClr val="FFFFFF"/>
                </a:highlight>
                <a:ea typeface="Montserrat"/>
                <a:cs typeface="Montserrat"/>
                <a:sym typeface="Montserrat"/>
              </a:rPr>
              <a:t>TEXTBLOB</a:t>
            </a:r>
            <a:endParaRPr sz="4769" dirty="0"/>
          </a:p>
        </p:txBody>
      </p:sp>
      <p:sp>
        <p:nvSpPr>
          <p:cNvPr id="110" name="Google Shape;110;p22"/>
          <p:cNvSpPr txBox="1">
            <a:spLocks noGrp="1"/>
          </p:cNvSpPr>
          <p:nvPr>
            <p:ph type="body" idx="1"/>
          </p:nvPr>
        </p:nvSpPr>
        <p:spPr>
          <a:xfrm>
            <a:off x="415600" y="1536633"/>
            <a:ext cx="11360800" cy="4732800"/>
          </a:xfrm>
          <a:prstGeom prst="rect">
            <a:avLst/>
          </a:prstGeom>
        </p:spPr>
        <p:txBody>
          <a:bodyPr spcFirstLastPara="1" vert="horz" wrap="square" lIns="121900" tIns="121900" rIns="121900" bIns="121900" rtlCol="0" anchor="t" anchorCtr="0">
            <a:normAutofit/>
          </a:bodyPr>
          <a:lstStyle/>
          <a:p>
            <a:pPr marL="152396" indent="0">
              <a:buNone/>
            </a:pPr>
            <a:r>
              <a:rPr lang="en-US" sz="2667" dirty="0" err="1">
                <a:solidFill>
                  <a:srgbClr val="272626"/>
                </a:solidFill>
                <a:highlight>
                  <a:srgbClr val="FFFFFF"/>
                </a:highlight>
                <a:ea typeface="Montserrat"/>
                <a:cs typeface="Montserrat"/>
                <a:sym typeface="Montserrat"/>
              </a:rPr>
              <a:t>TextBlob</a:t>
            </a:r>
            <a:r>
              <a:rPr lang="en-US" sz="2667" dirty="0">
                <a:solidFill>
                  <a:srgbClr val="272626"/>
                </a:solidFill>
                <a:highlight>
                  <a:srgbClr val="FFFFFF"/>
                </a:highlight>
                <a:ea typeface="Montserrat"/>
                <a:cs typeface="Montserrat"/>
                <a:sym typeface="Montserrat"/>
              </a:rPr>
              <a:t> has both Rule-based*  and Machine Learning way to analyze Sentiments. </a:t>
            </a:r>
          </a:p>
          <a:p>
            <a:pPr algn="l">
              <a:buFont typeface="Arial" panose="020B0604020202020204" pitchFamily="34" charset="0"/>
              <a:buChar char="•"/>
            </a:pPr>
            <a:endParaRPr lang="en-US" sz="2133" dirty="0">
              <a:solidFill>
                <a:srgbClr val="1F1F1F"/>
              </a:solidFill>
            </a:endParaRPr>
          </a:p>
          <a:p>
            <a:pPr algn="l">
              <a:buFont typeface="Arial" panose="020B0604020202020204" pitchFamily="34" charset="0"/>
              <a:buChar char="•"/>
            </a:pPr>
            <a:r>
              <a:rPr lang="en-US" b="1" dirty="0" err="1">
                <a:solidFill>
                  <a:srgbClr val="1F1F1F"/>
                </a:solidFill>
                <a:latin typeface="+mn-lt"/>
              </a:rPr>
              <a:t>NaiveBayesAnalyzer</a:t>
            </a:r>
            <a:r>
              <a:rPr lang="en-US" b="1" dirty="0">
                <a:solidFill>
                  <a:srgbClr val="1F1F1F"/>
                </a:solidFill>
                <a:latin typeface="+mn-lt"/>
              </a:rPr>
              <a:t>: </a:t>
            </a:r>
            <a:r>
              <a:rPr lang="en-US" dirty="0">
                <a:solidFill>
                  <a:srgbClr val="1F1F1F"/>
                </a:solidFill>
                <a:latin typeface="+mn-lt"/>
              </a:rPr>
              <a:t>R</a:t>
            </a:r>
            <a:r>
              <a:rPr lang="en-US" b="0" i="0" dirty="0">
                <a:solidFill>
                  <a:srgbClr val="1F1F1F"/>
                </a:solidFill>
                <a:effectLst/>
                <a:latin typeface="+mn-lt"/>
              </a:rPr>
              <a:t>elies on a pre-trained a </a:t>
            </a:r>
            <a:r>
              <a:rPr lang="en-US" b="1" i="0" dirty="0">
                <a:solidFill>
                  <a:srgbClr val="1F1F1F"/>
                </a:solidFill>
                <a:effectLst/>
                <a:latin typeface="+mn-lt"/>
              </a:rPr>
              <a:t>Naive Bayes classifier</a:t>
            </a:r>
            <a:r>
              <a:rPr lang="en-US" b="0" i="0" dirty="0">
                <a:solidFill>
                  <a:srgbClr val="1F1F1F"/>
                </a:solidFill>
                <a:effectLst/>
                <a:latin typeface="+mn-lt"/>
              </a:rPr>
              <a:t>, trained on a large corpus of text data with labeled sentiment scores.</a:t>
            </a:r>
          </a:p>
          <a:p>
            <a:pPr algn="l">
              <a:buFont typeface="Arial" panose="020B0604020202020204" pitchFamily="34" charset="0"/>
              <a:buChar char="•"/>
            </a:pPr>
            <a:endParaRPr lang="en-US" b="0" i="0" dirty="0">
              <a:solidFill>
                <a:srgbClr val="1F1F1F"/>
              </a:solidFill>
              <a:effectLst/>
              <a:latin typeface="+mn-lt"/>
            </a:endParaRPr>
          </a:p>
          <a:p>
            <a:pPr algn="l">
              <a:buFont typeface="Arial" panose="020B0604020202020204" pitchFamily="34" charset="0"/>
              <a:buChar char="•"/>
            </a:pPr>
            <a:r>
              <a:rPr lang="en-US" b="1" dirty="0" err="1">
                <a:solidFill>
                  <a:srgbClr val="1F1F1F"/>
                </a:solidFill>
                <a:latin typeface="+mn-lt"/>
              </a:rPr>
              <a:t>PatternAnalyzer</a:t>
            </a:r>
            <a:r>
              <a:rPr lang="en-US" dirty="0">
                <a:solidFill>
                  <a:srgbClr val="1F1F1F"/>
                </a:solidFill>
                <a:latin typeface="+mn-lt"/>
              </a:rPr>
              <a:t>: It relies on a pre-defined dictionary (lexicon) of words and phrases associated with sentiment scores.</a:t>
            </a:r>
            <a:endParaRPr lang="en" sz="2267" dirty="0">
              <a:solidFill>
                <a:srgbClr val="272626"/>
              </a:solidFill>
              <a:highlight>
                <a:srgbClr val="FFFFFF"/>
              </a:highlight>
              <a:latin typeface="Montserrat"/>
              <a:ea typeface="Montserrat"/>
              <a:cs typeface="Montserrat"/>
              <a:sym typeface="Montserrat"/>
            </a:endParaRPr>
          </a:p>
          <a:p>
            <a:pPr marL="0" indent="0">
              <a:buNone/>
            </a:pPr>
            <a:endParaRPr lang="en" sz="2267" dirty="0">
              <a:solidFill>
                <a:srgbClr val="272626"/>
              </a:solidFill>
              <a:highlight>
                <a:srgbClr val="FFFFFF"/>
              </a:highlight>
              <a:latin typeface="Montserrat"/>
              <a:ea typeface="Montserrat"/>
              <a:cs typeface="Montserrat"/>
              <a:sym typeface="Montserrat"/>
            </a:endParaRPr>
          </a:p>
        </p:txBody>
      </p:sp>
      <p:sp>
        <p:nvSpPr>
          <p:cNvPr id="2" name="TextBox 1">
            <a:extLst>
              <a:ext uri="{FF2B5EF4-FFF2-40B4-BE49-F238E27FC236}">
                <a16:creationId xmlns:a16="http://schemas.microsoft.com/office/drawing/2014/main" id="{7D2AEBFB-CD54-1D8D-930F-43D5E6BB9270}"/>
              </a:ext>
            </a:extLst>
          </p:cNvPr>
          <p:cNvSpPr txBox="1"/>
          <p:nvPr/>
        </p:nvSpPr>
        <p:spPr>
          <a:xfrm>
            <a:off x="795689" y="5723825"/>
            <a:ext cx="5532540" cy="461665"/>
          </a:xfrm>
          <a:prstGeom prst="rect">
            <a:avLst/>
          </a:prstGeom>
          <a:noFill/>
        </p:spPr>
        <p:txBody>
          <a:bodyPr wrap="none" rtlCol="0">
            <a:spAutoFit/>
          </a:bodyPr>
          <a:lstStyle/>
          <a:p>
            <a:r>
              <a:rPr lang="en-US" sz="2400" dirty="0">
                <a:solidFill>
                  <a:srgbClr val="9A063B"/>
                </a:solidFill>
              </a:rPr>
              <a:t>* In this POC we are using Pattern Analyzer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24E4-187C-CA15-217C-E58C667E4877}"/>
              </a:ext>
            </a:extLst>
          </p:cNvPr>
          <p:cNvSpPr>
            <a:spLocks noGrp="1"/>
          </p:cNvSpPr>
          <p:nvPr>
            <p:ph type="title"/>
          </p:nvPr>
        </p:nvSpPr>
        <p:spPr/>
        <p:txBody>
          <a:bodyPr>
            <a:normAutofit fontScale="90000"/>
          </a:bodyPr>
          <a:lstStyle/>
          <a:p>
            <a:r>
              <a:rPr lang="en-US" dirty="0" err="1"/>
              <a:t>TextBlob</a:t>
            </a:r>
            <a:r>
              <a:rPr lang="en-US" dirty="0"/>
              <a:t> Pattern Analyzer</a:t>
            </a:r>
          </a:p>
        </p:txBody>
      </p:sp>
      <p:sp>
        <p:nvSpPr>
          <p:cNvPr id="3" name="Text Placeholder 2">
            <a:extLst>
              <a:ext uri="{FF2B5EF4-FFF2-40B4-BE49-F238E27FC236}">
                <a16:creationId xmlns:a16="http://schemas.microsoft.com/office/drawing/2014/main" id="{6EFA100C-2C2F-7D54-4AC5-6964EF7E4392}"/>
              </a:ext>
            </a:extLst>
          </p:cNvPr>
          <p:cNvSpPr>
            <a:spLocks noGrp="1"/>
          </p:cNvSpPr>
          <p:nvPr>
            <p:ph type="body" idx="1"/>
          </p:nvPr>
        </p:nvSpPr>
        <p:spPr>
          <a:xfrm>
            <a:off x="282341" y="1536633"/>
            <a:ext cx="11494059" cy="4555200"/>
          </a:xfrm>
        </p:spPr>
        <p:txBody>
          <a:bodyPr>
            <a:normAutofit/>
          </a:bodyPr>
          <a:lstStyle/>
          <a:p>
            <a:pPr algn="l">
              <a:buFont typeface="Arial" panose="020B0604020202020204" pitchFamily="34" charset="0"/>
              <a:buChar char="•"/>
            </a:pPr>
            <a:r>
              <a:rPr lang="en-US" b="1" i="0" dirty="0">
                <a:solidFill>
                  <a:srgbClr val="1F1F1F"/>
                </a:solidFill>
                <a:effectLst/>
                <a:latin typeface="+mn-lt"/>
              </a:rPr>
              <a:t>Lexical Lookup: </a:t>
            </a:r>
            <a:r>
              <a:rPr lang="en-US" i="0" dirty="0">
                <a:solidFill>
                  <a:srgbClr val="1F1F1F"/>
                </a:solidFill>
                <a:effectLst/>
                <a:latin typeface="+mn-lt"/>
              </a:rPr>
              <a:t>Looks u</a:t>
            </a:r>
            <a:r>
              <a:rPr lang="en-US" b="0" i="0" dirty="0">
                <a:solidFill>
                  <a:srgbClr val="1F1F1F"/>
                </a:solidFill>
                <a:effectLst/>
                <a:latin typeface="+mn-lt"/>
              </a:rPr>
              <a:t>p each word in the lexicon </a:t>
            </a:r>
            <a:r>
              <a:rPr lang="en-US" dirty="0">
                <a:solidFill>
                  <a:srgbClr val="1F1F1F"/>
                </a:solidFill>
                <a:latin typeface="+mn-lt"/>
              </a:rPr>
              <a:t> and </a:t>
            </a:r>
            <a:r>
              <a:rPr lang="en-US" b="0" i="0" dirty="0">
                <a:solidFill>
                  <a:srgbClr val="1F1F1F"/>
                </a:solidFill>
                <a:effectLst/>
                <a:latin typeface="+mn-lt"/>
              </a:rPr>
              <a:t>retrieve its sentiment score.</a:t>
            </a:r>
          </a:p>
          <a:p>
            <a:pPr algn="l">
              <a:buFont typeface="Arial" panose="020B0604020202020204" pitchFamily="34" charset="0"/>
              <a:buChar char="•"/>
            </a:pPr>
            <a:r>
              <a:rPr lang="en-US" b="1" i="0" dirty="0">
                <a:solidFill>
                  <a:srgbClr val="1F1F1F"/>
                </a:solidFill>
                <a:effectLst/>
                <a:latin typeface="+mn-lt"/>
              </a:rPr>
              <a:t>Part-of-Speech Weighting</a:t>
            </a:r>
            <a:r>
              <a:rPr lang="en-US" b="0" i="0" dirty="0">
                <a:solidFill>
                  <a:srgbClr val="1F1F1F"/>
                </a:solidFill>
                <a:effectLst/>
                <a:latin typeface="+mn-lt"/>
              </a:rPr>
              <a:t>: Giving more importance to sentiment-bearing words like adjectives and adverbs.</a:t>
            </a:r>
          </a:p>
          <a:p>
            <a:pPr algn="l">
              <a:buFont typeface="Arial" panose="020B0604020202020204" pitchFamily="34" charset="0"/>
              <a:buChar char="•"/>
            </a:pPr>
            <a:r>
              <a:rPr lang="en-US" b="1" i="0" dirty="0">
                <a:solidFill>
                  <a:srgbClr val="1F1F1F"/>
                </a:solidFill>
                <a:effectLst/>
                <a:latin typeface="+mn-lt"/>
              </a:rPr>
              <a:t>Negation</a:t>
            </a:r>
            <a:r>
              <a:rPr lang="en-US" b="0" i="0" dirty="0">
                <a:solidFill>
                  <a:srgbClr val="1F1F1F"/>
                </a:solidFill>
                <a:effectLst/>
                <a:latin typeface="+mn-lt"/>
              </a:rPr>
              <a:t> </a:t>
            </a:r>
            <a:r>
              <a:rPr lang="en-US" b="1" i="0" dirty="0">
                <a:solidFill>
                  <a:srgbClr val="1F1F1F"/>
                </a:solidFill>
                <a:effectLst/>
                <a:latin typeface="+mn-lt"/>
              </a:rPr>
              <a:t>Handling</a:t>
            </a:r>
            <a:r>
              <a:rPr lang="en-US" b="0" i="0" dirty="0">
                <a:solidFill>
                  <a:srgbClr val="1F1F1F"/>
                </a:solidFill>
                <a:effectLst/>
                <a:latin typeface="+mn-lt"/>
              </a:rPr>
              <a:t>:  "not," "never“  reverses the sentiment of subsequent words.</a:t>
            </a:r>
          </a:p>
          <a:p>
            <a:pPr algn="l">
              <a:buFont typeface="Arial" panose="020B0604020202020204" pitchFamily="34" charset="0"/>
              <a:buChar char="•"/>
            </a:pPr>
            <a:r>
              <a:rPr lang="en-US" b="1" i="0" dirty="0">
                <a:solidFill>
                  <a:srgbClr val="1F1F1F"/>
                </a:solidFill>
                <a:effectLst/>
                <a:latin typeface="+mn-lt"/>
              </a:rPr>
              <a:t>Modifiers</a:t>
            </a:r>
            <a:r>
              <a:rPr lang="en-US" b="0" i="0" dirty="0">
                <a:solidFill>
                  <a:srgbClr val="1F1F1F"/>
                </a:solidFill>
                <a:effectLst/>
                <a:latin typeface="+mn-lt"/>
              </a:rPr>
              <a:t>: Intensifiers (e.g., "very," "extremely") and </a:t>
            </a:r>
            <a:r>
              <a:rPr lang="en-US" b="0" i="0" dirty="0" err="1">
                <a:solidFill>
                  <a:srgbClr val="1F1F1F"/>
                </a:solidFill>
                <a:effectLst/>
                <a:latin typeface="+mn-lt"/>
              </a:rPr>
              <a:t>downtoners</a:t>
            </a:r>
            <a:r>
              <a:rPr lang="en-US" b="0" i="0" dirty="0">
                <a:solidFill>
                  <a:srgbClr val="1F1F1F"/>
                </a:solidFill>
                <a:effectLst/>
                <a:latin typeface="+mn-lt"/>
              </a:rPr>
              <a:t> (e.g., "slightly," "somewhat") that adjust sentiment strength.</a:t>
            </a:r>
          </a:p>
          <a:p>
            <a:pPr algn="l">
              <a:buFont typeface="Arial" panose="020B0604020202020204" pitchFamily="34" charset="0"/>
              <a:buChar char="•"/>
            </a:pPr>
            <a:r>
              <a:rPr lang="en-US" b="1" i="0" dirty="0">
                <a:solidFill>
                  <a:srgbClr val="1F1F1F"/>
                </a:solidFill>
                <a:effectLst/>
                <a:latin typeface="+mn-lt"/>
              </a:rPr>
              <a:t>Sentence-Level Aggregation</a:t>
            </a:r>
            <a:endParaRPr lang="en-US" b="0" i="0" dirty="0">
              <a:solidFill>
                <a:srgbClr val="1F1F1F"/>
              </a:solidFill>
              <a:effectLst/>
              <a:latin typeface="+mn-lt"/>
            </a:endParaRPr>
          </a:p>
          <a:p>
            <a:pPr algn="l">
              <a:buFont typeface="Arial" panose="020B0604020202020204" pitchFamily="34" charset="0"/>
              <a:buChar char="•"/>
            </a:pPr>
            <a:r>
              <a:rPr lang="en-US" b="1" i="0" dirty="0">
                <a:solidFill>
                  <a:srgbClr val="1F1F1F"/>
                </a:solidFill>
                <a:effectLst/>
                <a:latin typeface="+mn-lt"/>
              </a:rPr>
              <a:t>Document-Level Aggregation</a:t>
            </a:r>
            <a:endParaRPr lang="en-US" dirty="0"/>
          </a:p>
        </p:txBody>
      </p:sp>
    </p:spTree>
    <p:extLst>
      <p:ext uri="{BB962C8B-B14F-4D97-AF65-F5344CB8AC3E}">
        <p14:creationId xmlns:p14="http://schemas.microsoft.com/office/powerpoint/2010/main" val="301091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2891-8AD5-54BB-98C2-777A924B7FE3}"/>
              </a:ext>
            </a:extLst>
          </p:cNvPr>
          <p:cNvSpPr>
            <a:spLocks noGrp="1"/>
          </p:cNvSpPr>
          <p:nvPr>
            <p:ph type="title"/>
          </p:nvPr>
        </p:nvSpPr>
        <p:spPr>
          <a:xfrm>
            <a:off x="312931" y="2665400"/>
            <a:ext cx="11360800" cy="763600"/>
          </a:xfrm>
        </p:spPr>
        <p:txBody>
          <a:bodyPr>
            <a:normAutofit fontScale="90000"/>
          </a:bodyPr>
          <a:lstStyle/>
          <a:p>
            <a:pPr algn="ctr"/>
            <a:r>
              <a:rPr lang="en-US" dirty="0"/>
              <a:t>Demo VADER and TEXTBLOB</a:t>
            </a:r>
          </a:p>
        </p:txBody>
      </p:sp>
    </p:spTree>
    <p:extLst>
      <p:ext uri="{BB962C8B-B14F-4D97-AF65-F5344CB8AC3E}">
        <p14:creationId xmlns:p14="http://schemas.microsoft.com/office/powerpoint/2010/main" val="73705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FLAIR </a:t>
            </a:r>
            <a:r>
              <a:rPr lang="en" sz="2667" dirty="0"/>
              <a:t>(</a:t>
            </a:r>
            <a:r>
              <a:rPr lang="en-US" sz="2667" dirty="0"/>
              <a:t>Forward-Looking Attentive Inference Recurrent Neural Network)</a:t>
            </a:r>
            <a:endParaRPr dirty="0"/>
          </a:p>
        </p:txBody>
      </p:sp>
      <p:sp>
        <p:nvSpPr>
          <p:cNvPr id="104" name="Google Shape;104;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solidFill>
                  <a:schemeClr val="tx1"/>
                </a:solidFill>
                <a:latin typeface="+mj-lt"/>
              </a:rPr>
              <a:t>FLAIR is a powerful NLP library that allows you to apply state-of-the-art natural language processing (NLP) models to your text, such as named entity recognition (NER), </a:t>
            </a:r>
            <a:r>
              <a:rPr lang="en" b="1" dirty="0">
                <a:solidFill>
                  <a:srgbClr val="C00000"/>
                </a:solidFill>
                <a:latin typeface="+mj-lt"/>
              </a:rPr>
              <a:t>sentiment analysis</a:t>
            </a:r>
            <a:r>
              <a:rPr lang="en" dirty="0">
                <a:solidFill>
                  <a:schemeClr val="tx1"/>
                </a:solidFill>
                <a:latin typeface="+mj-lt"/>
              </a:rPr>
              <a:t>, part-of-speech tagging (PoS), special support for biomedical data, sense disambiguation and classification, with support for a rapidly growing number of languages. </a:t>
            </a:r>
            <a:endParaRPr dirty="0">
              <a:solidFill>
                <a:schemeClr val="tx1"/>
              </a:solidFill>
              <a:latin typeface="+mj-lt"/>
            </a:endParaRPr>
          </a:p>
          <a:p>
            <a:pPr marL="0" indent="0">
              <a:spcBef>
                <a:spcPts val="1600"/>
              </a:spcBef>
              <a:spcAft>
                <a:spcPts val="1600"/>
              </a:spcAft>
              <a:buNone/>
            </a:pPr>
            <a:endParaRPr lang="en-US" sz="1467" dirty="0">
              <a:solidFill>
                <a:srgbClr val="111111"/>
              </a:solidFill>
              <a:latin typeface="+mj-lt"/>
              <a:ea typeface="Roboto"/>
              <a:cs typeface="Roboto"/>
              <a:sym typeface="Roboto"/>
            </a:endParaRPr>
          </a:p>
          <a:p>
            <a:pPr marL="0" indent="0">
              <a:spcBef>
                <a:spcPts val="1600"/>
              </a:spcBef>
              <a:spcAft>
                <a:spcPts val="1600"/>
              </a:spcAft>
              <a:buNone/>
            </a:pPr>
            <a:r>
              <a:rPr lang="en-US" sz="2667" b="1" dirty="0">
                <a:solidFill>
                  <a:srgbClr val="111111"/>
                </a:solidFill>
                <a:latin typeface="+mj-lt"/>
                <a:ea typeface="Roboto"/>
                <a:cs typeface="Roboto"/>
                <a:sym typeface="Roboto"/>
              </a:rPr>
              <a:t>Flair's sentiment analysis model utilizes a stacked bidirectional (</a:t>
            </a:r>
            <a:r>
              <a:rPr lang="en-US" sz="2667" b="1" dirty="0" err="1">
                <a:solidFill>
                  <a:srgbClr val="111111"/>
                </a:solidFill>
                <a:latin typeface="+mj-lt"/>
                <a:ea typeface="Roboto"/>
                <a:cs typeface="Roboto"/>
                <a:sym typeface="Roboto"/>
              </a:rPr>
              <a:t>BiLSTM</a:t>
            </a:r>
            <a:r>
              <a:rPr lang="en-US" sz="2667" b="1" dirty="0">
                <a:solidFill>
                  <a:srgbClr val="111111"/>
                </a:solidFill>
                <a:latin typeface="+mj-lt"/>
                <a:ea typeface="Roboto"/>
                <a:cs typeface="Roboto"/>
                <a:sym typeface="Roboto"/>
              </a:rPr>
              <a:t>) architecture extension of recurrent neural network (RNN) LSTM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100000"/>
              </a:lnSpc>
              <a:buSzPts val="990"/>
            </a:pPr>
            <a:r>
              <a:rPr lang="en" sz="4693" dirty="0"/>
              <a:t>Flair ( Change)</a:t>
            </a:r>
            <a:endParaRPr sz="4693" dirty="0"/>
          </a:p>
        </p:txBody>
      </p:sp>
      <p:sp>
        <p:nvSpPr>
          <p:cNvPr id="98" name="Google Shape;98;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457189"/>
            <a:r>
              <a:rPr lang="en-US" dirty="0"/>
              <a:t>Each character in a word as an embedding vector (Character Embeddings)</a:t>
            </a:r>
          </a:p>
          <a:p>
            <a:pPr marL="457189"/>
            <a:r>
              <a:rPr lang="en-US" dirty="0"/>
              <a:t>Flair </a:t>
            </a:r>
            <a:r>
              <a:rPr lang="en-US" b="1" dirty="0"/>
              <a:t>employs multiple layers of bidirectional LSTMs</a:t>
            </a:r>
            <a:r>
              <a:rPr lang="en-US" dirty="0"/>
              <a:t>. </a:t>
            </a:r>
          </a:p>
          <a:p>
            <a:pPr marL="838179" lvl="1" indent="-228594">
              <a:buFont typeface="Arial" panose="020B0604020202020204" pitchFamily="34" charset="0"/>
              <a:buChar char="•"/>
            </a:pPr>
            <a:r>
              <a:rPr lang="en-US" dirty="0"/>
              <a:t>Bidirectional LSTMs process input sequences </a:t>
            </a:r>
            <a:r>
              <a:rPr lang="en-US" dirty="0">
                <a:solidFill>
                  <a:srgbClr val="C00000"/>
                </a:solidFill>
              </a:rPr>
              <a:t>in both forward and backward directions</a:t>
            </a:r>
            <a:r>
              <a:rPr lang="en-US" dirty="0"/>
              <a:t>, capturing contextual information effectively. </a:t>
            </a:r>
          </a:p>
          <a:p>
            <a:pPr marL="457189"/>
            <a:r>
              <a:rPr lang="en-US" dirty="0"/>
              <a:t>The </a:t>
            </a:r>
            <a:r>
              <a:rPr lang="en-US" dirty="0">
                <a:solidFill>
                  <a:srgbClr val="C00000"/>
                </a:solidFill>
              </a:rPr>
              <a:t>hidden states </a:t>
            </a:r>
            <a:r>
              <a:rPr lang="en-US" dirty="0"/>
              <a:t>generated by the </a:t>
            </a:r>
            <a:r>
              <a:rPr lang="en-US" dirty="0" err="1"/>
              <a:t>BiLSTM</a:t>
            </a:r>
            <a:r>
              <a:rPr lang="en-US" dirty="0"/>
              <a:t> layers contain information about the </a:t>
            </a:r>
            <a:r>
              <a:rPr lang="en-US" dirty="0">
                <a:solidFill>
                  <a:srgbClr val="C00000"/>
                </a:solidFill>
              </a:rPr>
              <a:t>context of each character </a:t>
            </a:r>
            <a:r>
              <a:rPr lang="en-US" dirty="0"/>
              <a:t>in the input sequence, allowing the model to understand the relationships between characters and words.</a:t>
            </a:r>
          </a:p>
          <a:p>
            <a:pPr marL="457189"/>
            <a:r>
              <a:rPr lang="en-US" dirty="0"/>
              <a:t>The model is trained using labeled data, where the weights of the network are adjusted to minimize the difference between predicted sentiment scores and the ground truth labels. (Training)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Various results sample tests shows following results</a:t>
            </a:r>
            <a:endParaRPr/>
          </a:p>
        </p:txBody>
      </p:sp>
      <p:sp>
        <p:nvSpPr>
          <p:cNvPr id="116" name="Google Shape;116;p23"/>
          <p:cNvSpPr txBox="1">
            <a:spLocks noGrp="1"/>
          </p:cNvSpPr>
          <p:nvPr>
            <p:ph type="body" idx="1"/>
          </p:nvPr>
        </p:nvSpPr>
        <p:spPr>
          <a:xfrm>
            <a:off x="415600" y="1585401"/>
            <a:ext cx="11360800" cy="5011600"/>
          </a:xfrm>
          <a:prstGeom prst="rect">
            <a:avLst/>
          </a:prstGeom>
        </p:spPr>
        <p:txBody>
          <a:bodyPr spcFirstLastPara="1" vert="horz" wrap="square" lIns="121900" tIns="121900" rIns="121900" bIns="121900" rtlCol="0" anchor="t" anchorCtr="0">
            <a:normAutofit lnSpcReduction="10000"/>
          </a:bodyPr>
          <a:lstStyle/>
          <a:p>
            <a:pPr marL="0" indent="0">
              <a:buNone/>
            </a:pPr>
            <a:r>
              <a:rPr lang="en" b="1" dirty="0">
                <a:solidFill>
                  <a:schemeClr val="tx1"/>
                </a:solidFill>
              </a:rPr>
              <a:t>Vader</a:t>
            </a:r>
            <a:endParaRPr b="1" dirty="0">
              <a:solidFill>
                <a:schemeClr val="tx1"/>
              </a:solidFill>
            </a:endParaRPr>
          </a:p>
          <a:p>
            <a:pPr marL="0" indent="0">
              <a:spcBef>
                <a:spcPts val="1600"/>
              </a:spcBef>
              <a:buNone/>
            </a:pPr>
            <a:r>
              <a:rPr lang="en" sz="1600" dirty="0">
                <a:solidFill>
                  <a:srgbClr val="272626"/>
                </a:solidFill>
                <a:highlight>
                  <a:srgbClr val="FFFFFF"/>
                </a:highlight>
                <a:ea typeface="Montserrat"/>
                <a:cs typeface="Montserrat"/>
                <a:sym typeface="Montserrat"/>
              </a:rPr>
              <a:t>Analysis responses are quite extreme in both ends, potentially due to the way the compound scores are calculated. Vader was </a:t>
            </a:r>
            <a:r>
              <a:rPr lang="en" sz="1600" b="1" dirty="0">
                <a:solidFill>
                  <a:srgbClr val="272626"/>
                </a:solidFill>
                <a:highlight>
                  <a:srgbClr val="FFFFFF"/>
                </a:highlight>
                <a:ea typeface="Montserrat"/>
                <a:cs typeface="Montserrat"/>
                <a:sym typeface="Montserrat"/>
              </a:rPr>
              <a:t>made to be distinct in its answer</a:t>
            </a:r>
            <a:r>
              <a:rPr lang="en" sz="1600" dirty="0">
                <a:solidFill>
                  <a:srgbClr val="272626"/>
                </a:solidFill>
                <a:highlight>
                  <a:srgbClr val="FFFFFF"/>
                </a:highlight>
                <a:ea typeface="Montserrat"/>
                <a:cs typeface="Montserrat"/>
                <a:sym typeface="Montserrat"/>
              </a:rPr>
              <a:t>.</a:t>
            </a:r>
          </a:p>
          <a:p>
            <a:pPr marL="0" indent="0">
              <a:spcBef>
                <a:spcPts val="1600"/>
              </a:spcBef>
              <a:buNone/>
            </a:pPr>
            <a:endParaRPr lang="en" sz="1600" dirty="0">
              <a:solidFill>
                <a:srgbClr val="272626"/>
              </a:solidFill>
              <a:highlight>
                <a:srgbClr val="FFFFFF"/>
              </a:highlight>
              <a:ea typeface="Montserrat"/>
              <a:cs typeface="Montserrat"/>
              <a:sym typeface="Montserrat"/>
            </a:endParaRPr>
          </a:p>
          <a:p>
            <a:pPr marL="0" indent="0">
              <a:spcBef>
                <a:spcPts val="1600"/>
              </a:spcBef>
              <a:buNone/>
            </a:pPr>
            <a:r>
              <a:rPr lang="en-US" b="1" dirty="0" err="1">
                <a:solidFill>
                  <a:schemeClr val="tx1"/>
                </a:solidFill>
              </a:rPr>
              <a:t>TextBlob</a:t>
            </a:r>
            <a:endParaRPr lang="en-US" b="1" dirty="0">
              <a:solidFill>
                <a:schemeClr val="tx1"/>
              </a:solidFill>
            </a:endParaRPr>
          </a:p>
          <a:p>
            <a:pPr marL="0" indent="0">
              <a:spcBef>
                <a:spcPts val="1600"/>
              </a:spcBef>
              <a:buNone/>
            </a:pPr>
            <a:r>
              <a:rPr lang="en-US" sz="1600" dirty="0" err="1">
                <a:solidFill>
                  <a:srgbClr val="272626"/>
                </a:solidFill>
                <a:highlight>
                  <a:srgbClr val="FFFFFF"/>
                </a:highlight>
                <a:sym typeface="Montserrat"/>
              </a:rPr>
              <a:t>TextBlob</a:t>
            </a:r>
            <a:r>
              <a:rPr lang="en-US" sz="1600" dirty="0">
                <a:solidFill>
                  <a:srgbClr val="272626"/>
                </a:solidFill>
                <a:highlight>
                  <a:srgbClr val="FFFFFF"/>
                </a:highlight>
                <a:sym typeface="Montserrat"/>
              </a:rPr>
              <a:t> struggled completely to provide a significant polarity, despite the pre-processing</a:t>
            </a:r>
          </a:p>
          <a:p>
            <a:pPr marL="0" indent="0">
              <a:spcBef>
                <a:spcPts val="1600"/>
              </a:spcBef>
              <a:buNone/>
            </a:pPr>
            <a:endParaRPr lang="en" sz="1600" dirty="0">
              <a:solidFill>
                <a:srgbClr val="272626"/>
              </a:solidFill>
              <a:highlight>
                <a:srgbClr val="FFFFFF"/>
              </a:highlight>
            </a:endParaRPr>
          </a:p>
          <a:p>
            <a:pPr marL="0" indent="0">
              <a:spcBef>
                <a:spcPts val="1600"/>
              </a:spcBef>
              <a:buNone/>
            </a:pPr>
            <a:r>
              <a:rPr lang="en" b="1" dirty="0">
                <a:solidFill>
                  <a:schemeClr val="tx1"/>
                </a:solidFill>
              </a:rPr>
              <a:t>Flair</a:t>
            </a:r>
            <a:br>
              <a:rPr lang="en" b="1" dirty="0"/>
            </a:br>
            <a:r>
              <a:rPr lang="en" sz="1600" dirty="0">
                <a:solidFill>
                  <a:srgbClr val="272626"/>
                </a:solidFill>
                <a:highlight>
                  <a:srgbClr val="FFFFFF"/>
                </a:highlight>
                <a:ea typeface="Montserrat"/>
                <a:cs typeface="Montserrat"/>
                <a:sym typeface="Montserrat"/>
              </a:rPr>
              <a:t>Both cases (positivity and negativity) were not nearly as extreme as Vader, possibly owing to its emphasis on context awareness, and </a:t>
            </a:r>
            <a:r>
              <a:rPr lang="en" sz="1600" b="1" dirty="0">
                <a:solidFill>
                  <a:srgbClr val="272626"/>
                </a:solidFill>
                <a:highlight>
                  <a:srgbClr val="FFFFFF"/>
                </a:highlight>
                <a:ea typeface="Montserrat"/>
                <a:cs typeface="Montserrat"/>
                <a:sym typeface="Montserrat"/>
              </a:rPr>
              <a:t>using the entire text</a:t>
            </a:r>
            <a:r>
              <a:rPr lang="en" sz="1600" dirty="0">
                <a:solidFill>
                  <a:srgbClr val="272626"/>
                </a:solidFill>
                <a:highlight>
                  <a:srgbClr val="FFFFFF"/>
                </a:highlight>
                <a:ea typeface="Montserrat"/>
                <a:cs typeface="Montserrat"/>
                <a:sym typeface="Montserrat"/>
              </a:rPr>
              <a:t> throughout its analysis.</a:t>
            </a:r>
          </a:p>
          <a:p>
            <a:pPr marL="0" indent="0">
              <a:spcBef>
                <a:spcPts val="1600"/>
              </a:spcBef>
              <a:buNone/>
            </a:pPr>
            <a:endParaRPr lang="en" sz="1600" dirty="0">
              <a:solidFill>
                <a:srgbClr val="272626"/>
              </a:solidFill>
              <a:highlight>
                <a:srgbClr val="FFFFFF"/>
              </a:highlight>
              <a:ea typeface="Montserrat"/>
              <a:cs typeface="Montserrat"/>
              <a:sym typeface="Montserrat"/>
            </a:endParaRPr>
          </a:p>
          <a:p>
            <a:pPr marL="0" indent="0">
              <a:spcBef>
                <a:spcPts val="1600"/>
              </a:spcBef>
              <a:buNone/>
            </a:pPr>
            <a:r>
              <a:rPr lang="en" sz="1867" dirty="0">
                <a:solidFill>
                  <a:srgbClr val="272626"/>
                </a:solidFill>
                <a:highlight>
                  <a:srgbClr val="FFFFFF"/>
                </a:highlight>
                <a:ea typeface="Montserrat"/>
                <a:cs typeface="Montserrat"/>
                <a:sym typeface="Montserrat"/>
              </a:rPr>
              <a:t>For Details see </a:t>
            </a:r>
            <a:r>
              <a:rPr lang="en" sz="1733" u="sng" dirty="0">
                <a:solidFill>
                  <a:schemeClr val="hlink"/>
                </a:solidFill>
                <a:hlinkClick r:id="rId3"/>
              </a:rPr>
              <a:t>here</a:t>
            </a:r>
            <a:r>
              <a:rPr lang="en" sz="1733" u="sng" dirty="0">
                <a:solidFill>
                  <a:schemeClr val="hlink"/>
                </a:solidFill>
              </a:rPr>
              <a:t> </a:t>
            </a:r>
            <a:r>
              <a:rPr lang="en" sz="1867" dirty="0">
                <a:solidFill>
                  <a:srgbClr val="272626"/>
                </a:solidFill>
                <a:highlight>
                  <a:srgbClr val="FFFFFF"/>
                </a:highlight>
                <a:ea typeface="Montserrat"/>
                <a:cs typeface="Montserrat"/>
                <a:sym typeface="Montserrat"/>
              </a:rPr>
              <a:t>(https://aashishmehta.com/sentiment-analysis-comparison/)</a:t>
            </a:r>
            <a:endParaRPr sz="1867" dirty="0">
              <a:solidFill>
                <a:srgbClr val="272626"/>
              </a:solidFill>
              <a:highlight>
                <a:srgbClr val="FFFFFF"/>
              </a:highligh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8F56-6A79-562A-2FEB-45F02DC393F5}"/>
              </a:ext>
            </a:extLst>
          </p:cNvPr>
          <p:cNvSpPr>
            <a:spLocks noGrp="1"/>
          </p:cNvSpPr>
          <p:nvPr>
            <p:ph type="title"/>
          </p:nvPr>
        </p:nvSpPr>
        <p:spPr/>
        <p:txBody>
          <a:bodyPr>
            <a:normAutofit fontScale="90000"/>
          </a:bodyPr>
          <a:lstStyle/>
          <a:p>
            <a:r>
              <a:rPr lang="en-US" dirty="0"/>
              <a:t>Advanced Transformer based deep learning models</a:t>
            </a:r>
          </a:p>
        </p:txBody>
      </p:sp>
      <p:sp>
        <p:nvSpPr>
          <p:cNvPr id="3" name="Text Placeholder 2">
            <a:extLst>
              <a:ext uri="{FF2B5EF4-FFF2-40B4-BE49-F238E27FC236}">
                <a16:creationId xmlns:a16="http://schemas.microsoft.com/office/drawing/2014/main" id="{FAE7DCEE-D648-86DF-7BAC-BBA7D55D634A}"/>
              </a:ext>
            </a:extLst>
          </p:cNvPr>
          <p:cNvSpPr>
            <a:spLocks noGrp="1"/>
          </p:cNvSpPr>
          <p:nvPr>
            <p:ph type="body" idx="1"/>
          </p:nvPr>
        </p:nvSpPr>
        <p:spPr/>
        <p:txBody>
          <a:bodyPr/>
          <a:lstStyle/>
          <a:p>
            <a:r>
              <a:rPr lang="en-US" dirty="0"/>
              <a:t>At present we have seen that models and method for Sentiment Analysis using </a:t>
            </a:r>
            <a:r>
              <a:rPr lang="en-US" b="1" dirty="0"/>
              <a:t>Linear Regression</a:t>
            </a:r>
            <a:r>
              <a:rPr lang="en-US" dirty="0"/>
              <a:t>, </a:t>
            </a:r>
            <a:r>
              <a:rPr lang="en-US" b="1" dirty="0"/>
              <a:t>Support Vector Machines(SVM)</a:t>
            </a:r>
            <a:r>
              <a:rPr lang="en-US" dirty="0"/>
              <a:t>, </a:t>
            </a:r>
            <a:r>
              <a:rPr lang="en-US" b="1" dirty="0"/>
              <a:t>Convolution Neural Networks (CNN)</a:t>
            </a:r>
            <a:r>
              <a:rPr lang="en-US" dirty="0"/>
              <a:t>, </a:t>
            </a:r>
            <a:r>
              <a:rPr lang="en-US" b="1" dirty="0"/>
              <a:t>Recurrent Neural Networks (RNN)</a:t>
            </a:r>
            <a:r>
              <a:rPr lang="en-US" dirty="0"/>
              <a:t>, </a:t>
            </a:r>
            <a:r>
              <a:rPr lang="en-US" b="1" dirty="0"/>
              <a:t>LSTM (Long Short Term Memory)</a:t>
            </a:r>
            <a:r>
              <a:rPr lang="en-US" dirty="0"/>
              <a:t>, and hybrid.</a:t>
            </a:r>
          </a:p>
          <a:p>
            <a:endParaRPr lang="en-US" dirty="0"/>
          </a:p>
        </p:txBody>
      </p:sp>
    </p:spTree>
    <p:extLst>
      <p:ext uri="{BB962C8B-B14F-4D97-AF65-F5344CB8AC3E}">
        <p14:creationId xmlns:p14="http://schemas.microsoft.com/office/powerpoint/2010/main" val="375037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457189"/>
            <a:r>
              <a:rPr lang="en-US" sz="2667" b="1" dirty="0" err="1"/>
              <a:t>DistilBERT</a:t>
            </a:r>
            <a:r>
              <a:rPr lang="en-US" sz="2667" b="1" dirty="0"/>
              <a:t> </a:t>
            </a:r>
            <a:r>
              <a:rPr lang="en-US" sz="2667" dirty="0"/>
              <a:t>is a smaller and faster version of BERT that leverages a technique called knowledge distillation to achieve comparable performance while significantly reducing model size and computation costs.</a:t>
            </a:r>
            <a:endParaRPr lang="en-US" b="1" dirty="0">
              <a:latin typeface="+mn-lt"/>
            </a:endParaRPr>
          </a:p>
          <a:p>
            <a:pPr marL="0" indent="0">
              <a:buNone/>
            </a:pPr>
            <a:endParaRPr lang="en-US" b="1" dirty="0"/>
          </a:p>
          <a:p>
            <a:pPr marL="0" indent="0">
              <a:buNone/>
            </a:pPr>
            <a:endParaRPr lang="en-US" b="1" dirty="0"/>
          </a:p>
          <a:p>
            <a:pPr marL="0" indent="0">
              <a:buNone/>
            </a:pPr>
            <a:endParaRPr lang="en-US" b="1" dirty="0"/>
          </a:p>
          <a:p>
            <a:pPr marL="0" indent="0">
              <a:buNone/>
            </a:pPr>
            <a:r>
              <a:rPr lang="en-US" b="1" dirty="0"/>
              <a:t>*BERT</a:t>
            </a:r>
            <a:r>
              <a:rPr lang="en-US" dirty="0"/>
              <a:t>: Bidirectional Encoder Representations Transformers</a:t>
            </a:r>
          </a:p>
        </p:txBody>
      </p:sp>
      <p:sp>
        <p:nvSpPr>
          <p:cNvPr id="5" name="Google Shape;97;p20">
            <a:extLst>
              <a:ext uri="{FF2B5EF4-FFF2-40B4-BE49-F238E27FC236}">
                <a16:creationId xmlns:a16="http://schemas.microsoft.com/office/drawing/2014/main" id="{E064D586-A32D-53F9-DC87-733C697892B2}"/>
              </a:ext>
            </a:extLst>
          </p:cNvPr>
          <p:cNvSpPr txBox="1">
            <a:spLocks/>
          </p:cNvSpPr>
          <p:nvPr/>
        </p:nvSpPr>
        <p:spPr>
          <a:xfrm>
            <a:off x="415600" y="384367"/>
            <a:ext cx="11360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990"/>
            </a:pPr>
            <a:r>
              <a:rPr lang="en-US" sz="4693" dirty="0" err="1"/>
              <a:t>DistilBert</a:t>
            </a:r>
            <a:r>
              <a:rPr lang="en-US" sz="4693" dirty="0"/>
              <a:t> </a:t>
            </a:r>
            <a:r>
              <a:rPr lang="en-US" sz="2133" dirty="0"/>
              <a:t>(distilbert-base-uncased-finetuned-sst-2-English)</a:t>
            </a:r>
            <a:endParaRPr lang="en-US" sz="4693" dirty="0"/>
          </a:p>
        </p:txBody>
      </p:sp>
    </p:spTree>
    <p:extLst>
      <p:ext uri="{BB962C8B-B14F-4D97-AF65-F5344CB8AC3E}">
        <p14:creationId xmlns:p14="http://schemas.microsoft.com/office/powerpoint/2010/main" val="334390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Sentiment Analysis</a:t>
            </a:r>
            <a:endParaRPr dirty="0"/>
          </a:p>
        </p:txBody>
      </p:sp>
      <p:sp useBgFill="1">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sz="3267" dirty="0">
                <a:solidFill>
                  <a:srgbClr val="222222"/>
                </a:solidFill>
                <a:highlight>
                  <a:srgbClr val="FFFFFF"/>
                </a:highlight>
              </a:rPr>
              <a:t>Sentiment analysis, also called </a:t>
            </a:r>
            <a:r>
              <a:rPr lang="en" sz="3267" b="1" dirty="0">
                <a:solidFill>
                  <a:srgbClr val="C00000"/>
                </a:solidFill>
                <a:highlight>
                  <a:srgbClr val="FFFFFF"/>
                </a:highlight>
              </a:rPr>
              <a:t>opinion mining</a:t>
            </a:r>
            <a:r>
              <a:rPr lang="en" sz="3267" dirty="0">
                <a:solidFill>
                  <a:srgbClr val="222222"/>
                </a:solidFill>
                <a:highlight>
                  <a:srgbClr val="FFFFFF"/>
                </a:highlight>
              </a:rPr>
              <a:t>, is the field of study that analyses people’s opinions, sentiments, evaluations, appraisals, attitudes, and emotions towards entities such as products, services, organizations, individuals, issues, events, topics, and their attributes. </a:t>
            </a:r>
            <a:endParaRPr sz="3867" dirty="0"/>
          </a:p>
        </p:txBody>
      </p:sp>
      <p:sp>
        <p:nvSpPr>
          <p:cNvPr id="2" name="TextBox 1">
            <a:extLst>
              <a:ext uri="{FF2B5EF4-FFF2-40B4-BE49-F238E27FC236}">
                <a16:creationId xmlns:a16="http://schemas.microsoft.com/office/drawing/2014/main" id="{F2AE0696-FB7D-0284-E0CC-56D817A5831B}"/>
              </a:ext>
            </a:extLst>
          </p:cNvPr>
          <p:cNvSpPr txBox="1"/>
          <p:nvPr/>
        </p:nvSpPr>
        <p:spPr>
          <a:xfrm>
            <a:off x="893459" y="5567007"/>
            <a:ext cx="8359596" cy="666786"/>
          </a:xfrm>
          <a:prstGeom prst="rect">
            <a:avLst/>
          </a:prstGeom>
          <a:noFill/>
        </p:spPr>
        <p:txBody>
          <a:bodyPr wrap="none" rtlCol="0">
            <a:spAutoFit/>
          </a:bodyPr>
          <a:lstStyle/>
          <a:p>
            <a:pPr lvl="1"/>
            <a:r>
              <a:rPr lang="en-US" sz="3733" dirty="0">
                <a:solidFill>
                  <a:schemeClr val="accent5">
                    <a:lumMod val="60000"/>
                    <a:lumOff val="40000"/>
                  </a:schemeClr>
                </a:solidFill>
              </a:rPr>
              <a:t>Positive</a:t>
            </a:r>
            <a:r>
              <a:rPr lang="en-US" sz="3733" dirty="0"/>
              <a:t> 		</a:t>
            </a:r>
            <a:r>
              <a:rPr lang="en-US" sz="3733" dirty="0">
                <a:solidFill>
                  <a:schemeClr val="accent2">
                    <a:lumMod val="25000"/>
                    <a:lumOff val="75000"/>
                  </a:schemeClr>
                </a:solidFill>
              </a:rPr>
              <a:t>Neutral</a:t>
            </a:r>
            <a:r>
              <a:rPr lang="en-US" sz="3733" dirty="0"/>
              <a:t> 		</a:t>
            </a:r>
            <a:r>
              <a:rPr lang="en-US" sz="3733" dirty="0">
                <a:solidFill>
                  <a:srgbClr val="FF0000"/>
                </a:solidFill>
              </a:rPr>
              <a:t>Negative</a:t>
            </a:r>
            <a:endParaRPr lang="en-US" sz="24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SzPts val="990"/>
            </a:pPr>
            <a:r>
              <a:rPr lang="en-US" sz="4693" dirty="0" err="1"/>
              <a:t>DistilBert</a:t>
            </a:r>
            <a:r>
              <a:rPr lang="en-US" sz="4693" dirty="0"/>
              <a:t> </a:t>
            </a:r>
            <a:r>
              <a:rPr lang="en-US" sz="2133" dirty="0"/>
              <a:t>(distilbert-base-uncased-finetuned-sst-2-English)</a:t>
            </a:r>
            <a:br>
              <a:rPr lang="en-US" sz="2400" dirty="0">
                <a:solidFill>
                  <a:srgbClr val="A9B7C6"/>
                </a:solidFill>
                <a:latin typeface="JetBrains Mono"/>
              </a:rPr>
            </a:br>
            <a:endParaRPr lang="en-US" sz="4693" dirty="0"/>
          </a:p>
        </p:txBody>
      </p:sp>
      <p:sp>
        <p:nvSpPr>
          <p:cNvPr id="98" name="Google Shape;98;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US" sz="2667" b="1" dirty="0"/>
              <a:t>Model: distilbert-base-uncased-finetuned-sst-2-English: </a:t>
            </a:r>
            <a:r>
              <a:rPr lang="en-US" sz="2667" dirty="0"/>
              <a:t>This model is a fine-tune  of </a:t>
            </a:r>
            <a:r>
              <a:rPr lang="en-US" sz="2667" dirty="0" err="1"/>
              <a:t>DistilBERT</a:t>
            </a:r>
            <a:r>
              <a:rPr lang="en-US" sz="2667" dirty="0"/>
              <a:t>-base-uncased ( accuracy of 91.3) which is smaller and faster version than BERT </a:t>
            </a:r>
          </a:p>
          <a:p>
            <a:pPr marL="380990" indent="-380990">
              <a:buFont typeface="Arial" panose="020B0604020202020204" pitchFamily="34" charset="0"/>
              <a:buChar char="•"/>
            </a:pPr>
            <a:r>
              <a:rPr lang="en-US" sz="2667" dirty="0"/>
              <a:t>finetuned-sst-2-English: Model further trained on a specific dataset ( The Stanford Sentiment Treebank version</a:t>
            </a:r>
          </a:p>
          <a:p>
            <a:pPr marL="380990" indent="-380990">
              <a:buFont typeface="Arial" panose="020B0604020202020204" pitchFamily="34" charset="0"/>
              <a:buChar char="•"/>
            </a:pPr>
            <a:endParaRPr lang="en-US" sz="2667" dirty="0"/>
          </a:p>
          <a:p>
            <a:pPr marL="0" indent="0">
              <a:buNone/>
            </a:pPr>
            <a:r>
              <a:rPr lang="en-US" sz="2667" b="1" dirty="0"/>
              <a:t>Model: </a:t>
            </a:r>
            <a:r>
              <a:rPr lang="en-US" sz="2667" b="1" dirty="0" err="1"/>
              <a:t>SamLowe</a:t>
            </a:r>
            <a:r>
              <a:rPr lang="en-US" sz="2667" b="1" dirty="0"/>
              <a:t>/</a:t>
            </a:r>
            <a:r>
              <a:rPr lang="en-US" sz="2667" b="1" dirty="0" err="1"/>
              <a:t>RoBERTa</a:t>
            </a:r>
            <a:r>
              <a:rPr lang="en-US" sz="2667" b="1" dirty="0"/>
              <a:t>-base-</a:t>
            </a:r>
            <a:r>
              <a:rPr lang="en-US" sz="2667" b="1" dirty="0" err="1"/>
              <a:t>go_emotions</a:t>
            </a:r>
            <a:endParaRPr lang="en-US" sz="2667" b="1" dirty="0"/>
          </a:p>
          <a:p>
            <a:pPr marL="380990" indent="-380990">
              <a:buFont typeface="Arial" panose="020B0604020202020204" pitchFamily="34" charset="0"/>
              <a:buChar char="•"/>
            </a:pPr>
            <a:r>
              <a:rPr lang="en-US" sz="2667" dirty="0"/>
              <a:t>Optimized BERT pretraining approach</a:t>
            </a:r>
          </a:p>
          <a:p>
            <a:pPr marL="380990" indent="-380990">
              <a:lnSpc>
                <a:spcPct val="125000"/>
              </a:lnSpc>
              <a:buFont typeface="Arial" panose="020B0604020202020204" pitchFamily="34" charset="0"/>
              <a:buChar char="•"/>
            </a:pPr>
            <a:r>
              <a:rPr lang="en-US" sz="2667" dirty="0"/>
              <a:t>Trained on the "</a:t>
            </a:r>
            <a:r>
              <a:rPr lang="en-US" sz="2667" dirty="0" err="1"/>
              <a:t>go_emotions</a:t>
            </a:r>
            <a:r>
              <a:rPr lang="en-US" sz="2667" dirty="0"/>
              <a:t>" dataset, based on Reddit data and containing ~670,000 text samples labeled with 28 different emotions.</a:t>
            </a:r>
          </a:p>
        </p:txBody>
      </p:sp>
      <p:sp>
        <p:nvSpPr>
          <p:cNvPr id="2" name="TextBox 1">
            <a:extLst>
              <a:ext uri="{FF2B5EF4-FFF2-40B4-BE49-F238E27FC236}">
                <a16:creationId xmlns:a16="http://schemas.microsoft.com/office/drawing/2014/main" id="{94D9812D-0653-A89D-1352-61E43FF3521F}"/>
              </a:ext>
            </a:extLst>
          </p:cNvPr>
          <p:cNvSpPr txBox="1"/>
          <p:nvPr/>
        </p:nvSpPr>
        <p:spPr>
          <a:xfrm>
            <a:off x="551849" y="6108834"/>
            <a:ext cx="7605287" cy="461665"/>
          </a:xfrm>
          <a:prstGeom prst="rect">
            <a:avLst/>
          </a:prstGeom>
          <a:noFill/>
        </p:spPr>
        <p:txBody>
          <a:bodyPr wrap="none" rtlCol="0">
            <a:spAutoFit/>
          </a:bodyPr>
          <a:lstStyle/>
          <a:p>
            <a:r>
              <a:rPr lang="en-US" sz="2400" b="1" dirty="0"/>
              <a:t>*BERT</a:t>
            </a:r>
            <a:r>
              <a:rPr lang="en-US" sz="2400" dirty="0"/>
              <a:t>: Bidirectional Encoder Representations Transformers</a:t>
            </a:r>
          </a:p>
        </p:txBody>
      </p:sp>
    </p:spTree>
    <p:extLst>
      <p:ext uri="{BB962C8B-B14F-4D97-AF65-F5344CB8AC3E}">
        <p14:creationId xmlns:p14="http://schemas.microsoft.com/office/powerpoint/2010/main" val="3902866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415600" y="285591"/>
            <a:ext cx="11360800" cy="763600"/>
          </a:xfrm>
          <a:prstGeom prst="rect">
            <a:avLst/>
          </a:prstGeom>
        </p:spPr>
        <p:txBody>
          <a:bodyPr spcFirstLastPara="1" vert="horz" wrap="square" lIns="121900" tIns="121900" rIns="121900" bIns="121900" rtlCol="0" anchor="t" anchorCtr="0">
            <a:normAutofit fontScale="90000"/>
          </a:bodyPr>
          <a:lstStyle/>
          <a:p>
            <a:r>
              <a:rPr lang="en-US" dirty="0"/>
              <a:t>FLAIR vs </a:t>
            </a:r>
            <a:r>
              <a:rPr lang="en-US" dirty="0" err="1"/>
              <a:t>DistilBert</a:t>
            </a:r>
            <a:endParaRPr dirty="0"/>
          </a:p>
        </p:txBody>
      </p:sp>
      <p:sp>
        <p:nvSpPr>
          <p:cNvPr id="122" name="Google Shape;122;p24"/>
          <p:cNvSpPr txBox="1">
            <a:spLocks noGrp="1"/>
          </p:cNvSpPr>
          <p:nvPr>
            <p:ph type="body" idx="1"/>
          </p:nvPr>
        </p:nvSpPr>
        <p:spPr>
          <a:xfrm>
            <a:off x="415600" y="1379311"/>
            <a:ext cx="11360800" cy="4555200"/>
          </a:xfrm>
          <a:prstGeom prst="rect">
            <a:avLst/>
          </a:prstGeom>
        </p:spPr>
        <p:txBody>
          <a:bodyPr spcFirstLastPara="1" vert="horz" wrap="square" lIns="121900" tIns="121900" rIns="121900" bIns="121900" rtlCol="0" anchor="t" anchorCtr="0">
            <a:normAutofit fontScale="92500" lnSpcReduction="20000"/>
          </a:bodyPr>
          <a:lstStyle/>
          <a:p>
            <a:pPr marL="0" indent="0">
              <a:spcAft>
                <a:spcPts val="1600"/>
              </a:spcAft>
              <a:buNone/>
            </a:pPr>
            <a:r>
              <a:rPr lang="en-US" b="1" dirty="0">
                <a:solidFill>
                  <a:schemeClr val="tx1"/>
                </a:solidFill>
              </a:rPr>
              <a:t>FLAIR: </a:t>
            </a:r>
            <a:r>
              <a:rPr lang="en-US" dirty="0">
                <a:solidFill>
                  <a:schemeClr val="tx1"/>
                </a:solidFill>
              </a:rPr>
              <a:t>Has multiple pre-trained contextual embedding models like </a:t>
            </a:r>
            <a:r>
              <a:rPr lang="en-US" dirty="0" err="1">
                <a:solidFill>
                  <a:schemeClr val="tx1"/>
                </a:solidFill>
              </a:rPr>
              <a:t>ELMo</a:t>
            </a:r>
            <a:r>
              <a:rPr lang="en-US" dirty="0">
                <a:solidFill>
                  <a:schemeClr val="tx1"/>
                </a:solidFill>
              </a:rPr>
              <a:t>* and Sentence-BERT*, focusing on capturing word meaning within the context of a sentence. It also allows the use of classic word embeddings like Glove or </a:t>
            </a:r>
            <a:r>
              <a:rPr lang="en-US" dirty="0" err="1">
                <a:solidFill>
                  <a:schemeClr val="tx1"/>
                </a:solidFill>
              </a:rPr>
              <a:t>FastText</a:t>
            </a:r>
            <a:r>
              <a:rPr lang="en-US" dirty="0">
                <a:solidFill>
                  <a:schemeClr val="tx1"/>
                </a:solidFill>
              </a:rPr>
              <a:t>.</a:t>
            </a:r>
          </a:p>
          <a:p>
            <a:pPr marL="539737" indent="0">
              <a:spcAft>
                <a:spcPts val="1600"/>
              </a:spcAft>
              <a:buNone/>
            </a:pPr>
            <a:r>
              <a:rPr lang="en-US" sz="2267" dirty="0"/>
              <a:t>Can be trained on various pre-trained contextual embeddings and fine-tuned on any labeled sentiment dataset. . Requires less computational power and memory compared to distilbert-base-uncased-finetuned-sst-2-english due to its smaller model size.</a:t>
            </a:r>
          </a:p>
          <a:p>
            <a:pPr marL="0" indent="0">
              <a:spcAft>
                <a:spcPts val="1600"/>
              </a:spcAft>
              <a:buNone/>
            </a:pPr>
            <a:endParaRPr lang="en-US" sz="133" dirty="0"/>
          </a:p>
          <a:p>
            <a:pPr marL="0" indent="0">
              <a:spcAft>
                <a:spcPts val="1600"/>
              </a:spcAft>
              <a:buNone/>
            </a:pPr>
            <a:r>
              <a:rPr lang="en-US" b="1" dirty="0" err="1">
                <a:solidFill>
                  <a:schemeClr val="tx1"/>
                </a:solidFill>
              </a:rPr>
              <a:t>DistilBERT</a:t>
            </a:r>
            <a:r>
              <a:rPr lang="en-US" b="1" dirty="0">
                <a:solidFill>
                  <a:schemeClr val="tx1"/>
                </a:solidFill>
              </a:rPr>
              <a:t>: </a:t>
            </a:r>
            <a:r>
              <a:rPr lang="en-US" dirty="0">
                <a:solidFill>
                  <a:schemeClr val="tx1"/>
                </a:solidFill>
              </a:rPr>
              <a:t>Relies on the </a:t>
            </a:r>
            <a:r>
              <a:rPr lang="en-US" dirty="0" err="1">
                <a:solidFill>
                  <a:schemeClr val="tx1"/>
                </a:solidFill>
              </a:rPr>
              <a:t>DistilBERT</a:t>
            </a:r>
            <a:r>
              <a:rPr lang="en-US" dirty="0">
                <a:solidFill>
                  <a:schemeClr val="tx1"/>
                </a:solidFill>
              </a:rPr>
              <a:t> architecture, a smaller and faster version of BERT pre-trained on a massive corpus of text data.</a:t>
            </a:r>
          </a:p>
          <a:p>
            <a:pPr marL="539737" indent="0">
              <a:spcAft>
                <a:spcPts val="1600"/>
              </a:spcAft>
              <a:buNone/>
            </a:pPr>
            <a:r>
              <a:rPr lang="en-US" b="0" i="0" dirty="0">
                <a:solidFill>
                  <a:srgbClr val="1F1F1F"/>
                </a:solidFill>
                <a:effectLst/>
                <a:latin typeface="+mn-lt"/>
              </a:rPr>
              <a:t>Comes with pre-trained on a specific dataset like SST-2 for sentiment analysis, offering high accuracy for similar tasks but possibly requiring further fine-tuning for generalizability.</a:t>
            </a:r>
            <a:endParaRPr lang="en-US" dirty="0">
              <a:solidFill>
                <a:schemeClr val="tx1"/>
              </a:solidFill>
              <a:latin typeface="+mn-lt"/>
            </a:endParaRPr>
          </a:p>
          <a:p>
            <a:pPr marL="0" indent="0">
              <a:spcAft>
                <a:spcPts val="1600"/>
              </a:spcAft>
              <a:buNone/>
            </a:pPr>
            <a:endParaRPr lang="en-US" dirty="0">
              <a:solidFill>
                <a:schemeClr val="tx1"/>
              </a:solidFill>
            </a:endParaRPr>
          </a:p>
        </p:txBody>
      </p:sp>
      <p:sp>
        <p:nvSpPr>
          <p:cNvPr id="2" name="TextBox 1">
            <a:extLst>
              <a:ext uri="{FF2B5EF4-FFF2-40B4-BE49-F238E27FC236}">
                <a16:creationId xmlns:a16="http://schemas.microsoft.com/office/drawing/2014/main" id="{275338B1-CF91-7882-31B2-68C593B01D33}"/>
              </a:ext>
            </a:extLst>
          </p:cNvPr>
          <p:cNvSpPr txBox="1"/>
          <p:nvPr/>
        </p:nvSpPr>
        <p:spPr>
          <a:xfrm>
            <a:off x="300098" y="5956857"/>
            <a:ext cx="9735037" cy="584775"/>
          </a:xfrm>
          <a:prstGeom prst="rect">
            <a:avLst/>
          </a:prstGeom>
          <a:noFill/>
        </p:spPr>
        <p:txBody>
          <a:bodyPr wrap="none" rtlCol="0">
            <a:spAutoFit/>
          </a:bodyPr>
          <a:lstStyle/>
          <a:p>
            <a:r>
              <a:rPr lang="en-US" sz="1600" dirty="0"/>
              <a:t>*</a:t>
            </a:r>
            <a:r>
              <a:rPr lang="en-US" sz="1600" dirty="0" err="1">
                <a:solidFill>
                  <a:srgbClr val="1F1F1F"/>
                </a:solidFill>
              </a:rPr>
              <a:t>ELMo</a:t>
            </a:r>
            <a:r>
              <a:rPr lang="en-US" sz="1600" dirty="0">
                <a:solidFill>
                  <a:srgbClr val="1F1F1F"/>
                </a:solidFill>
              </a:rPr>
              <a:t>: Embeddings from Language Models, is a technique for generating contextual word embeddings</a:t>
            </a:r>
          </a:p>
          <a:p>
            <a:r>
              <a:rPr lang="en-US" sz="1600" dirty="0">
                <a:solidFill>
                  <a:srgbClr val="1F1F1F"/>
                </a:solidFill>
              </a:rPr>
              <a:t>*Sentence-BERT: l technique for generating sentence-level embeddings using the pre-trained BERT language model</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References</a:t>
            </a:r>
            <a:endParaRPr dirty="0"/>
          </a:p>
        </p:txBody>
      </p:sp>
      <p:sp>
        <p:nvSpPr>
          <p:cNvPr id="128" name="Google Shape;128;p25"/>
          <p:cNvSpPr txBox="1">
            <a:spLocks noGrp="1"/>
          </p:cNvSpPr>
          <p:nvPr>
            <p:ph type="body" idx="1"/>
          </p:nvPr>
        </p:nvSpPr>
        <p:spPr>
          <a:xfrm>
            <a:off x="415600" y="1536633"/>
            <a:ext cx="11360800" cy="4555200"/>
          </a:xfrm>
          <a:prstGeom prst="rect">
            <a:avLst/>
          </a:prstGeom>
        </p:spPr>
        <p:txBody>
          <a:bodyPr spcFirstLastPara="1" vert="horz" wrap="square" lIns="243840" tIns="0" rIns="0" bIns="0" rtlCol="0" anchor="t" anchorCtr="0">
            <a:normAutofit/>
          </a:bodyPr>
          <a:lstStyle/>
          <a:p>
            <a:pPr marL="0" indent="0">
              <a:buNone/>
            </a:pPr>
            <a:endParaRPr dirty="0"/>
          </a:p>
          <a:p>
            <a:pPr marL="636677">
              <a:spcBef>
                <a:spcPts val="1600"/>
              </a:spcBef>
              <a:buSzPct val="100000"/>
              <a:buFont typeface="+mj-lt"/>
              <a:buAutoNum type="arabicPeriod"/>
            </a:pPr>
            <a:r>
              <a:rPr lang="en-US" sz="2133" dirty="0"/>
              <a:t>Anticipating Corporate Financial Performance from CEO Letters,</a:t>
            </a:r>
            <a:r>
              <a:rPr lang="it-IT" sz="2133" dirty="0"/>
              <a:t> </a:t>
            </a:r>
            <a:r>
              <a:rPr lang="it-IT" sz="1733" i="1" dirty="0"/>
              <a:t>Siqi Che</a:t>
            </a:r>
            <a:r>
              <a:rPr lang="it-IT" sz="1733" i="1" baseline="30000" dirty="0"/>
              <a:t>1</a:t>
            </a:r>
            <a:r>
              <a:rPr lang="it-IT" sz="1733" i="1" dirty="0"/>
              <a:t>, Wenzhong Zhu</a:t>
            </a:r>
            <a:r>
              <a:rPr lang="it-IT" sz="1733" i="1" baseline="30000" dirty="0"/>
              <a:t>2</a:t>
            </a:r>
            <a:r>
              <a:rPr lang="it-IT" sz="1733" i="1" dirty="0"/>
              <a:t> ,and Xuepei Li</a:t>
            </a:r>
            <a:r>
              <a:rPr lang="it-IT" sz="1733" i="1" baseline="30000" dirty="0"/>
              <a:t>3</a:t>
            </a:r>
            <a:endParaRPr lang="en-US" sz="1733" i="1" dirty="0"/>
          </a:p>
          <a:p>
            <a:pPr indent="-430096">
              <a:spcBef>
                <a:spcPts val="1600"/>
              </a:spcBef>
              <a:buSzPct val="100000"/>
              <a:buAutoNum type="arabicPeriod"/>
            </a:pPr>
            <a:r>
              <a:rPr lang="en-US" sz="2133" dirty="0"/>
              <a:t>Utilizing Sentiment Analysis</a:t>
            </a:r>
            <a:endParaRPr lang="en" sz="2133" dirty="0"/>
          </a:p>
          <a:p>
            <a:pPr indent="-430096">
              <a:spcBef>
                <a:spcPts val="1600"/>
              </a:spcBef>
              <a:buSzPct val="100000"/>
              <a:buAutoNum type="arabicPeriod"/>
            </a:pPr>
            <a:r>
              <a:rPr lang="en" sz="2133" dirty="0"/>
              <a:t>Vader vs Flair vs TextBlob - Sentiment Analysis Comparison</a:t>
            </a:r>
            <a:endParaRPr sz="3067" dirty="0"/>
          </a:p>
          <a:p>
            <a:pPr marL="0" indent="0">
              <a:spcBef>
                <a:spcPts val="1600"/>
              </a:spcBef>
              <a:buNone/>
            </a:pPr>
            <a:r>
              <a:rPr lang="en" dirty="0"/>
              <a:t>       </a:t>
            </a:r>
            <a:r>
              <a:rPr lang="en" sz="2133" u="sng" dirty="0">
                <a:solidFill>
                  <a:schemeClr val="hlink"/>
                </a:solidFill>
                <a:hlinkClick r:id="rId3"/>
              </a:rPr>
              <a:t>https://aashishmehta.com/sentiment-analysis-comparison/</a:t>
            </a:r>
            <a:r>
              <a:rPr lang="en" sz="2133" dirty="0"/>
              <a:t> </a:t>
            </a:r>
            <a:endParaRPr sz="2133" dirty="0"/>
          </a:p>
          <a:p>
            <a:pPr indent="-430096">
              <a:spcBef>
                <a:spcPts val="1600"/>
              </a:spcBef>
              <a:buSzPct val="145454"/>
              <a:buAutoNum type="arabicPeriod"/>
            </a:pPr>
            <a:r>
              <a:rPr lang="en" sz="1467" u="sng" dirty="0">
                <a:solidFill>
                  <a:schemeClr val="hlink"/>
                </a:solidFill>
                <a:hlinkClick r:id="rId4"/>
              </a:rPr>
              <a:t>What is sentiment analysis and opinion mining in Azure Cognitive Service for Language? - Azure Cognitive Services | Microsoft Learn</a:t>
            </a:r>
            <a:endParaRPr sz="2133" dirty="0"/>
          </a:p>
          <a:p>
            <a:pPr indent="-430096">
              <a:buSzPct val="145454"/>
              <a:buAutoNum type="arabicPeriod"/>
            </a:pPr>
            <a:r>
              <a:rPr lang="en" sz="1467" u="sng" dirty="0">
                <a:solidFill>
                  <a:schemeClr val="hlink"/>
                </a:solidFill>
                <a:hlinkClick r:id="rId5"/>
              </a:rPr>
              <a:t>Use the sentiment analysis prebuilt model in Power Automate - AI Builder | Microsoft Learn</a:t>
            </a:r>
            <a:endParaRPr sz="2133" dirty="0"/>
          </a:p>
          <a:p>
            <a:pPr indent="-430096">
              <a:buSzPct val="145454"/>
              <a:buAutoNum type="arabicPeriod"/>
            </a:pPr>
            <a:r>
              <a:rPr lang="en" sz="1467" u="sng" dirty="0">
                <a:solidFill>
                  <a:schemeClr val="hlink"/>
                </a:solidFill>
                <a:hlinkClick r:id="rId6"/>
              </a:rPr>
              <a:t>AI Builder documentation | Microsoft Learn</a:t>
            </a:r>
            <a:endParaRPr sz="2133" dirty="0"/>
          </a:p>
          <a:p>
            <a:pPr indent="-430096">
              <a:buSzPct val="145454"/>
              <a:buAutoNum type="arabicPeriod"/>
            </a:pPr>
            <a:r>
              <a:rPr lang="en" sz="1467" u="sng" dirty="0">
                <a:solidFill>
                  <a:schemeClr val="hlink"/>
                </a:solidFill>
                <a:hlinkClick r:id="rId7"/>
              </a:rPr>
              <a:t>What Is a CDP | Microsoft Dynamics 365</a:t>
            </a:r>
            <a:endParaRPr sz="2133" dirty="0"/>
          </a:p>
          <a:p>
            <a:pPr indent="-430096">
              <a:buSzPct val="145454"/>
              <a:buAutoNum type="arabicPeriod"/>
            </a:pPr>
            <a:r>
              <a:rPr lang="en" sz="1467" u="sng" dirty="0">
                <a:solidFill>
                  <a:schemeClr val="hlink"/>
                </a:solidFill>
                <a:hlinkClick r:id="rId8"/>
              </a:rPr>
              <a:t>Sentiment Analysis in Python: TextBlob vs Vader Sentiment vs Flair vs Building It From Scratch (neptune.ai)</a:t>
            </a:r>
            <a:endParaRPr sz="21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3BCF-F8F8-8C0D-613F-681BC29CA24B}"/>
              </a:ext>
            </a:extLst>
          </p:cNvPr>
          <p:cNvSpPr>
            <a:spLocks noGrp="1"/>
          </p:cNvSpPr>
          <p:nvPr>
            <p:ph type="title"/>
          </p:nvPr>
        </p:nvSpPr>
        <p:spPr/>
        <p:txBody>
          <a:bodyPr>
            <a:normAutofit fontScale="90000"/>
          </a:bodyPr>
          <a:lstStyle/>
          <a:p>
            <a:r>
              <a:rPr lang="en" dirty="0"/>
              <a:t>Sentiment Analysis</a:t>
            </a:r>
            <a:endParaRPr lang="en-US" dirty="0"/>
          </a:p>
        </p:txBody>
      </p:sp>
      <p:sp>
        <p:nvSpPr>
          <p:cNvPr id="3" name="Text Placeholder 2">
            <a:extLst>
              <a:ext uri="{FF2B5EF4-FFF2-40B4-BE49-F238E27FC236}">
                <a16:creationId xmlns:a16="http://schemas.microsoft.com/office/drawing/2014/main" id="{5B766C95-A0E1-4F80-3EDE-A78A548F012D}"/>
              </a:ext>
            </a:extLst>
          </p:cNvPr>
          <p:cNvSpPr>
            <a:spLocks noGrp="1"/>
          </p:cNvSpPr>
          <p:nvPr>
            <p:ph type="body" idx="1"/>
          </p:nvPr>
        </p:nvSpPr>
        <p:spPr/>
        <p:txBody>
          <a:bodyPr>
            <a:normAutofit/>
          </a:bodyPr>
          <a:lstStyle/>
          <a:p>
            <a:r>
              <a:rPr lang="en-US" sz="3733" dirty="0"/>
              <a:t>Depending on your research goal and scope one can choose from different data sources and methods for sentiment analysis. It can be</a:t>
            </a:r>
          </a:p>
          <a:p>
            <a:pPr lvl="1"/>
            <a:r>
              <a:rPr lang="en-US" sz="3200" dirty="0"/>
              <a:t>Surveys</a:t>
            </a:r>
          </a:p>
          <a:p>
            <a:pPr lvl="1"/>
            <a:r>
              <a:rPr lang="en-US" sz="3200" dirty="0"/>
              <a:t>Emails</a:t>
            </a:r>
          </a:p>
          <a:p>
            <a:pPr lvl="1"/>
            <a:r>
              <a:rPr lang="en-US" sz="3200" dirty="0"/>
              <a:t>Online Reviews, social media platforms, blogs, forums, news articles.</a:t>
            </a:r>
          </a:p>
          <a:p>
            <a:pPr lvl="1"/>
            <a:r>
              <a:rPr lang="en-US" sz="3200" dirty="0"/>
              <a:t>Call Center calls</a:t>
            </a:r>
          </a:p>
          <a:p>
            <a:pPr lvl="1"/>
            <a:r>
              <a:rPr lang="en-US" sz="3200" dirty="0"/>
              <a:t>Chatbots</a:t>
            </a:r>
          </a:p>
        </p:txBody>
      </p:sp>
    </p:spTree>
    <p:extLst>
      <p:ext uri="{BB962C8B-B14F-4D97-AF65-F5344CB8AC3E}">
        <p14:creationId xmlns:p14="http://schemas.microsoft.com/office/powerpoint/2010/main" val="347573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432753"/>
            <a:ext cx="11360800" cy="763600"/>
          </a:xfrm>
          <a:prstGeom prst="rect">
            <a:avLst/>
          </a:prstGeom>
        </p:spPr>
        <p:txBody>
          <a:bodyPr spcFirstLastPara="1" vert="horz" wrap="square" lIns="121900" tIns="121900" rIns="121900" bIns="121900" rtlCol="0" anchor="t" anchorCtr="0">
            <a:normAutofit fontScale="90000"/>
          </a:bodyPr>
          <a:lstStyle/>
          <a:p>
            <a:r>
              <a:rPr lang="en" dirty="0"/>
              <a:t>Types of Sentiment Analysis</a:t>
            </a:r>
            <a:endParaRPr dirty="0"/>
          </a:p>
        </p:txBody>
      </p:sp>
      <p:sp>
        <p:nvSpPr>
          <p:cNvPr id="67" name="Google Shape;67;p15"/>
          <p:cNvSpPr txBox="1">
            <a:spLocks noGrp="1"/>
          </p:cNvSpPr>
          <p:nvPr>
            <p:ph type="body" idx="1"/>
          </p:nvPr>
        </p:nvSpPr>
        <p:spPr>
          <a:xfrm>
            <a:off x="415600" y="1299508"/>
            <a:ext cx="11506277" cy="5424345"/>
          </a:xfrm>
          <a:prstGeom prst="rect">
            <a:avLst/>
          </a:prstGeom>
        </p:spPr>
        <p:txBody>
          <a:bodyPr spcFirstLastPara="1" vert="horz" wrap="square" lIns="121900" tIns="121900" rIns="121900" bIns="121900" rtlCol="0" anchor="t" anchorCtr="0">
            <a:normAutofit fontScale="85000" lnSpcReduction="20000"/>
          </a:bodyPr>
          <a:lstStyle/>
          <a:p>
            <a:pPr marL="152396" indent="0">
              <a:buClr>
                <a:srgbClr val="191919"/>
              </a:buClr>
              <a:buNone/>
            </a:pPr>
            <a:endParaRPr lang="en" b="1" dirty="0">
              <a:solidFill>
                <a:srgbClr val="191919"/>
              </a:solidFill>
              <a:highlight>
                <a:srgbClr val="FFFFFF"/>
              </a:highlight>
            </a:endParaRPr>
          </a:p>
          <a:p>
            <a:pPr lvl="0"/>
            <a:r>
              <a:rPr lang="en" sz="3467" b="1" dirty="0"/>
              <a:t>Overall Sentiment Analysis </a:t>
            </a:r>
            <a:r>
              <a:rPr lang="en" sz="3467" dirty="0"/>
              <a:t>— </a:t>
            </a:r>
            <a:r>
              <a:rPr lang="en-US" sz="3467" dirty="0"/>
              <a:t>the overall sentiment of a document/text.</a:t>
            </a:r>
          </a:p>
          <a:p>
            <a:pPr lvl="1"/>
            <a:r>
              <a:rPr lang="en" sz="2933" dirty="0"/>
              <a:t>Sentence Level</a:t>
            </a:r>
          </a:p>
          <a:p>
            <a:pPr lvl="1"/>
            <a:r>
              <a:rPr lang="en" sz="2933" dirty="0"/>
              <a:t>Document Level</a:t>
            </a:r>
          </a:p>
          <a:p>
            <a:pPr marL="795847" lvl="1" indent="0">
              <a:buNone/>
            </a:pPr>
            <a:endParaRPr lang="en" sz="2933" dirty="0"/>
          </a:p>
          <a:p>
            <a:pPr lvl="0"/>
            <a:r>
              <a:rPr lang="en" sz="3467" b="1" dirty="0"/>
              <a:t>Aspect-Based Sentiment Analysis(ABSA)</a:t>
            </a:r>
            <a:r>
              <a:rPr lang="en" sz="3467" dirty="0"/>
              <a:t>—</a:t>
            </a:r>
            <a:r>
              <a:rPr lang="en-US" sz="3467" dirty="0"/>
              <a:t> focusing on </a:t>
            </a:r>
            <a:r>
              <a:rPr lang="en-US" sz="3467" i="1" dirty="0">
                <a:solidFill>
                  <a:srgbClr val="C00000"/>
                </a:solidFill>
              </a:rPr>
              <a:t>specific aspects</a:t>
            </a:r>
            <a:r>
              <a:rPr lang="en-US" sz="3467" dirty="0"/>
              <a:t> - </a:t>
            </a:r>
            <a:r>
              <a:rPr lang="en" sz="3467" dirty="0"/>
              <a:t>determine specifically what your customers are discussing, like product prices in online reviews, as well as the sentiments of individual customers.</a:t>
            </a:r>
          </a:p>
          <a:p>
            <a:pPr lvl="0"/>
            <a:endParaRPr sz="3467" dirty="0"/>
          </a:p>
          <a:p>
            <a:pPr lvl="0"/>
            <a:r>
              <a:rPr lang="en" sz="3467" b="1" dirty="0"/>
              <a:t>Fine-grained</a:t>
            </a:r>
            <a:r>
              <a:rPr lang="en" sz="3467" dirty="0"/>
              <a:t>—analyze sentiment across polarity categories (very positive, positive, neutral, negative, or very negative) to help determine customer opinions at more granular levels. </a:t>
            </a:r>
          </a:p>
          <a:p>
            <a:pPr lvl="0"/>
            <a:endParaRPr sz="3467" dirty="0"/>
          </a:p>
          <a:p>
            <a:pPr lvl="0"/>
            <a:r>
              <a:rPr lang="en" sz="3467" b="1" dirty="0"/>
              <a:t>Intent</a:t>
            </a:r>
            <a:r>
              <a:rPr lang="en" sz="3467" dirty="0"/>
              <a:t>—define customers’ intent so you can understand if they’re purchasing or researching.</a:t>
            </a:r>
            <a:endParaRPr sz="3467" dirty="0"/>
          </a:p>
          <a:p>
            <a:pPr marL="0" indent="0">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47435" y="433609"/>
            <a:ext cx="11360800" cy="763600"/>
          </a:xfrm>
          <a:prstGeom prst="rect">
            <a:avLst/>
          </a:prstGeom>
        </p:spPr>
        <p:txBody>
          <a:bodyPr spcFirstLastPara="1" vert="horz" wrap="square" lIns="121900" tIns="121900" rIns="121900" bIns="121900" rtlCol="0" anchor="t" anchorCtr="0">
            <a:normAutofit/>
          </a:bodyPr>
          <a:lstStyle/>
          <a:p>
            <a:r>
              <a:rPr lang="en" sz="3200" dirty="0"/>
              <a:t>Process of Sentiment Analysis</a:t>
            </a:r>
            <a:endParaRPr sz="3200" dirty="0"/>
          </a:p>
        </p:txBody>
      </p:sp>
      <p:sp>
        <p:nvSpPr>
          <p:cNvPr id="2" name="TextBox 1">
            <a:extLst>
              <a:ext uri="{FF2B5EF4-FFF2-40B4-BE49-F238E27FC236}">
                <a16:creationId xmlns:a16="http://schemas.microsoft.com/office/drawing/2014/main" id="{5428AD59-F12B-7201-F838-6EBBFCE84819}"/>
              </a:ext>
            </a:extLst>
          </p:cNvPr>
          <p:cNvSpPr txBox="1"/>
          <p:nvPr/>
        </p:nvSpPr>
        <p:spPr>
          <a:xfrm>
            <a:off x="413407" y="1488266"/>
            <a:ext cx="11415736" cy="3539815"/>
          </a:xfrm>
          <a:prstGeom prst="rect">
            <a:avLst/>
          </a:prstGeom>
          <a:noFill/>
        </p:spPr>
        <p:txBody>
          <a:bodyPr wrap="square" rtlCol="0">
            <a:spAutoFit/>
          </a:bodyPr>
          <a:lstStyle/>
          <a:p>
            <a:r>
              <a:rPr lang="en" sz="3200" dirty="0"/>
              <a:t>The process of sentiment analysis follows these steps:</a:t>
            </a:r>
          </a:p>
          <a:p>
            <a:pPr marL="457189" indent="-457189">
              <a:buFont typeface="+mj-lt"/>
              <a:buAutoNum type="arabicPeriod"/>
            </a:pPr>
            <a:endParaRPr lang="en-US" sz="3200" dirty="0"/>
          </a:p>
          <a:p>
            <a:pPr marL="609585" lvl="2" indent="-609585">
              <a:buFont typeface="+mj-lt"/>
              <a:buAutoNum type="arabicPeriod"/>
            </a:pPr>
            <a:r>
              <a:rPr lang="en-US" sz="2667" dirty="0"/>
              <a:t>Transcribe Voice into Text ( if input is voice)</a:t>
            </a:r>
          </a:p>
          <a:p>
            <a:pPr marL="609585" lvl="2" indent="-609585">
              <a:buFont typeface="+mj-lt"/>
              <a:buAutoNum type="arabicPeriod"/>
            </a:pPr>
            <a:r>
              <a:rPr lang="en-US" sz="2667" dirty="0"/>
              <a:t>Breaking down the text into components : sentences, phrases, tokens, and parts of speech.</a:t>
            </a:r>
          </a:p>
          <a:p>
            <a:pPr marL="609585" lvl="2" indent="-609585">
              <a:buFont typeface="+mj-lt"/>
              <a:buAutoNum type="arabicPeriod"/>
            </a:pPr>
            <a:r>
              <a:rPr lang="en-US" sz="2667" dirty="0"/>
              <a:t>Identifying each phrase and component.</a:t>
            </a:r>
          </a:p>
          <a:p>
            <a:pPr marL="609585" lvl="2" indent="-609585">
              <a:buFont typeface="+mj-lt"/>
              <a:buAutoNum type="arabicPeriod"/>
            </a:pPr>
            <a:r>
              <a:rPr lang="en-US" sz="2667" dirty="0"/>
              <a:t>Assigning a sentiment score to each phrase with plus or minus points.</a:t>
            </a:r>
          </a:p>
          <a:p>
            <a:pPr marL="609585" lvl="2" indent="-609585">
              <a:buFont typeface="+mj-lt"/>
              <a:buAutoNum type="arabicPeriod"/>
            </a:pPr>
            <a:r>
              <a:rPr lang="en-US" sz="2667" dirty="0"/>
              <a:t>Combining scores for a final sentiment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Three Categories</a:t>
            </a:r>
            <a:endParaRPr dirty="0"/>
          </a:p>
        </p:txBody>
      </p:sp>
      <p:sp>
        <p:nvSpPr>
          <p:cNvPr id="79" name="Google Shape;79;p17"/>
          <p:cNvSpPr txBox="1">
            <a:spLocks noGrp="1"/>
          </p:cNvSpPr>
          <p:nvPr>
            <p:ph type="body" idx="1"/>
          </p:nvPr>
        </p:nvSpPr>
        <p:spPr>
          <a:xfrm>
            <a:off x="415600" y="1536633"/>
            <a:ext cx="11360800" cy="5113200"/>
          </a:xfrm>
          <a:prstGeom prst="rect">
            <a:avLst/>
          </a:prstGeom>
        </p:spPr>
        <p:txBody>
          <a:bodyPr spcFirstLastPara="1" vert="horz" wrap="square" lIns="121900" tIns="121900" rIns="121900" bIns="121900" rtlCol="0" anchor="t" anchorCtr="0">
            <a:normAutofit/>
          </a:bodyPr>
          <a:lstStyle/>
          <a:p>
            <a:pPr marL="0" indent="0">
              <a:buClr>
                <a:schemeClr val="dk1"/>
              </a:buClr>
              <a:buSzPct val="47826"/>
              <a:buNone/>
            </a:pPr>
            <a:r>
              <a:rPr lang="en" sz="3067" b="1" dirty="0">
                <a:solidFill>
                  <a:srgbClr val="191919"/>
                </a:solidFill>
                <a:highlight>
                  <a:srgbClr val="FFFFFF"/>
                </a:highlight>
              </a:rPr>
              <a:t>Lexicon-Rule Based: </a:t>
            </a:r>
            <a:r>
              <a:rPr lang="en" sz="2320" dirty="0">
                <a:solidFill>
                  <a:srgbClr val="191919"/>
                </a:solidFill>
                <a:highlight>
                  <a:srgbClr val="FFFFFF"/>
                </a:highlight>
              </a:rPr>
              <a:t>The most straightforward sentiment analysis uses </a:t>
            </a:r>
            <a:r>
              <a:rPr lang="en" sz="2320" b="1" dirty="0">
                <a:solidFill>
                  <a:srgbClr val="191919"/>
                </a:solidFill>
                <a:highlight>
                  <a:srgbClr val="FFFFFF"/>
                </a:highlight>
              </a:rPr>
              <a:t>dictionaries</a:t>
            </a:r>
            <a:r>
              <a:rPr lang="en" sz="2320" dirty="0">
                <a:solidFill>
                  <a:srgbClr val="191919"/>
                </a:solidFill>
                <a:highlight>
                  <a:srgbClr val="FFFFFF"/>
                </a:highlight>
              </a:rPr>
              <a:t> or </a:t>
            </a:r>
            <a:r>
              <a:rPr lang="en" sz="2320" b="1" dirty="0">
                <a:solidFill>
                  <a:srgbClr val="191919"/>
                </a:solidFill>
                <a:highlight>
                  <a:srgbClr val="FFFFFF"/>
                </a:highlight>
              </a:rPr>
              <a:t>lexicons</a:t>
            </a:r>
            <a:r>
              <a:rPr lang="en" sz="2320" dirty="0">
                <a:solidFill>
                  <a:srgbClr val="191919"/>
                </a:solidFill>
                <a:highlight>
                  <a:srgbClr val="FFFFFF"/>
                </a:highlight>
              </a:rPr>
              <a:t> to explore words and phrases and determine their associated sentiments. This type of approach works well with </a:t>
            </a:r>
            <a:r>
              <a:rPr lang="en" sz="2320" b="1" dirty="0">
                <a:solidFill>
                  <a:srgbClr val="191919"/>
                </a:solidFill>
                <a:highlight>
                  <a:srgbClr val="FFFFFF"/>
                </a:highlight>
              </a:rPr>
              <a:t>direct and explicit opinions</a:t>
            </a:r>
            <a:r>
              <a:rPr lang="en" sz="2320" dirty="0">
                <a:solidFill>
                  <a:srgbClr val="191919"/>
                </a:solidFill>
                <a:highlight>
                  <a:srgbClr val="FFFFFF"/>
                </a:highlight>
              </a:rPr>
              <a:t>. While this system is fast and easy to use, it rarely considers</a:t>
            </a:r>
            <a:r>
              <a:rPr lang="en" sz="2320" b="1" dirty="0">
                <a:solidFill>
                  <a:srgbClr val="191919"/>
                </a:solidFill>
                <a:highlight>
                  <a:srgbClr val="FFFFFF"/>
                </a:highlight>
              </a:rPr>
              <a:t> how words are combined in a sequence</a:t>
            </a:r>
            <a:r>
              <a:rPr lang="en" sz="2320" dirty="0">
                <a:solidFill>
                  <a:srgbClr val="191919"/>
                </a:solidFill>
                <a:highlight>
                  <a:srgbClr val="FFFFFF"/>
                </a:highlight>
              </a:rPr>
              <a:t>. Teams need to add rules for comparative opinions as this approach can’t readily understand implicit opinions.</a:t>
            </a:r>
            <a:endParaRPr sz="3787" b="1" dirty="0">
              <a:solidFill>
                <a:srgbClr val="191919"/>
              </a:solidFill>
              <a:highlight>
                <a:srgbClr val="FFFFFF"/>
              </a:highlight>
            </a:endParaRPr>
          </a:p>
          <a:p>
            <a:pPr marL="0" indent="0">
              <a:buClr>
                <a:schemeClr val="dk1"/>
              </a:buClr>
              <a:buSzPct val="65964"/>
              <a:buNone/>
            </a:pPr>
            <a:endParaRPr lang="en-US" sz="2223" dirty="0">
              <a:solidFill>
                <a:schemeClr val="dk1"/>
              </a:solidFill>
            </a:endParaRPr>
          </a:p>
          <a:p>
            <a:pPr marL="0" indent="0">
              <a:buClr>
                <a:schemeClr val="dk1"/>
              </a:buClr>
              <a:buSzPct val="65964"/>
              <a:buNone/>
            </a:pPr>
            <a:r>
              <a:rPr lang="en-US" sz="2667" b="1" dirty="0">
                <a:solidFill>
                  <a:srgbClr val="191919"/>
                </a:solidFill>
                <a:highlight>
                  <a:srgbClr val="FFFFFF"/>
                </a:highlight>
              </a:rPr>
              <a:t>Machine Learning: </a:t>
            </a:r>
            <a:r>
              <a:rPr lang="en-US" sz="2133" dirty="0">
                <a:solidFill>
                  <a:srgbClr val="191919"/>
                </a:solidFill>
                <a:highlight>
                  <a:srgbClr val="FFFFFF"/>
                </a:highlight>
              </a:rPr>
              <a:t>Trains models on large datasets of labeled text to automatically learn associations between words and sentiment. Think of an AI learning from labeled examples.</a:t>
            </a:r>
          </a:p>
          <a:p>
            <a:pPr marL="0" indent="0">
              <a:buClr>
                <a:schemeClr val="dk1"/>
              </a:buClr>
              <a:buSzPct val="65964"/>
              <a:buNone/>
            </a:pPr>
            <a:endParaRPr sz="2223" dirty="0">
              <a:solidFill>
                <a:schemeClr val="dk1"/>
              </a:solidFill>
            </a:endParaRPr>
          </a:p>
          <a:p>
            <a:pPr marL="0" indent="0">
              <a:buClr>
                <a:schemeClr val="dk1"/>
              </a:buClr>
              <a:buSzPct val="47826"/>
              <a:buNone/>
            </a:pPr>
            <a:r>
              <a:rPr lang="en" sz="3067" b="1" dirty="0">
                <a:solidFill>
                  <a:srgbClr val="191919"/>
                </a:solidFill>
                <a:highlight>
                  <a:srgbClr val="FFFFFF"/>
                </a:highlight>
              </a:rPr>
              <a:t>Hybrid: </a:t>
            </a:r>
            <a:r>
              <a:rPr lang="en" sz="2464" dirty="0">
                <a:solidFill>
                  <a:srgbClr val="191919"/>
                </a:solidFill>
                <a:highlight>
                  <a:srgbClr val="FFFFFF"/>
                </a:highlight>
              </a:rPr>
              <a:t>Combining both </a:t>
            </a:r>
            <a:r>
              <a:rPr lang="en" sz="2464" b="1" dirty="0">
                <a:solidFill>
                  <a:srgbClr val="191919"/>
                </a:solidFill>
                <a:highlight>
                  <a:srgbClr val="FFFFFF"/>
                </a:highlight>
              </a:rPr>
              <a:t>rule-based and automated systems</a:t>
            </a:r>
            <a:r>
              <a:rPr lang="en" sz="2464" dirty="0">
                <a:solidFill>
                  <a:srgbClr val="191919"/>
                </a:solidFill>
                <a:highlight>
                  <a:srgbClr val="FFFFFF"/>
                </a:highlight>
              </a:rPr>
              <a:t> means you can gain the </a:t>
            </a:r>
            <a:r>
              <a:rPr lang="en" sz="2464" b="1" dirty="0">
                <a:solidFill>
                  <a:srgbClr val="191919"/>
                </a:solidFill>
                <a:highlight>
                  <a:srgbClr val="FFFFFF"/>
                </a:highlight>
              </a:rPr>
              <a:t>accuracy and precision you need to truly understand your customers.</a:t>
            </a:r>
            <a:r>
              <a:rPr lang="en" sz="2464" dirty="0">
                <a:solidFill>
                  <a:srgbClr val="191919"/>
                </a:solidFill>
                <a:highlight>
                  <a:srgbClr val="FFFFFF"/>
                </a:highlight>
              </a:rPr>
              <a:t> This is the most powerful system as it contains the emotional information gathered from lexicons, which can be adapted over time.</a:t>
            </a:r>
            <a:endParaRPr sz="3931" b="1" dirty="0">
              <a:solidFill>
                <a:srgbClr val="19191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8902-5EE6-8FA3-DC9E-13752C8402B9}"/>
              </a:ext>
            </a:extLst>
          </p:cNvPr>
          <p:cNvSpPr>
            <a:spLocks noGrp="1"/>
          </p:cNvSpPr>
          <p:nvPr>
            <p:ph type="title"/>
          </p:nvPr>
        </p:nvSpPr>
        <p:spPr>
          <a:xfrm>
            <a:off x="415600" y="337611"/>
            <a:ext cx="11360800" cy="763600"/>
          </a:xfrm>
        </p:spPr>
        <p:txBody>
          <a:bodyPr>
            <a:normAutofit fontScale="90000"/>
          </a:bodyPr>
          <a:lstStyle/>
          <a:p>
            <a:pPr algn="ctr"/>
            <a:r>
              <a:rPr lang="en-US" dirty="0"/>
              <a:t>Lexicon Based vs Machine Learning</a:t>
            </a:r>
          </a:p>
        </p:txBody>
      </p:sp>
      <p:pic>
        <p:nvPicPr>
          <p:cNvPr id="8" name="Picture 7">
            <a:extLst>
              <a:ext uri="{FF2B5EF4-FFF2-40B4-BE49-F238E27FC236}">
                <a16:creationId xmlns:a16="http://schemas.microsoft.com/office/drawing/2014/main" id="{6587D839-964F-7E5A-1103-1995BD317901}"/>
              </a:ext>
            </a:extLst>
          </p:cNvPr>
          <p:cNvPicPr>
            <a:picLocks noChangeAspect="1"/>
          </p:cNvPicPr>
          <p:nvPr/>
        </p:nvPicPr>
        <p:blipFill>
          <a:blip r:embed="rId3"/>
          <a:stretch>
            <a:fillRect/>
          </a:stretch>
        </p:blipFill>
        <p:spPr>
          <a:xfrm>
            <a:off x="135160" y="1622568"/>
            <a:ext cx="11921680" cy="4191216"/>
          </a:xfrm>
          <a:prstGeom prst="rect">
            <a:avLst/>
          </a:prstGeom>
        </p:spPr>
      </p:pic>
    </p:spTree>
    <p:extLst>
      <p:ext uri="{BB962C8B-B14F-4D97-AF65-F5344CB8AC3E}">
        <p14:creationId xmlns:p14="http://schemas.microsoft.com/office/powerpoint/2010/main" val="339567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3BB1-9E37-E0E8-FB8A-42D2AB3849BF}"/>
              </a:ext>
            </a:extLst>
          </p:cNvPr>
          <p:cNvSpPr>
            <a:spLocks noGrp="1"/>
          </p:cNvSpPr>
          <p:nvPr>
            <p:ph type="title"/>
          </p:nvPr>
        </p:nvSpPr>
        <p:spPr>
          <a:xfrm>
            <a:off x="325289" y="159873"/>
            <a:ext cx="11360800" cy="763600"/>
          </a:xfrm>
        </p:spPr>
        <p:txBody>
          <a:bodyPr>
            <a:normAutofit fontScale="90000"/>
          </a:bodyPr>
          <a:lstStyle/>
          <a:p>
            <a:pPr algn="ctr"/>
            <a:r>
              <a:rPr lang="en-US" dirty="0"/>
              <a:t>Lexicon Based vs Machine Learning</a:t>
            </a:r>
          </a:p>
        </p:txBody>
      </p:sp>
      <p:pic>
        <p:nvPicPr>
          <p:cNvPr id="7" name="Picture 6">
            <a:extLst>
              <a:ext uri="{FF2B5EF4-FFF2-40B4-BE49-F238E27FC236}">
                <a16:creationId xmlns:a16="http://schemas.microsoft.com/office/drawing/2014/main" id="{F04225FE-4539-1438-A3A0-71AF9799612C}"/>
              </a:ext>
            </a:extLst>
          </p:cNvPr>
          <p:cNvPicPr>
            <a:picLocks noChangeAspect="1"/>
          </p:cNvPicPr>
          <p:nvPr/>
        </p:nvPicPr>
        <p:blipFill>
          <a:blip r:embed="rId3"/>
          <a:stretch>
            <a:fillRect/>
          </a:stretch>
        </p:blipFill>
        <p:spPr>
          <a:xfrm>
            <a:off x="2387675" y="807688"/>
            <a:ext cx="6654389" cy="6088736"/>
          </a:xfrm>
          <a:prstGeom prst="rect">
            <a:avLst/>
          </a:prstGeom>
        </p:spPr>
      </p:pic>
      <p:grpSp>
        <p:nvGrpSpPr>
          <p:cNvPr id="16" name="Group 15">
            <a:extLst>
              <a:ext uri="{FF2B5EF4-FFF2-40B4-BE49-F238E27FC236}">
                <a16:creationId xmlns:a16="http://schemas.microsoft.com/office/drawing/2014/main" id="{69D01835-0092-5D58-E265-F2C52AD253D0}"/>
              </a:ext>
            </a:extLst>
          </p:cNvPr>
          <p:cNvGrpSpPr/>
          <p:nvPr/>
        </p:nvGrpSpPr>
        <p:grpSpPr>
          <a:xfrm>
            <a:off x="7752866" y="2357120"/>
            <a:ext cx="4511385" cy="2267800"/>
            <a:chOff x="5814649" y="1767840"/>
            <a:chExt cx="3383539" cy="1700850"/>
          </a:xfrm>
        </p:grpSpPr>
        <p:sp>
          <p:nvSpPr>
            <p:cNvPr id="8" name="TextBox 7">
              <a:extLst>
                <a:ext uri="{FF2B5EF4-FFF2-40B4-BE49-F238E27FC236}">
                  <a16:creationId xmlns:a16="http://schemas.microsoft.com/office/drawing/2014/main" id="{DD25B8F4-5C53-410F-097A-0C59241DE4E1}"/>
                </a:ext>
              </a:extLst>
            </p:cNvPr>
            <p:cNvSpPr txBox="1"/>
            <p:nvPr/>
          </p:nvSpPr>
          <p:spPr>
            <a:xfrm>
              <a:off x="6759787" y="1767840"/>
              <a:ext cx="2438401" cy="1700850"/>
            </a:xfrm>
            <a:prstGeom prst="rect">
              <a:avLst/>
            </a:prstGeom>
            <a:noFill/>
          </p:spPr>
          <p:txBody>
            <a:bodyPr wrap="square" rtlCol="0">
              <a:spAutoFit/>
            </a:bodyPr>
            <a:lstStyle/>
            <a:p>
              <a:r>
                <a:rPr lang="en-US" sz="1467" b="1" dirty="0">
                  <a:solidFill>
                    <a:srgbClr val="0070C0"/>
                  </a:solidFill>
                </a:rPr>
                <a:t>Various Classification Algorithms</a:t>
              </a:r>
            </a:p>
            <a:p>
              <a:pPr marL="228594" indent="-228594">
                <a:buFont typeface="Arial" panose="020B0604020202020204" pitchFamily="34" charset="0"/>
                <a:buChar char="•"/>
              </a:pPr>
              <a:r>
                <a:rPr lang="en-US" sz="1467" dirty="0">
                  <a:solidFill>
                    <a:srgbClr val="0070C0"/>
                  </a:solidFill>
                </a:rPr>
                <a:t>Naive Bayes</a:t>
              </a:r>
            </a:p>
            <a:p>
              <a:pPr marL="228594" indent="-228594">
                <a:buFont typeface="Arial" panose="020B0604020202020204" pitchFamily="34" charset="0"/>
                <a:buChar char="•"/>
              </a:pPr>
              <a:r>
                <a:rPr lang="en-US" sz="1467" dirty="0">
                  <a:solidFill>
                    <a:srgbClr val="0070C0"/>
                  </a:solidFill>
                </a:rPr>
                <a:t>Support Vector Machine (SVM)</a:t>
              </a:r>
            </a:p>
            <a:p>
              <a:pPr marL="228594" indent="-228594">
                <a:buFont typeface="Arial" panose="020B0604020202020204" pitchFamily="34" charset="0"/>
                <a:buChar char="•"/>
              </a:pPr>
              <a:r>
                <a:rPr lang="en-US" sz="1467" dirty="0">
                  <a:solidFill>
                    <a:srgbClr val="0070C0"/>
                  </a:solidFill>
                </a:rPr>
                <a:t>Logistic Regression</a:t>
              </a:r>
            </a:p>
            <a:p>
              <a:pPr marL="228594" indent="-228594">
                <a:buFont typeface="Arial" panose="020B0604020202020204" pitchFamily="34" charset="0"/>
                <a:buChar char="•"/>
              </a:pPr>
              <a:r>
                <a:rPr lang="en-US" sz="1467" dirty="0">
                  <a:solidFill>
                    <a:srgbClr val="0070C0"/>
                  </a:solidFill>
                </a:rPr>
                <a:t>…</a:t>
              </a:r>
            </a:p>
            <a:p>
              <a:r>
                <a:rPr lang="en-US" sz="2400" dirty="0">
                  <a:solidFill>
                    <a:srgbClr val="0070C0"/>
                  </a:solidFill>
                </a:rPr>
                <a:t>Neural Networks</a:t>
              </a:r>
            </a:p>
            <a:p>
              <a:pPr marL="228594" indent="-228594">
                <a:buFont typeface="Arial" panose="020B0604020202020204" pitchFamily="34" charset="0"/>
                <a:buChar char="•"/>
              </a:pPr>
              <a:r>
                <a:rPr lang="en-US" sz="1467" dirty="0">
                  <a:solidFill>
                    <a:srgbClr val="0070C0"/>
                  </a:solidFill>
                </a:rPr>
                <a:t>RNN(</a:t>
              </a:r>
              <a:r>
                <a:rPr lang="en-US" sz="1467" dirty="0" err="1">
                  <a:solidFill>
                    <a:srgbClr val="0070C0"/>
                  </a:solidFill>
                </a:rPr>
                <a:t>BiLSTM</a:t>
              </a:r>
              <a:r>
                <a:rPr lang="en-US" sz="1467" dirty="0">
                  <a:solidFill>
                    <a:srgbClr val="0070C0"/>
                  </a:solidFill>
                </a:rPr>
                <a:t>, …)</a:t>
              </a:r>
            </a:p>
            <a:p>
              <a:pPr marL="228594" indent="-228594">
                <a:buFont typeface="Arial" panose="020B0604020202020204" pitchFamily="34" charset="0"/>
                <a:buChar char="•"/>
              </a:pPr>
              <a:r>
                <a:rPr lang="en-US" sz="1467" dirty="0">
                  <a:solidFill>
                    <a:srgbClr val="0070C0"/>
                  </a:solidFill>
                </a:rPr>
                <a:t>CNN</a:t>
              </a:r>
            </a:p>
            <a:p>
              <a:pPr marL="228594" indent="-228594">
                <a:buFont typeface="Arial" panose="020B0604020202020204" pitchFamily="34" charset="0"/>
                <a:buChar char="•"/>
              </a:pPr>
              <a:r>
                <a:rPr lang="en-US" sz="1467" dirty="0">
                  <a:solidFill>
                    <a:srgbClr val="0070C0"/>
                  </a:solidFill>
                </a:rPr>
                <a:t>Transformers</a:t>
              </a:r>
            </a:p>
          </p:txBody>
        </p:sp>
        <p:cxnSp>
          <p:nvCxnSpPr>
            <p:cNvPr id="11" name="Connector: Elbow 10">
              <a:extLst>
                <a:ext uri="{FF2B5EF4-FFF2-40B4-BE49-F238E27FC236}">
                  <a16:creationId xmlns:a16="http://schemas.microsoft.com/office/drawing/2014/main" id="{AB8C0837-7CC3-B277-9BF7-D13AD20D1F24}"/>
                </a:ext>
              </a:extLst>
            </p:cNvPr>
            <p:cNvCxnSpPr>
              <a:cxnSpLocks/>
              <a:endCxn id="8" idx="1"/>
            </p:cNvCxnSpPr>
            <p:nvPr/>
          </p:nvCxnSpPr>
          <p:spPr>
            <a:xfrm flipV="1">
              <a:off x="5814649" y="2618265"/>
              <a:ext cx="945138" cy="5059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19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15600" y="593367"/>
            <a:ext cx="11360800" cy="1201320"/>
          </a:xfrm>
          <a:prstGeom prst="rect">
            <a:avLst/>
          </a:prstGeom>
        </p:spPr>
        <p:txBody>
          <a:bodyPr spcFirstLastPara="1" vert="horz" wrap="square" lIns="121900" tIns="121900" rIns="121900" bIns="121900" rtlCol="0" anchor="t" anchorCtr="0">
            <a:noAutofit/>
          </a:bodyPr>
          <a:lstStyle/>
          <a:p>
            <a:r>
              <a:rPr lang="en-US" sz="4800" dirty="0"/>
              <a:t>Sentiment Analysis Models</a:t>
            </a:r>
            <a:endParaRPr sz="4800" dirty="0"/>
          </a:p>
        </p:txBody>
      </p:sp>
      <p:sp>
        <p:nvSpPr>
          <p:cNvPr id="85" name="Google Shape;85;p18"/>
          <p:cNvSpPr txBox="1">
            <a:spLocks noGrp="1"/>
          </p:cNvSpPr>
          <p:nvPr>
            <p:ph type="body" idx="1"/>
          </p:nvPr>
        </p:nvSpPr>
        <p:spPr>
          <a:xfrm>
            <a:off x="622989" y="1728250"/>
            <a:ext cx="10295624" cy="4993393"/>
          </a:xfrm>
          <a:prstGeom prst="rect">
            <a:avLst/>
          </a:prstGeom>
        </p:spPr>
        <p:txBody>
          <a:bodyPr spcFirstLastPara="1" vert="horz" wrap="square" lIns="121900" tIns="121900" rIns="121900" bIns="121900" rtlCol="0" anchor="t" anchorCtr="0">
            <a:normAutofit fontScale="85000" lnSpcReduction="20000"/>
          </a:bodyPr>
          <a:lstStyle/>
          <a:p>
            <a:pPr marL="690016" indent="-609585">
              <a:lnSpc>
                <a:spcPct val="100000"/>
              </a:lnSpc>
              <a:buClr>
                <a:srgbClr val="272626"/>
              </a:buClr>
              <a:buSzPts val="2650"/>
            </a:pPr>
            <a:r>
              <a:rPr lang="en" sz="3733" dirty="0">
                <a:solidFill>
                  <a:srgbClr val="272626"/>
                </a:solidFill>
                <a:highlight>
                  <a:srgbClr val="FFFFFF"/>
                </a:highlight>
                <a:latin typeface="+mj-lt"/>
                <a:sym typeface="Montserrat"/>
              </a:rPr>
              <a:t>Lexicon and Rule based models </a:t>
            </a:r>
          </a:p>
          <a:p>
            <a:pPr marL="1299601" lvl="1" indent="-529153">
              <a:lnSpc>
                <a:spcPct val="100000"/>
              </a:lnSpc>
              <a:buClr>
                <a:srgbClr val="272626"/>
              </a:buClr>
              <a:buSzPts val="2650"/>
              <a:buFont typeface="Courier New" panose="02070309020205020404" pitchFamily="49" charset="0"/>
              <a:buChar char="o"/>
            </a:pPr>
            <a:r>
              <a:rPr lang="en" sz="3733" dirty="0">
                <a:solidFill>
                  <a:srgbClr val="272626"/>
                </a:solidFill>
                <a:highlight>
                  <a:srgbClr val="FFFFFF"/>
                </a:highlight>
                <a:latin typeface="+mj-lt"/>
                <a:sym typeface="Montserrat"/>
              </a:rPr>
              <a:t>Vader</a:t>
            </a:r>
          </a:p>
          <a:p>
            <a:pPr marL="1299601" lvl="1" indent="-529153">
              <a:lnSpc>
                <a:spcPct val="100000"/>
              </a:lnSpc>
              <a:buClr>
                <a:srgbClr val="272626"/>
              </a:buClr>
              <a:buSzPts val="2650"/>
              <a:buFont typeface="Courier New" panose="02070309020205020404" pitchFamily="49" charset="0"/>
              <a:buChar char="o"/>
            </a:pPr>
            <a:r>
              <a:rPr lang="en" sz="3733" dirty="0">
                <a:solidFill>
                  <a:srgbClr val="272626"/>
                </a:solidFill>
                <a:highlight>
                  <a:srgbClr val="FFFFFF"/>
                </a:highlight>
                <a:latin typeface="+mj-lt"/>
                <a:sym typeface="Montserrat"/>
              </a:rPr>
              <a:t>TextBlob (PatternAnalyszer)</a:t>
            </a:r>
          </a:p>
          <a:p>
            <a:pPr marL="690016" indent="-609585">
              <a:lnSpc>
                <a:spcPct val="100000"/>
              </a:lnSpc>
              <a:buClr>
                <a:srgbClr val="272626"/>
              </a:buClr>
              <a:buSzPts val="2650"/>
            </a:pPr>
            <a:endParaRPr lang="en" sz="3733" dirty="0">
              <a:solidFill>
                <a:srgbClr val="272626"/>
              </a:solidFill>
              <a:highlight>
                <a:srgbClr val="FFFFFF"/>
              </a:highlight>
              <a:latin typeface="+mj-lt"/>
              <a:ea typeface="Montserrat"/>
              <a:cs typeface="Montserrat"/>
              <a:sym typeface="Montserrat"/>
            </a:endParaRPr>
          </a:p>
          <a:p>
            <a:pPr marL="690016" indent="-609585">
              <a:lnSpc>
                <a:spcPct val="100000"/>
              </a:lnSpc>
              <a:buClr>
                <a:srgbClr val="272626"/>
              </a:buClr>
              <a:buSzPts val="2650"/>
            </a:pPr>
            <a:r>
              <a:rPr lang="en" sz="3733" dirty="0">
                <a:solidFill>
                  <a:srgbClr val="272626"/>
                </a:solidFill>
                <a:highlight>
                  <a:srgbClr val="FFFFFF"/>
                </a:highlight>
                <a:latin typeface="+mj-lt"/>
                <a:ea typeface="Montserrat"/>
                <a:cs typeface="Montserrat"/>
                <a:sym typeface="Montserrat"/>
              </a:rPr>
              <a:t>Machine Learning</a:t>
            </a:r>
          </a:p>
          <a:p>
            <a:pPr marL="1299601" lvl="1" indent="-609585">
              <a:lnSpc>
                <a:spcPct val="100000"/>
              </a:lnSpc>
              <a:buClr>
                <a:srgbClr val="272626"/>
              </a:buClr>
              <a:buSzPts val="2650"/>
            </a:pPr>
            <a:r>
              <a:rPr lang="en" sz="3733" dirty="0">
                <a:solidFill>
                  <a:srgbClr val="272626"/>
                </a:solidFill>
                <a:highlight>
                  <a:srgbClr val="FFFFFF"/>
                </a:highlight>
                <a:latin typeface="+mj-lt"/>
                <a:sym typeface="Montserrat"/>
              </a:rPr>
              <a:t>Supervised </a:t>
            </a:r>
          </a:p>
          <a:p>
            <a:pPr marL="1909186" lvl="2" indent="-609585">
              <a:lnSpc>
                <a:spcPct val="100000"/>
              </a:lnSpc>
              <a:buClr>
                <a:srgbClr val="272626"/>
              </a:buClr>
              <a:buSzPts val="2650"/>
            </a:pPr>
            <a:r>
              <a:rPr lang="en" sz="3733" dirty="0">
                <a:solidFill>
                  <a:srgbClr val="272626"/>
                </a:solidFill>
                <a:highlight>
                  <a:srgbClr val="FFFFFF"/>
                </a:highlight>
                <a:latin typeface="+mj-lt"/>
                <a:sym typeface="Montserrat"/>
              </a:rPr>
              <a:t>DistilBert (Transformers)</a:t>
            </a:r>
          </a:p>
          <a:p>
            <a:pPr marL="690016" indent="-609585">
              <a:lnSpc>
                <a:spcPct val="100000"/>
              </a:lnSpc>
              <a:buClr>
                <a:srgbClr val="272626"/>
              </a:buClr>
              <a:buSzPts val="2650"/>
            </a:pPr>
            <a:endParaRPr lang="en" sz="3733" dirty="0">
              <a:solidFill>
                <a:srgbClr val="272626"/>
              </a:solidFill>
              <a:highlight>
                <a:srgbClr val="FFFFFF"/>
              </a:highlight>
              <a:latin typeface="+mj-lt"/>
              <a:ea typeface="Montserrat"/>
              <a:cs typeface="Montserrat"/>
              <a:sym typeface="Montserrat"/>
            </a:endParaRPr>
          </a:p>
          <a:p>
            <a:pPr marL="690016" indent="-609585">
              <a:lnSpc>
                <a:spcPct val="100000"/>
              </a:lnSpc>
              <a:buClr>
                <a:srgbClr val="272626"/>
              </a:buClr>
              <a:buSzPts val="2650"/>
            </a:pPr>
            <a:r>
              <a:rPr lang="en" sz="3733" dirty="0">
                <a:solidFill>
                  <a:srgbClr val="272626"/>
                </a:solidFill>
                <a:highlight>
                  <a:srgbClr val="FFFFFF"/>
                </a:highlight>
                <a:latin typeface="+mj-lt"/>
                <a:sym typeface="Montserrat"/>
              </a:rPr>
              <a:t>Hybrid</a:t>
            </a:r>
          </a:p>
          <a:p>
            <a:pPr lvl="1" indent="-529153">
              <a:lnSpc>
                <a:spcPct val="100000"/>
              </a:lnSpc>
              <a:buClr>
                <a:srgbClr val="272626"/>
              </a:buClr>
              <a:buSzPts val="2650"/>
              <a:buFont typeface="Courier New" panose="02070309020205020404" pitchFamily="49" charset="0"/>
              <a:buChar char="o"/>
            </a:pPr>
            <a:r>
              <a:rPr lang="en" sz="3733" dirty="0">
                <a:solidFill>
                  <a:srgbClr val="272626"/>
                </a:solidFill>
                <a:highlight>
                  <a:srgbClr val="FFFFFF"/>
                </a:highlight>
                <a:latin typeface="+mj-lt"/>
                <a:sym typeface="Montserrat"/>
              </a:rPr>
              <a:t>Semi-supervised </a:t>
            </a:r>
          </a:p>
          <a:p>
            <a:pPr lvl="2" indent="-529153">
              <a:lnSpc>
                <a:spcPct val="100000"/>
              </a:lnSpc>
              <a:buClr>
                <a:srgbClr val="272626"/>
              </a:buClr>
              <a:buSzPts val="2650"/>
              <a:buFont typeface="Courier New" panose="02070309020205020404" pitchFamily="49" charset="0"/>
              <a:buChar char="o"/>
            </a:pPr>
            <a:r>
              <a:rPr lang="en" sz="3733" dirty="0">
                <a:solidFill>
                  <a:srgbClr val="272626"/>
                </a:solidFill>
                <a:highlight>
                  <a:srgbClr val="FFFFFF"/>
                </a:highlight>
                <a:latin typeface="+mj-lt"/>
                <a:sym typeface="Montserrat"/>
              </a:rPr>
              <a:t>Flair (RNN)</a:t>
            </a:r>
          </a:p>
          <a:p>
            <a:pPr lvl="2" indent="-529153">
              <a:lnSpc>
                <a:spcPct val="100000"/>
              </a:lnSpc>
              <a:buClr>
                <a:srgbClr val="272626"/>
              </a:buClr>
              <a:buSzPts val="2650"/>
              <a:buFont typeface="Courier New" panose="02070309020205020404" pitchFamily="49" charset="0"/>
              <a:buChar char="o"/>
            </a:pPr>
            <a:r>
              <a:rPr lang="en-US" sz="3733" dirty="0">
                <a:solidFill>
                  <a:srgbClr val="272626"/>
                </a:solidFill>
                <a:highlight>
                  <a:srgbClr val="FFFFFF"/>
                </a:highlight>
                <a:latin typeface="+mj-lt"/>
              </a:rPr>
              <a:t>BERT-WMAL* </a:t>
            </a:r>
            <a:endParaRPr lang="en" sz="3733" dirty="0">
              <a:solidFill>
                <a:srgbClr val="272626"/>
              </a:solidFill>
              <a:highlight>
                <a:srgbClr val="FFFFFF"/>
              </a:highlight>
              <a:latin typeface="+mj-lt"/>
              <a:sym typeface="Montserrat"/>
            </a:endParaRPr>
          </a:p>
        </p:txBody>
      </p:sp>
      <p:sp>
        <p:nvSpPr>
          <p:cNvPr id="86" name="Google Shape;86;p18"/>
          <p:cNvSpPr txBox="1"/>
          <p:nvPr/>
        </p:nvSpPr>
        <p:spPr>
          <a:xfrm>
            <a:off x="5099033" y="7182067"/>
            <a:ext cx="12242800" cy="615513"/>
          </a:xfrm>
          <a:prstGeom prst="rect">
            <a:avLst/>
          </a:prstGeom>
          <a:noFill/>
          <a:ln>
            <a:noFill/>
          </a:ln>
        </p:spPr>
        <p:txBody>
          <a:bodyPr spcFirstLastPara="1" wrap="square" lIns="121900" tIns="121900" rIns="121900" bIns="121900" anchor="t" anchorCtr="0">
            <a:spAutoFit/>
          </a:bodyPr>
          <a:lstStyle/>
          <a:p>
            <a:endParaRPr sz="2400"/>
          </a:p>
        </p:txBody>
      </p:sp>
      <p:sp>
        <p:nvSpPr>
          <p:cNvPr id="2" name="TextBox 1">
            <a:extLst>
              <a:ext uri="{FF2B5EF4-FFF2-40B4-BE49-F238E27FC236}">
                <a16:creationId xmlns:a16="http://schemas.microsoft.com/office/drawing/2014/main" id="{F8D3CABC-FF07-8107-C07D-C827D0BE8DC7}"/>
              </a:ext>
            </a:extLst>
          </p:cNvPr>
          <p:cNvSpPr txBox="1"/>
          <p:nvPr/>
        </p:nvSpPr>
        <p:spPr>
          <a:xfrm>
            <a:off x="415601" y="6447631"/>
            <a:ext cx="1653017" cy="338554"/>
          </a:xfrm>
          <a:prstGeom prst="rect">
            <a:avLst/>
          </a:prstGeom>
          <a:noFill/>
        </p:spPr>
        <p:txBody>
          <a:bodyPr wrap="none" rtlCol="0">
            <a:spAutoFit/>
          </a:bodyPr>
          <a:lstStyle/>
          <a:p>
            <a:r>
              <a:rPr lang="en-US" sz="1600" dirty="0"/>
              <a:t>* Not part of POC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3132</Words>
  <Application>Microsoft Office PowerPoint</Application>
  <PresentationFormat>Widescreen</PresentationFormat>
  <Paragraphs>241</Paragraphs>
  <Slides>22</Slides>
  <Notes>21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Google Sans</vt:lpstr>
      <vt:lpstr>JetBrains Mono</vt:lpstr>
      <vt:lpstr>Montserrat</vt:lpstr>
      <vt:lpstr>Office Theme</vt:lpstr>
      <vt:lpstr>Sentiments Analysis</vt:lpstr>
      <vt:lpstr>Sentiment Analysis</vt:lpstr>
      <vt:lpstr>Sentiment Analysis</vt:lpstr>
      <vt:lpstr>Types of Sentiment Analysis</vt:lpstr>
      <vt:lpstr>Process of Sentiment Analysis</vt:lpstr>
      <vt:lpstr>Three Categories</vt:lpstr>
      <vt:lpstr>Lexicon Based vs Machine Learning</vt:lpstr>
      <vt:lpstr>Lexicon Based vs Machine Learning</vt:lpstr>
      <vt:lpstr>Sentiment Analysis Models</vt:lpstr>
      <vt:lpstr>VADER – Lexicon - Rule Based</vt:lpstr>
      <vt:lpstr>VADER - Rule-Based Heuristics</vt:lpstr>
      <vt:lpstr>TEXTBLOB</vt:lpstr>
      <vt:lpstr>TextBlob Pattern Analyzer</vt:lpstr>
      <vt:lpstr>Demo VADER and TEXTBLOB</vt:lpstr>
      <vt:lpstr>FLAIR (Forward-Looking Attentive Inference Recurrent Neural Network)</vt:lpstr>
      <vt:lpstr>Flair ( Change)</vt:lpstr>
      <vt:lpstr>Various results sample tests shows following results</vt:lpstr>
      <vt:lpstr>Advanced Transformer based deep learning models</vt:lpstr>
      <vt:lpstr>PowerPoint Presentation</vt:lpstr>
      <vt:lpstr>DistilBert (distilbert-base-uncased-finetuned-sst-2-English) </vt:lpstr>
      <vt:lpstr>FLAIR vs DistilBert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Sentiments Analysis</dc:title>
  <dc:creator>Pankaj Chopra</dc:creator>
  <cp:lastModifiedBy>Pankaj Chopra</cp:lastModifiedBy>
  <cp:revision>1</cp:revision>
  <dcterms:created xsi:type="dcterms:W3CDTF">2024-01-02T19:37:07Z</dcterms:created>
  <dcterms:modified xsi:type="dcterms:W3CDTF">2024-01-02T19:38:11Z</dcterms:modified>
</cp:coreProperties>
</file>