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erriweather Sans"/>
      <p:regular r:id="rId27"/>
      <p:bold r:id="rId28"/>
      <p:italic r:id="rId29"/>
      <p:boldItalic r:id="rId30"/>
    </p:embeddedFont>
    <p:embeddedFont>
      <p:font typeface="Nuni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Sans-bold.fntdata"/><Relationship Id="rId27" Type="http://schemas.openxmlformats.org/officeDocument/2006/relationships/font" Target="fonts/Merriweather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MerriweatherSans-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c03e7e2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c03e7e2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03e7e2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03e7e2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c03e7e2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c03e7e2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c03e7e2f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c03e7e2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c03e7e2f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c03e7e2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c03e7e2f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c03e7e2f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c03e7e2f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c03e7e2f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c03e7e2f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c03e7e2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c03e7e2f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c03e7e2f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c03e7e2f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c03e7e2f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a91d51e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a91d51e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c03e7e2f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c03e7e2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c03e7e2f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c03e7e2f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a91d51e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a91d51e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a91d51e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a91d51e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1a91d51e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1a91d51e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c03e7e2f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c03e7e2f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1f1d11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1f1d11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c03e7e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c03e7e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c03e7e2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c03e7e2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google.com/forms/d/e/1FAIpQLScD5njVjtlXD3EQdu79JNGRG7TFXHCJQcc-vz5yw_yolCUgbA/viewfo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u="sng">
                <a:solidFill>
                  <a:srgbClr val="6D9EEB"/>
                </a:solidFill>
                <a:latin typeface="Times New Roman"/>
                <a:ea typeface="Times New Roman"/>
                <a:cs typeface="Times New Roman"/>
                <a:sym typeface="Times New Roman"/>
              </a:rPr>
              <a:t>TRAVEL BEHAVIOUR ANALYSIS</a:t>
            </a:r>
            <a:endParaRPr sz="2700" u="sng">
              <a:solidFill>
                <a:srgbClr val="6D9EEB"/>
              </a:solidFill>
              <a:latin typeface="Times New Roman"/>
              <a:ea typeface="Times New Roman"/>
              <a:cs typeface="Times New Roman"/>
              <a:sym typeface="Times New Roman"/>
            </a:endParaRPr>
          </a:p>
        </p:txBody>
      </p:sp>
      <p:sp>
        <p:nvSpPr>
          <p:cNvPr id="129" name="Google Shape;129;p13"/>
          <p:cNvSpPr txBox="1"/>
          <p:nvPr>
            <p:ph idx="1" type="subTitle"/>
          </p:nvPr>
        </p:nvSpPr>
        <p:spPr>
          <a:xfrm>
            <a:off x="819150" y="15506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Georgia"/>
                <a:ea typeface="Georgia"/>
                <a:cs typeface="Georgia"/>
                <a:sym typeface="Georgia"/>
              </a:rPr>
              <a:t>SUPERVISED BY:</a:t>
            </a:r>
            <a:r>
              <a:rPr lang="en">
                <a:latin typeface="Georgia"/>
                <a:ea typeface="Georgia"/>
                <a:cs typeface="Georgia"/>
                <a:sym typeface="Georgia"/>
              </a:rPr>
              <a:t> </a:t>
            </a:r>
            <a:r>
              <a:rPr b="1" lang="en">
                <a:latin typeface="Georgia"/>
                <a:ea typeface="Georgia"/>
                <a:cs typeface="Georgia"/>
                <a:sym typeface="Georgia"/>
              </a:rPr>
              <a:t>DR. RAHUL T M</a:t>
            </a:r>
            <a:endParaRPr b="1">
              <a:latin typeface="Georgia"/>
              <a:ea typeface="Georgia"/>
              <a:cs typeface="Georgia"/>
              <a:sym typeface="Georgia"/>
            </a:endParaRPr>
          </a:p>
        </p:txBody>
      </p:sp>
      <p:sp>
        <p:nvSpPr>
          <p:cNvPr id="130" name="Google Shape;130;p13"/>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TEAM MEMBERS: -</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AMIT KUMAR (2019CEB1002)</a:t>
            </a:r>
            <a:endParaRPr b="1"/>
          </a:p>
          <a:p>
            <a:pPr indent="0" lvl="0" marL="0" rtl="0" algn="l">
              <a:lnSpc>
                <a:spcPct val="100000"/>
              </a:lnSpc>
              <a:spcBef>
                <a:spcPts val="0"/>
              </a:spcBef>
              <a:spcAft>
                <a:spcPts val="0"/>
              </a:spcAft>
              <a:buNone/>
            </a:pPr>
            <a:r>
              <a:rPr b="1" lang="en"/>
              <a:t>BHOLESH MITTAL (2019CEB1006)</a:t>
            </a:r>
            <a:endParaRPr b="1"/>
          </a:p>
          <a:p>
            <a:pPr indent="0" lvl="0" marL="0" rtl="0" algn="l">
              <a:lnSpc>
                <a:spcPct val="100000"/>
              </a:lnSpc>
              <a:spcBef>
                <a:spcPts val="0"/>
              </a:spcBef>
              <a:spcAft>
                <a:spcPts val="0"/>
              </a:spcAft>
              <a:buNone/>
            </a:pPr>
            <a:r>
              <a:rPr b="1" lang="en"/>
              <a:t>NILKANT KAMBLE (2019CEB1013)</a:t>
            </a:r>
            <a:endParaRPr b="1"/>
          </a:p>
          <a:p>
            <a:pPr indent="0" lvl="0" marL="0" rtl="0" algn="l">
              <a:lnSpc>
                <a:spcPct val="100000"/>
              </a:lnSpc>
              <a:spcBef>
                <a:spcPts val="0"/>
              </a:spcBef>
              <a:spcAft>
                <a:spcPts val="0"/>
              </a:spcAft>
              <a:buNone/>
            </a:pPr>
            <a:r>
              <a:rPr b="1" lang="en"/>
              <a:t>PANKAJ DROLIA (2019CEB1019)</a:t>
            </a:r>
            <a:endParaRPr b="1"/>
          </a:p>
          <a:p>
            <a:pPr indent="0" lvl="0" marL="0" rtl="0" algn="l">
              <a:lnSpc>
                <a:spcPct val="100000"/>
              </a:lnSpc>
              <a:spcBef>
                <a:spcPts val="0"/>
              </a:spcBef>
              <a:spcAft>
                <a:spcPts val="0"/>
              </a:spcAft>
              <a:buNone/>
            </a:pPr>
            <a:r>
              <a:rPr b="1" lang="en"/>
              <a:t>RHYTHM PREET SINGH (2019CEB1027)</a:t>
            </a:r>
            <a:endParaRPr b="1"/>
          </a:p>
          <a:p>
            <a:pPr indent="0" lvl="0" marL="0" rtl="0" algn="l">
              <a:spcBef>
                <a:spcPts val="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195" name="Google Shape;195;p22"/>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2"/>
          <p:cNvPicPr preferRelativeResize="0"/>
          <p:nvPr/>
        </p:nvPicPr>
        <p:blipFill>
          <a:blip r:embed="rId3">
            <a:alphaModFix/>
          </a:blip>
          <a:stretch>
            <a:fillRect/>
          </a:stretch>
        </p:blipFill>
        <p:spPr>
          <a:xfrm>
            <a:off x="747050" y="545125"/>
            <a:ext cx="7649899" cy="377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Traffic Faced while going to school/college is slightly less than while going shopping</a:t>
            </a:r>
            <a:endParaRPr sz="3100"/>
          </a:p>
        </p:txBody>
      </p:sp>
      <p:sp>
        <p:nvSpPr>
          <p:cNvPr id="202" name="Google Shape;202;p23"/>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p>
            <a:pPr indent="0" lvl="0" marL="457200" rtl="0" algn="just">
              <a:lnSpc>
                <a:spcPct val="130000"/>
              </a:lnSpc>
              <a:spcBef>
                <a:spcPts val="0"/>
              </a:spcBef>
              <a:spcAft>
                <a:spcPts val="0"/>
              </a:spcAft>
              <a:buSzPts val="523"/>
              <a:buNone/>
            </a:pPr>
            <a:r>
              <a:rPr lang="en" sz="922">
                <a:solidFill>
                  <a:srgbClr val="000000"/>
                </a:solidFill>
                <a:latin typeface="Arial"/>
                <a:ea typeface="Arial"/>
                <a:cs typeface="Arial"/>
                <a:sym typeface="Arial"/>
              </a:rPr>
              <a:t>Avg traffic faced by students while going shopping is 2.09 out of 3 where 3 means very high and 1 means low traffic.</a:t>
            </a:r>
            <a:endParaRPr sz="922">
              <a:solidFill>
                <a:srgbClr val="000000"/>
              </a:solidFill>
              <a:latin typeface="Arial"/>
              <a:ea typeface="Arial"/>
              <a:cs typeface="Arial"/>
              <a:sym typeface="Arial"/>
            </a:endParaRPr>
          </a:p>
          <a:p>
            <a:pPr indent="0" lvl="0" marL="457200" rtl="0" algn="just">
              <a:lnSpc>
                <a:spcPct val="130000"/>
              </a:lnSpc>
              <a:spcBef>
                <a:spcPts val="0"/>
              </a:spcBef>
              <a:spcAft>
                <a:spcPts val="0"/>
              </a:spcAft>
              <a:buSzPts val="523"/>
              <a:buNone/>
            </a:pPr>
            <a:r>
              <a:rPr lang="en" sz="922">
                <a:solidFill>
                  <a:srgbClr val="000000"/>
                </a:solidFill>
                <a:latin typeface="Arial"/>
                <a:ea typeface="Arial"/>
                <a:cs typeface="Arial"/>
                <a:sym typeface="Arial"/>
              </a:rPr>
              <a:t>Avg traffic faced by students while going to school/college is 1.88 out of 3 where 3 means very high and 1 means low traffic.</a:t>
            </a:r>
            <a:endParaRPr sz="1160"/>
          </a:p>
        </p:txBody>
      </p:sp>
      <p:sp>
        <p:nvSpPr>
          <p:cNvPr id="203" name="Google Shape;203;p23"/>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rotWithShape="1">
          <a:blip r:embed="rId3">
            <a:alphaModFix/>
          </a:blip>
          <a:srcRect b="9518" l="4543" r="0" t="0"/>
          <a:stretch/>
        </p:blipFill>
        <p:spPr>
          <a:xfrm>
            <a:off x="2015550" y="2318750"/>
            <a:ext cx="3467100" cy="194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Shops are near to people in comparison to school/college.</a:t>
            </a:r>
            <a:endParaRPr/>
          </a:p>
        </p:txBody>
      </p:sp>
      <p:sp>
        <p:nvSpPr>
          <p:cNvPr id="210" name="Google Shape;210;p24"/>
          <p:cNvSpPr txBox="1"/>
          <p:nvPr>
            <p:ph idx="1" type="subTitle"/>
          </p:nvPr>
        </p:nvSpPr>
        <p:spPr>
          <a:xfrm>
            <a:off x="819150" y="1152850"/>
            <a:ext cx="5859900" cy="7917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lang="en" sz="3900">
                <a:solidFill>
                  <a:srgbClr val="000000"/>
                </a:solidFill>
                <a:latin typeface="Arial"/>
                <a:ea typeface="Arial"/>
                <a:cs typeface="Arial"/>
                <a:sym typeface="Arial"/>
              </a:rPr>
              <a:t>Average distance traveled while going to school is 6.75 km</a:t>
            </a:r>
            <a:endParaRPr sz="39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3900">
                <a:solidFill>
                  <a:srgbClr val="000000"/>
                </a:solidFill>
                <a:latin typeface="Arial"/>
                <a:ea typeface="Arial"/>
                <a:cs typeface="Arial"/>
                <a:sym typeface="Arial"/>
              </a:rPr>
              <a:t>Average distance traveled while going to school is 4.18 km</a:t>
            </a:r>
            <a:endParaRPr sz="39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3900">
                <a:solidFill>
                  <a:srgbClr val="000000"/>
                </a:solidFill>
                <a:latin typeface="Arial"/>
                <a:ea typeface="Arial"/>
                <a:cs typeface="Arial"/>
                <a:sym typeface="Arial"/>
              </a:rPr>
              <a:t>So, distance traveled while going to school is more than while going shopping so we can conclude that shops are nearer in comparison to educational institute</a:t>
            </a:r>
            <a:endParaRPr sz="39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1" name="Google Shape;211;p24"/>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4"/>
          <p:cNvPicPr preferRelativeResize="0"/>
          <p:nvPr/>
        </p:nvPicPr>
        <p:blipFill>
          <a:blip r:embed="rId3">
            <a:alphaModFix/>
          </a:blip>
          <a:stretch>
            <a:fillRect/>
          </a:stretch>
        </p:blipFill>
        <p:spPr>
          <a:xfrm>
            <a:off x="1480475" y="1812025"/>
            <a:ext cx="5448300"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19150" y="380050"/>
            <a:ext cx="6424200" cy="1170600"/>
          </a:xfrm>
          <a:prstGeom prst="rect">
            <a:avLst/>
          </a:prstGeom>
        </p:spPr>
        <p:txBody>
          <a:bodyPr anchorCtr="0" anchor="t" bIns="91425" lIns="91425" spcFirstLastPara="1" rIns="91425" wrap="square" tIns="91425">
            <a:normAutofit fontScale="90000"/>
          </a:bodyPr>
          <a:lstStyle/>
          <a:p>
            <a:pPr indent="-297814" lvl="0" marL="457200" rtl="0" algn="l">
              <a:lnSpc>
                <a:spcPct val="115000"/>
              </a:lnSpc>
              <a:spcBef>
                <a:spcPts val="0"/>
              </a:spcBef>
              <a:spcAft>
                <a:spcPts val="0"/>
              </a:spcAft>
              <a:buClr>
                <a:srgbClr val="000000"/>
              </a:buClr>
              <a:buSzPct val="100000"/>
              <a:buFont typeface="Arial"/>
              <a:buChar char="➔"/>
            </a:pPr>
            <a:r>
              <a:rPr b="1" lang="en" sz="1211">
                <a:solidFill>
                  <a:srgbClr val="000000"/>
                </a:solidFill>
                <a:latin typeface="Arial"/>
                <a:ea typeface="Arial"/>
                <a:cs typeface="Arial"/>
                <a:sym typeface="Arial"/>
              </a:rPr>
              <a:t>People with income more than 5 LPA or 10 LPA tend to have a motorized 4 wheeler</a:t>
            </a:r>
            <a:endParaRPr b="1" sz="1211">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10 out of 17 (58.8%)  people with annual income greater than 10 lpa have a motorized 4 wheeler and 13 out of 20 (65%) people with annual income in range 5-10 lpa have a motorized 4 wheeler. As more than 50% people with average income have 4 wheeler so we can conclude that People with income more than 5 LPA or 10 LPA tend to have a motorized 4 wheeler</a:t>
            </a:r>
            <a:endParaRPr b="1" sz="1322">
              <a:solidFill>
                <a:srgbClr val="000000"/>
              </a:solidFill>
              <a:latin typeface="Arial"/>
              <a:ea typeface="Arial"/>
              <a:cs typeface="Arial"/>
              <a:sym typeface="Arial"/>
            </a:endParaRPr>
          </a:p>
        </p:txBody>
      </p:sp>
      <p:sp>
        <p:nvSpPr>
          <p:cNvPr id="218" name="Google Shape;218;p25"/>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19" name="Google Shape;219;p25"/>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25"/>
          <p:cNvPicPr preferRelativeResize="0"/>
          <p:nvPr/>
        </p:nvPicPr>
        <p:blipFill>
          <a:blip r:embed="rId3">
            <a:alphaModFix/>
          </a:blip>
          <a:stretch>
            <a:fillRect/>
          </a:stretch>
        </p:blipFill>
        <p:spPr>
          <a:xfrm>
            <a:off x="1299750" y="1728900"/>
            <a:ext cx="5943600" cy="303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354725"/>
            <a:ext cx="6424200" cy="1195800"/>
          </a:xfrm>
          <a:prstGeom prst="rect">
            <a:avLst/>
          </a:prstGeom>
        </p:spPr>
        <p:txBody>
          <a:bodyPr anchorCtr="0" anchor="t" bIns="91425" lIns="91425" spcFirstLastPara="1" rIns="91425" wrap="square" tIns="91425">
            <a:noAutofit/>
          </a:bodyPr>
          <a:lstStyle/>
          <a:p>
            <a:pPr indent="-297815" lvl="0" marL="457200" rtl="0" algn="l">
              <a:lnSpc>
                <a:spcPct val="115000"/>
              </a:lnSpc>
              <a:spcBef>
                <a:spcPts val="0"/>
              </a:spcBef>
              <a:spcAft>
                <a:spcPts val="0"/>
              </a:spcAft>
              <a:buClr>
                <a:srgbClr val="000000"/>
              </a:buClr>
              <a:buSzPts val="1090"/>
              <a:buFont typeface="Arial"/>
              <a:buChar char="➔"/>
            </a:pPr>
            <a:r>
              <a:rPr b="1" lang="en" sz="1090">
                <a:solidFill>
                  <a:srgbClr val="000000"/>
                </a:solidFill>
                <a:latin typeface="Arial"/>
                <a:ea typeface="Arial"/>
                <a:cs typeface="Arial"/>
                <a:sym typeface="Arial"/>
              </a:rPr>
              <a:t>The condition of roads are in better condition in Urban areas than semi urban areas and  Rural areas.</a:t>
            </a:r>
            <a:endParaRPr b="1" sz="10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090">
                <a:solidFill>
                  <a:srgbClr val="000000"/>
                </a:solidFill>
                <a:latin typeface="Arial"/>
                <a:ea typeface="Arial"/>
                <a:cs typeface="Arial"/>
                <a:sym typeface="Arial"/>
              </a:rPr>
              <a:t>Avg. Road condition rating in rural areas 2.67/5</a:t>
            </a:r>
            <a:endParaRPr sz="10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090">
                <a:solidFill>
                  <a:srgbClr val="000000"/>
                </a:solidFill>
                <a:latin typeface="Arial"/>
                <a:ea typeface="Arial"/>
                <a:cs typeface="Arial"/>
                <a:sym typeface="Arial"/>
              </a:rPr>
              <a:t>Avg. Road condition rating in semi-urban areas 3.125/5</a:t>
            </a:r>
            <a:endParaRPr sz="10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090">
                <a:solidFill>
                  <a:srgbClr val="000000"/>
                </a:solidFill>
                <a:latin typeface="Arial"/>
                <a:ea typeface="Arial"/>
                <a:cs typeface="Arial"/>
                <a:sym typeface="Arial"/>
              </a:rPr>
              <a:t>Avg. Road condition rating in urban areas 3.655/5</a:t>
            </a:r>
            <a:endParaRPr sz="10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090">
                <a:solidFill>
                  <a:srgbClr val="000000"/>
                </a:solidFill>
                <a:latin typeface="Arial"/>
                <a:ea typeface="Arial"/>
                <a:cs typeface="Arial"/>
                <a:sym typeface="Arial"/>
              </a:rPr>
              <a:t>Road Rating :-  Urban &gt; Semi-Urban &gt; Rural , so we can conclude that urban areas have better road conditions in comparison to semi urban areas and rural areas.</a:t>
            </a:r>
            <a:endParaRPr sz="2800"/>
          </a:p>
        </p:txBody>
      </p:sp>
      <p:sp>
        <p:nvSpPr>
          <p:cNvPr id="226" name="Google Shape;226;p26"/>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27" name="Google Shape;227;p26"/>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6"/>
          <p:cNvPicPr preferRelativeResize="0"/>
          <p:nvPr/>
        </p:nvPicPr>
        <p:blipFill>
          <a:blip r:embed="rId3">
            <a:alphaModFix/>
          </a:blip>
          <a:stretch>
            <a:fillRect/>
          </a:stretch>
        </p:blipFill>
        <p:spPr>
          <a:xfrm>
            <a:off x="1414450" y="1944475"/>
            <a:ext cx="6315075" cy="265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19150" y="380050"/>
            <a:ext cx="6424200" cy="1170600"/>
          </a:xfrm>
          <a:prstGeom prst="rect">
            <a:avLst/>
          </a:prstGeom>
        </p:spPr>
        <p:txBody>
          <a:bodyPr anchorCtr="0" anchor="t" bIns="91425" lIns="91425" spcFirstLastPara="1" rIns="91425" wrap="square" tIns="91425">
            <a:normAutofit fontScale="90000"/>
          </a:bodyPr>
          <a:lstStyle/>
          <a:p>
            <a:pPr indent="-304164" lvl="0" marL="457200" rtl="0" algn="l">
              <a:lnSpc>
                <a:spcPct val="115000"/>
              </a:lnSpc>
              <a:spcBef>
                <a:spcPts val="0"/>
              </a:spcBef>
              <a:spcAft>
                <a:spcPts val="0"/>
              </a:spcAft>
              <a:buClr>
                <a:srgbClr val="000000"/>
              </a:buClr>
              <a:buSzPct val="100000"/>
              <a:buFont typeface="Arial"/>
              <a:buChar char="➔"/>
            </a:pPr>
            <a:r>
              <a:rPr b="1" lang="en" sz="1322">
                <a:solidFill>
                  <a:srgbClr val="000000"/>
                </a:solidFill>
                <a:latin typeface="Arial"/>
                <a:ea typeface="Arial"/>
                <a:cs typeface="Arial"/>
                <a:sym typeface="Arial"/>
              </a:rPr>
              <a:t>People tend to go in a group of 2 or 3 in school/college while these numbers increases to 4 while going to shopping</a:t>
            </a:r>
            <a:endParaRPr b="1" sz="1322">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 Avg no. of people in a group while going to school/college is 2.7(i.e 2 to 3)</a:t>
            </a:r>
            <a:endParaRPr sz="1322">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 Avg no. of people in a group while going to shopping is 4</a:t>
            </a:r>
            <a:endParaRPr sz="3222"/>
          </a:p>
        </p:txBody>
      </p:sp>
      <p:sp>
        <p:nvSpPr>
          <p:cNvPr id="234" name="Google Shape;234;p27"/>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35" name="Google Shape;235;p27"/>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27"/>
          <p:cNvPicPr preferRelativeResize="0"/>
          <p:nvPr/>
        </p:nvPicPr>
        <p:blipFill rotWithShape="1">
          <a:blip r:embed="rId3">
            <a:alphaModFix/>
          </a:blip>
          <a:srcRect b="-4598" l="0" r="0" t="9188"/>
          <a:stretch/>
        </p:blipFill>
        <p:spPr>
          <a:xfrm>
            <a:off x="1562625" y="1735600"/>
            <a:ext cx="5116425" cy="263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19150" y="519425"/>
            <a:ext cx="6424200" cy="1031100"/>
          </a:xfrm>
          <a:prstGeom prst="rect">
            <a:avLst/>
          </a:prstGeom>
        </p:spPr>
        <p:txBody>
          <a:bodyPr anchorCtr="0" anchor="t" bIns="91425" lIns="91425" spcFirstLastPara="1" rIns="91425" wrap="square" tIns="91425">
            <a:noAutofit/>
          </a:bodyPr>
          <a:lstStyle/>
          <a:p>
            <a:pPr indent="-304165" lvl="0" marL="457200" rtl="0" algn="l">
              <a:lnSpc>
                <a:spcPct val="115000"/>
              </a:lnSpc>
              <a:spcBef>
                <a:spcPts val="0"/>
              </a:spcBef>
              <a:spcAft>
                <a:spcPts val="0"/>
              </a:spcAft>
              <a:buClr>
                <a:srgbClr val="000000"/>
              </a:buClr>
              <a:buSzPts val="1190"/>
              <a:buFont typeface="Arial"/>
              <a:buChar char="➔"/>
            </a:pPr>
            <a:r>
              <a:rPr b="1" lang="en" sz="1190">
                <a:solidFill>
                  <a:srgbClr val="000000"/>
                </a:solidFill>
                <a:latin typeface="Arial"/>
                <a:ea typeface="Arial"/>
                <a:cs typeface="Arial"/>
                <a:sym typeface="Arial"/>
              </a:rPr>
              <a:t>Most of the people have a satisfactory review about the quality of the road that they have taken as the average rating is greater than 3.5 out of 5</a:t>
            </a:r>
            <a:endParaRPr b="1" sz="11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190">
                <a:solidFill>
                  <a:srgbClr val="000000"/>
                </a:solidFill>
                <a:latin typeface="Arial"/>
                <a:ea typeface="Arial"/>
                <a:cs typeface="Arial"/>
                <a:sym typeface="Arial"/>
              </a:rPr>
              <a:t>Average rating of the road while going for college 3.57 out of 5 where 5 rating is for excellent condition of road</a:t>
            </a:r>
            <a:endParaRPr sz="11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190">
                <a:solidFill>
                  <a:srgbClr val="000000"/>
                </a:solidFill>
                <a:latin typeface="Arial"/>
                <a:ea typeface="Arial"/>
                <a:cs typeface="Arial"/>
                <a:sym typeface="Arial"/>
              </a:rPr>
              <a:t>Average rating of the road while going for college 3.5 out of 5</a:t>
            </a:r>
            <a:endParaRPr sz="119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242" name="Google Shape;242;p28"/>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43" name="Google Shape;243;p28"/>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28"/>
          <p:cNvPicPr preferRelativeResize="0"/>
          <p:nvPr/>
        </p:nvPicPr>
        <p:blipFill rotWithShape="1">
          <a:blip r:embed="rId3">
            <a:alphaModFix/>
          </a:blip>
          <a:srcRect b="0" l="0" r="0" t="5320"/>
          <a:stretch/>
        </p:blipFill>
        <p:spPr>
          <a:xfrm>
            <a:off x="1153225" y="1444600"/>
            <a:ext cx="5943600" cy="318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19150" y="519425"/>
            <a:ext cx="6424200" cy="1031100"/>
          </a:xfrm>
          <a:prstGeom prst="rect">
            <a:avLst/>
          </a:prstGeom>
        </p:spPr>
        <p:txBody>
          <a:bodyPr anchorCtr="0" anchor="t" bIns="91425" lIns="91425" spcFirstLastPara="1" rIns="91425" wrap="square" tIns="91425">
            <a:normAutofit fontScale="90000"/>
          </a:bodyPr>
          <a:lstStyle/>
          <a:p>
            <a:pPr indent="-304164" lvl="0" marL="457200" rtl="0" algn="l">
              <a:lnSpc>
                <a:spcPct val="115000"/>
              </a:lnSpc>
              <a:spcBef>
                <a:spcPts val="0"/>
              </a:spcBef>
              <a:spcAft>
                <a:spcPts val="0"/>
              </a:spcAft>
              <a:buClr>
                <a:srgbClr val="000000"/>
              </a:buClr>
              <a:buSzPct val="100000"/>
              <a:buFont typeface="Arial"/>
              <a:buChar char="➔"/>
            </a:pPr>
            <a:r>
              <a:rPr b="1" lang="en" sz="1322">
                <a:solidFill>
                  <a:srgbClr val="000000"/>
                </a:solidFill>
                <a:latin typeface="Arial"/>
                <a:ea typeface="Arial"/>
                <a:cs typeface="Arial"/>
                <a:sym typeface="Arial"/>
              </a:rPr>
              <a:t>Traffic  in rural areas(villages) is less than traffic in Semi Urban areas(towns) and Urban areas(cities)</a:t>
            </a:r>
            <a:endParaRPr b="1" sz="1322">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Avg traffic in Rural areas 1.77</a:t>
            </a:r>
            <a:endParaRPr sz="1322">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Avg traffic in Semi Urban areas 1.81</a:t>
            </a:r>
            <a:endParaRPr sz="1322">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22">
                <a:solidFill>
                  <a:srgbClr val="000000"/>
                </a:solidFill>
                <a:latin typeface="Arial"/>
                <a:ea typeface="Arial"/>
                <a:cs typeface="Arial"/>
                <a:sym typeface="Arial"/>
              </a:rPr>
              <a:t>Avg traffic in  Urban areas 1.97</a:t>
            </a:r>
            <a:endParaRPr sz="1322">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50" name="Google Shape;250;p2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51" name="Google Shape;251;p2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29"/>
          <p:cNvPicPr preferRelativeResize="0"/>
          <p:nvPr/>
        </p:nvPicPr>
        <p:blipFill>
          <a:blip r:embed="rId3">
            <a:alphaModFix/>
          </a:blip>
          <a:stretch>
            <a:fillRect/>
          </a:stretch>
        </p:blipFill>
        <p:spPr>
          <a:xfrm>
            <a:off x="1850000" y="1723975"/>
            <a:ext cx="5117800" cy="322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Generally time taken for a trip is inversely proportional to traffic faced.</a:t>
            </a:r>
            <a:endParaRPr sz="3200"/>
          </a:p>
        </p:txBody>
      </p:sp>
      <p:sp>
        <p:nvSpPr>
          <p:cNvPr id="258" name="Google Shape;258;p30"/>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59" name="Google Shape;259;p30"/>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30"/>
          <p:cNvPicPr preferRelativeResize="0"/>
          <p:nvPr/>
        </p:nvPicPr>
        <p:blipFill>
          <a:blip r:embed="rId3">
            <a:alphaModFix/>
          </a:blip>
          <a:stretch>
            <a:fillRect/>
          </a:stretch>
        </p:blipFill>
        <p:spPr>
          <a:xfrm>
            <a:off x="1520625" y="1279900"/>
            <a:ext cx="5381625" cy="354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p>
            <a:pPr indent="-304165" lvl="0" marL="457200" rtl="0" algn="l">
              <a:lnSpc>
                <a:spcPct val="115000"/>
              </a:lnSpc>
              <a:spcBef>
                <a:spcPts val="0"/>
              </a:spcBef>
              <a:spcAft>
                <a:spcPts val="0"/>
              </a:spcAft>
              <a:buClr>
                <a:srgbClr val="000000"/>
              </a:buClr>
              <a:buSzPts val="1190"/>
              <a:buFont typeface="Arial"/>
              <a:buChar char="➔"/>
            </a:pPr>
            <a:r>
              <a:rPr b="1" lang="en" sz="1190">
                <a:solidFill>
                  <a:srgbClr val="000000"/>
                </a:solidFill>
                <a:latin typeface="Arial"/>
                <a:ea typeface="Arial"/>
                <a:cs typeface="Arial"/>
                <a:sym typeface="Arial"/>
              </a:rPr>
              <a:t>Distance vs Transport : For larger distances people prefer public transport</a:t>
            </a:r>
            <a:endParaRPr b="1" sz="1190">
              <a:solidFill>
                <a:srgbClr val="000000"/>
              </a:solidFill>
              <a:latin typeface="Arial"/>
              <a:ea typeface="Arial"/>
              <a:cs typeface="Arial"/>
              <a:sym typeface="Arial"/>
            </a:endParaRPr>
          </a:p>
          <a:p>
            <a:pPr indent="0" lvl="0" marL="457200" rtl="0" algn="l">
              <a:lnSpc>
                <a:spcPct val="115000"/>
              </a:lnSpc>
              <a:spcBef>
                <a:spcPts val="0"/>
              </a:spcBef>
              <a:spcAft>
                <a:spcPts val="0"/>
              </a:spcAft>
              <a:buSzPts val="990"/>
              <a:buNone/>
            </a:pPr>
            <a:r>
              <a:rPr lang="en" sz="1190">
                <a:solidFill>
                  <a:srgbClr val="000000"/>
                </a:solidFill>
                <a:latin typeface="Arial"/>
                <a:ea typeface="Arial"/>
                <a:cs typeface="Arial"/>
                <a:sym typeface="Arial"/>
              </a:rPr>
              <a:t>If people had to go for a distance greater than 10km 54.8% people prefer public transportation while 25.8% chose cars.</a:t>
            </a:r>
            <a:endParaRPr sz="2900"/>
          </a:p>
        </p:txBody>
      </p:sp>
      <p:sp>
        <p:nvSpPr>
          <p:cNvPr id="266" name="Google Shape;266;p31"/>
          <p:cNvSpPr txBox="1"/>
          <p:nvPr>
            <p:ph idx="1" type="subTitle"/>
          </p:nvPr>
        </p:nvSpPr>
        <p:spPr>
          <a:xfrm>
            <a:off x="819150" y="15506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67" name="Google Shape;267;p3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31"/>
          <p:cNvPicPr preferRelativeResize="0"/>
          <p:nvPr/>
        </p:nvPicPr>
        <p:blipFill>
          <a:blip r:embed="rId3">
            <a:alphaModFix/>
          </a:blip>
          <a:stretch>
            <a:fillRect/>
          </a:stretch>
        </p:blipFill>
        <p:spPr>
          <a:xfrm>
            <a:off x="874175" y="1710275"/>
            <a:ext cx="7078625" cy="304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FUNDAMENTAL</a:t>
            </a:r>
            <a:r>
              <a:rPr lang="en">
                <a:latin typeface="Georgia"/>
                <a:ea typeface="Georgia"/>
                <a:cs typeface="Georgia"/>
                <a:sym typeface="Georgia"/>
              </a:rPr>
              <a:t> UNDERSTANDING OF THE TOPIC</a:t>
            </a:r>
            <a:endParaRPr>
              <a:latin typeface="Georgia"/>
              <a:ea typeface="Georgia"/>
              <a:cs typeface="Georgia"/>
              <a:sym typeface="Georgia"/>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The basic definition of the term “Travel Behavior Analysis” is the elucidation of people’s physical movements outside </a:t>
            </a:r>
            <a:r>
              <a:rPr lang="en" sz="1500">
                <a:latin typeface="Merriweather Sans"/>
                <a:ea typeface="Merriweather Sans"/>
                <a:cs typeface="Merriweather Sans"/>
                <a:sym typeface="Merriweather Sans"/>
              </a:rPr>
              <a:t>their</a:t>
            </a:r>
            <a:r>
              <a:rPr lang="en" sz="1500">
                <a:latin typeface="Merriweather Sans"/>
                <a:ea typeface="Merriweather Sans"/>
                <a:cs typeface="Merriweather Sans"/>
                <a:sym typeface="Merriweather Sans"/>
              </a:rPr>
              <a:t> reference locations and the numerous physi-socio demographic factors that may affect these travels.</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The reference locations are usually the points where the people return to at the end of the day.</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The analysis of such behavior of the individuals  assists in the development of an advanced </a:t>
            </a:r>
            <a:r>
              <a:rPr lang="en" sz="1500">
                <a:latin typeface="Merriweather Sans"/>
                <a:ea typeface="Merriweather Sans"/>
                <a:cs typeface="Merriweather Sans"/>
                <a:sym typeface="Merriweather Sans"/>
              </a:rPr>
              <a:t>transportation</a:t>
            </a:r>
            <a:r>
              <a:rPr lang="en" sz="1500">
                <a:latin typeface="Merriweather Sans"/>
                <a:ea typeface="Merriweather Sans"/>
                <a:cs typeface="Merriweather Sans"/>
                <a:sym typeface="Merriweather Sans"/>
              </a:rPr>
              <a:t> infrastructure with a far better transportation experience for the users.</a:t>
            </a:r>
            <a:endParaRPr sz="1500">
              <a:latin typeface="Merriweather Sans"/>
              <a:ea typeface="Merriweather Sans"/>
              <a:cs typeface="Merriweather Sans"/>
              <a:sym typeface="Merriweather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19150" y="845600"/>
            <a:ext cx="6424200" cy="70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744">
                <a:solidFill>
                  <a:srgbClr val="000000"/>
                </a:solidFill>
                <a:latin typeface="Merriweather"/>
                <a:ea typeface="Merriweather"/>
                <a:cs typeface="Merriweather"/>
                <a:sym typeface="Merriweather"/>
              </a:rPr>
              <a:t>Conclusion:-</a:t>
            </a:r>
            <a:endParaRPr b="1" sz="1744">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544">
                <a:solidFill>
                  <a:srgbClr val="000000"/>
                </a:solidFill>
                <a:latin typeface="Merriweather"/>
                <a:ea typeface="Merriweather"/>
                <a:cs typeface="Merriweather"/>
                <a:sym typeface="Merriweather"/>
              </a:rPr>
              <a:t>After creating a questionnaire we collected the data and analyzed it and after analyzing it we come to several conclusions like</a:t>
            </a:r>
            <a:r>
              <a:rPr b="1" lang="en" sz="1544">
                <a:solidFill>
                  <a:srgbClr val="000000"/>
                </a:solidFill>
                <a:latin typeface="Merriweather"/>
                <a:ea typeface="Merriweather"/>
                <a:cs typeface="Merriweather"/>
                <a:sym typeface="Merriweather"/>
              </a:rPr>
              <a:t> </a:t>
            </a:r>
            <a:r>
              <a:rPr b="1" lang="en" sz="1544">
                <a:solidFill>
                  <a:srgbClr val="000000"/>
                </a:solidFill>
                <a:latin typeface="Arial"/>
                <a:ea typeface="Arial"/>
                <a:cs typeface="Arial"/>
                <a:sym typeface="Arial"/>
              </a:rPr>
              <a:t>Traffic Faced while going to school/college is slightly less than while going shopping , Shops are near to people in comparison to school/college , People with income more than 5 LPA or 10 LPA tend to have a motorized 4 wheeler , The condition of roads are in better condition in Urban areas than semi urban areas and  Rural areas , People tend to go in a group of 2 or 3 in school/college while these numbers increases to 4 while going to shopping , Most of the people have a satisfactory review about the quality of the road that they have taken as the average rating is greater than 3.5 out of 5 , Traffic  in rural areas(villages) is less than traffic in Semi Urban areas(towns) and Urban areas(cities) , Generally time taken for a trip is inversely proportional to traffic faced and  For larger distances people prefer public transport.</a:t>
            </a:r>
            <a:r>
              <a:rPr b="1" lang="en" sz="1100">
                <a:solidFill>
                  <a:srgbClr val="000000"/>
                </a:solidFill>
                <a:latin typeface="Arial"/>
                <a:ea typeface="Arial"/>
                <a:cs typeface="Arial"/>
                <a:sym typeface="Arial"/>
              </a:rPr>
              <a:t> </a:t>
            </a:r>
            <a:endParaRPr/>
          </a:p>
        </p:txBody>
      </p:sp>
      <p:sp>
        <p:nvSpPr>
          <p:cNvPr id="274" name="Google Shape;274;p32"/>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75" name="Google Shape;275;p32"/>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latin typeface="Georgia"/>
                <a:ea typeface="Georgia"/>
                <a:cs typeface="Georgia"/>
                <a:sym typeface="Georgia"/>
              </a:rPr>
              <a:t>OBJECTIVES OF THE PROJECT</a:t>
            </a:r>
            <a:endParaRPr sz="2700">
              <a:latin typeface="Georgia"/>
              <a:ea typeface="Georgia"/>
              <a:cs typeface="Georgia"/>
              <a:sym typeface="Georgia"/>
            </a:endParaRPr>
          </a:p>
        </p:txBody>
      </p:sp>
      <p:sp>
        <p:nvSpPr>
          <p:cNvPr id="142" name="Google Shape;142;p15"/>
          <p:cNvSpPr txBox="1"/>
          <p:nvPr>
            <p:ph idx="1" type="body"/>
          </p:nvPr>
        </p:nvSpPr>
        <p:spPr>
          <a:xfrm>
            <a:off x="768100" y="1847850"/>
            <a:ext cx="7505700" cy="2448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RESEARCH ABOUT THE VARIOUS PHYSIO-SOCIO DEMOGRAPHIC FACTORS THAT AFFECT THE TRAVEL EXPERIENCE OF AN INDIVIDUAL.</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DEVELOPMENT OF A QUESTIONNAIRE DERIVED FROM THE RESEARCH.</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SHARING OF THE QUESTIONNAIRE WITH PEOPLE FOR  DATA COLLECTION.</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ANALYSIS OF THE COLLECTED DATA.</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PRODUCTION OF A DESIRED CONCLUSION FROM THE ANALYSIS.</a:t>
            </a:r>
            <a:endParaRPr sz="1500">
              <a:latin typeface="Merriweather Sans"/>
              <a:ea typeface="Merriweather Sans"/>
              <a:cs typeface="Merriweather Sans"/>
              <a:sym typeface="Merriweathe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2" type="body"/>
          </p:nvPr>
        </p:nvSpPr>
        <p:spPr>
          <a:xfrm>
            <a:off x="594150" y="1580225"/>
            <a:ext cx="7955700" cy="30405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The entailment of a “Research Component” in our project was imperative before its commencement as it familiarizes us with the numerous basic elements and the physio-socio demographic factors that help in the further </a:t>
            </a:r>
            <a:r>
              <a:rPr lang="en" sz="1500">
                <a:latin typeface="Merriweather Sans"/>
                <a:ea typeface="Merriweather Sans"/>
                <a:cs typeface="Merriweather Sans"/>
                <a:sym typeface="Merriweather Sans"/>
              </a:rPr>
              <a:t>progress</a:t>
            </a:r>
            <a:r>
              <a:rPr lang="en" sz="1500">
                <a:latin typeface="Merriweather Sans"/>
                <a:ea typeface="Merriweather Sans"/>
                <a:cs typeface="Merriweather Sans"/>
                <a:sym typeface="Merriweather Sans"/>
              </a:rPr>
              <a:t> of the project,i.e., development of a Questionnaire.</a:t>
            </a:r>
            <a:endParaRPr sz="1500">
              <a:latin typeface="Merriweather Sans"/>
              <a:ea typeface="Merriweather Sans"/>
              <a:cs typeface="Merriweather Sans"/>
              <a:sym typeface="Merriweather Sans"/>
            </a:endParaRPr>
          </a:p>
          <a:p>
            <a:pPr indent="-323850" lvl="0" marL="457200" rtl="0" algn="l">
              <a:lnSpc>
                <a:spcPct val="150000"/>
              </a:lnSpc>
              <a:spcBef>
                <a:spcPts val="0"/>
              </a:spcBef>
              <a:spcAft>
                <a:spcPts val="0"/>
              </a:spcAft>
              <a:buSzPts val="1500"/>
              <a:buFont typeface="Merriweather Sans"/>
              <a:buChar char="●"/>
            </a:pPr>
            <a:r>
              <a:rPr lang="en" sz="1500">
                <a:latin typeface="Merriweather Sans"/>
                <a:ea typeface="Merriweather Sans"/>
                <a:cs typeface="Merriweather Sans"/>
                <a:sym typeface="Merriweather Sans"/>
              </a:rPr>
              <a:t>The basic elements may include:</a:t>
            </a:r>
            <a:endParaRPr sz="1500">
              <a:latin typeface="Merriweather Sans"/>
              <a:ea typeface="Merriweather Sans"/>
              <a:cs typeface="Merriweather Sans"/>
              <a:sym typeface="Merriweather Sans"/>
            </a:endParaRPr>
          </a:p>
          <a:p>
            <a:pPr indent="-323850" lvl="0" marL="914400" rtl="0" algn="l">
              <a:lnSpc>
                <a:spcPct val="150000"/>
              </a:lnSpc>
              <a:spcBef>
                <a:spcPts val="0"/>
              </a:spcBef>
              <a:spcAft>
                <a:spcPts val="0"/>
              </a:spcAft>
              <a:buSzPts val="1500"/>
              <a:buFont typeface="Merriweather Sans"/>
              <a:buAutoNum type="arabicPeriod"/>
            </a:pPr>
            <a:r>
              <a:rPr lang="en" sz="1500">
                <a:latin typeface="Merriweather Sans"/>
                <a:ea typeface="Merriweather Sans"/>
                <a:cs typeface="Merriweather Sans"/>
                <a:sym typeface="Merriweather Sans"/>
              </a:rPr>
              <a:t>Purpose of the Travels: -</a:t>
            </a:r>
            <a:endParaRPr sz="1500">
              <a:latin typeface="Merriweather Sans"/>
              <a:ea typeface="Merriweather Sans"/>
              <a:cs typeface="Merriweather Sans"/>
              <a:sym typeface="Merriweather Sans"/>
            </a:endParaRPr>
          </a:p>
          <a:p>
            <a:pPr indent="457200" lvl="0" marL="457200" rtl="0" algn="l">
              <a:lnSpc>
                <a:spcPct val="150000"/>
              </a:lnSpc>
              <a:spcBef>
                <a:spcPts val="0"/>
              </a:spcBef>
              <a:spcAft>
                <a:spcPts val="0"/>
              </a:spcAft>
              <a:buNone/>
            </a:pPr>
            <a:r>
              <a:rPr lang="en" sz="1500">
                <a:latin typeface="Merriweather Sans"/>
                <a:ea typeface="Merriweather Sans"/>
                <a:cs typeface="Merriweather Sans"/>
                <a:sym typeface="Merriweather Sans"/>
              </a:rPr>
              <a:t>For instance: Shopping, Work-Related, Schools/Colleges etc.</a:t>
            </a:r>
            <a:endParaRPr sz="1500">
              <a:latin typeface="Merriweather Sans"/>
              <a:ea typeface="Merriweather Sans"/>
              <a:cs typeface="Merriweather Sans"/>
              <a:sym typeface="Merriweather Sans"/>
            </a:endParaRPr>
          </a:p>
          <a:p>
            <a:pPr indent="-323850" lvl="0" marL="914400" rtl="0" algn="l">
              <a:lnSpc>
                <a:spcPct val="150000"/>
              </a:lnSpc>
              <a:spcBef>
                <a:spcPts val="0"/>
              </a:spcBef>
              <a:spcAft>
                <a:spcPts val="0"/>
              </a:spcAft>
              <a:buSzPts val="1500"/>
              <a:buFont typeface="Merriweather Sans"/>
              <a:buAutoNum type="arabicPeriod"/>
            </a:pPr>
            <a:r>
              <a:rPr lang="en" sz="1500">
                <a:latin typeface="Merriweather Sans"/>
                <a:ea typeface="Merriweather Sans"/>
                <a:cs typeface="Merriweather Sans"/>
                <a:sym typeface="Merriweather Sans"/>
              </a:rPr>
              <a:t>Duration of the Travel</a:t>
            </a:r>
            <a:endParaRPr sz="1500">
              <a:latin typeface="Merriweather Sans"/>
              <a:ea typeface="Merriweather Sans"/>
              <a:cs typeface="Merriweather Sans"/>
              <a:sym typeface="Merriweather Sans"/>
            </a:endParaRPr>
          </a:p>
          <a:p>
            <a:pPr indent="-323850" lvl="0" marL="914400" rtl="0" algn="l">
              <a:lnSpc>
                <a:spcPct val="150000"/>
              </a:lnSpc>
              <a:spcBef>
                <a:spcPts val="0"/>
              </a:spcBef>
              <a:spcAft>
                <a:spcPts val="0"/>
              </a:spcAft>
              <a:buSzPts val="1500"/>
              <a:buFont typeface="Merriweather Sans"/>
              <a:buAutoNum type="arabicPeriod"/>
            </a:pPr>
            <a:r>
              <a:rPr lang="en" sz="1500">
                <a:latin typeface="Merriweather Sans"/>
                <a:ea typeface="Merriweather Sans"/>
                <a:cs typeface="Merriweather Sans"/>
                <a:sym typeface="Merriweather Sans"/>
              </a:rPr>
              <a:t>Participants in the Travel</a:t>
            </a:r>
            <a:endParaRPr sz="1500">
              <a:latin typeface="Merriweather Sans"/>
              <a:ea typeface="Merriweather Sans"/>
              <a:cs typeface="Merriweather Sans"/>
              <a:sym typeface="Merriweather Sans"/>
            </a:endParaRPr>
          </a:p>
        </p:txBody>
      </p:sp>
      <p:sp>
        <p:nvSpPr>
          <p:cNvPr id="148" name="Google Shape;148;p16"/>
          <p:cNvSpPr txBox="1"/>
          <p:nvPr>
            <p:ph idx="1" type="subTitle"/>
          </p:nvPr>
        </p:nvSpPr>
        <p:spPr>
          <a:xfrm>
            <a:off x="869150" y="10306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latin typeface="Georgia"/>
                <a:ea typeface="Georgia"/>
                <a:cs typeface="Georgia"/>
                <a:sym typeface="Georgia"/>
              </a:rPr>
              <a:t>RESEARCH COMPONENT</a:t>
            </a:r>
            <a:endParaRPr u="sng">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idx="2" type="body"/>
          </p:nvPr>
        </p:nvSpPr>
        <p:spPr>
          <a:xfrm>
            <a:off x="856500" y="1673600"/>
            <a:ext cx="7348800" cy="3208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Merriweather Sans"/>
              <a:buChar char="●"/>
            </a:pPr>
            <a:r>
              <a:rPr lang="en">
                <a:latin typeface="Merriweather Sans"/>
                <a:ea typeface="Merriweather Sans"/>
                <a:cs typeface="Merriweather Sans"/>
                <a:sym typeface="Merriweather Sans"/>
              </a:rPr>
              <a:t>On the account of the research conducted, our team has been able to </a:t>
            </a:r>
            <a:r>
              <a:rPr lang="en">
                <a:latin typeface="Merriweather Sans"/>
                <a:ea typeface="Merriweather Sans"/>
                <a:cs typeface="Merriweather Sans"/>
                <a:sym typeface="Merriweather Sans"/>
              </a:rPr>
              <a:t>successfully</a:t>
            </a:r>
            <a:r>
              <a:rPr lang="en">
                <a:latin typeface="Merriweather Sans"/>
                <a:ea typeface="Merriweather Sans"/>
                <a:cs typeface="Merriweather Sans"/>
                <a:sym typeface="Merriweather Sans"/>
              </a:rPr>
              <a:t> accomplish the task of the development of a ‘Questionnaire’ which is necessary to gather the adequate and suitable information from the respondents.</a:t>
            </a:r>
            <a:endParaRPr>
              <a:latin typeface="Merriweather Sans"/>
              <a:ea typeface="Merriweather Sans"/>
              <a:cs typeface="Merriweather Sans"/>
              <a:sym typeface="Merriweather Sans"/>
            </a:endParaRPr>
          </a:p>
          <a:p>
            <a:pPr indent="-311150" lvl="0" marL="457200" rtl="0" algn="l">
              <a:lnSpc>
                <a:spcPct val="150000"/>
              </a:lnSpc>
              <a:spcBef>
                <a:spcPts val="0"/>
              </a:spcBef>
              <a:spcAft>
                <a:spcPts val="0"/>
              </a:spcAft>
              <a:buSzPts val="1300"/>
              <a:buFont typeface="Merriweather Sans"/>
              <a:buChar char="●"/>
            </a:pPr>
            <a:r>
              <a:rPr lang="en">
                <a:latin typeface="Merriweather Sans"/>
                <a:ea typeface="Merriweather Sans"/>
                <a:cs typeface="Merriweather Sans"/>
                <a:sym typeface="Merriweather Sans"/>
              </a:rPr>
              <a:t>In addition to some of the factors mentioned in the above slides, we also heed attention to some other factors that might affect the travel behavior of our respondents, such as: -</a:t>
            </a:r>
            <a:endParaRPr>
              <a:latin typeface="Merriweather Sans"/>
              <a:ea typeface="Merriweather Sans"/>
              <a:cs typeface="Merriweather Sans"/>
              <a:sym typeface="Merriweather Sans"/>
            </a:endParaRPr>
          </a:p>
          <a:p>
            <a:pPr indent="-311150" lvl="0" marL="914400" rtl="0" algn="l">
              <a:lnSpc>
                <a:spcPct val="150000"/>
              </a:lnSpc>
              <a:spcBef>
                <a:spcPts val="0"/>
              </a:spcBef>
              <a:spcAft>
                <a:spcPts val="0"/>
              </a:spcAft>
              <a:buSzPts val="1300"/>
              <a:buFont typeface="Merriweather Sans"/>
              <a:buAutoNum type="arabicPeriod"/>
            </a:pPr>
            <a:r>
              <a:rPr lang="en">
                <a:latin typeface="Merriweather Sans"/>
                <a:ea typeface="Merriweather Sans"/>
                <a:cs typeface="Merriweather Sans"/>
                <a:sym typeface="Merriweather Sans"/>
              </a:rPr>
              <a:t>Occupation Status</a:t>
            </a:r>
            <a:endParaRPr>
              <a:latin typeface="Merriweather Sans"/>
              <a:ea typeface="Merriweather Sans"/>
              <a:cs typeface="Merriweather Sans"/>
              <a:sym typeface="Merriweather Sans"/>
            </a:endParaRPr>
          </a:p>
          <a:p>
            <a:pPr indent="-311150" lvl="0" marL="914400" rtl="0" algn="l">
              <a:lnSpc>
                <a:spcPct val="150000"/>
              </a:lnSpc>
              <a:spcBef>
                <a:spcPts val="0"/>
              </a:spcBef>
              <a:spcAft>
                <a:spcPts val="0"/>
              </a:spcAft>
              <a:buSzPts val="1300"/>
              <a:buFont typeface="Merriweather Sans"/>
              <a:buAutoNum type="arabicPeriod"/>
            </a:pPr>
            <a:r>
              <a:rPr lang="en">
                <a:latin typeface="Merriweather Sans"/>
                <a:ea typeface="Merriweather Sans"/>
                <a:cs typeface="Merriweather Sans"/>
                <a:sym typeface="Merriweather Sans"/>
              </a:rPr>
              <a:t>Vehicle Ownership</a:t>
            </a:r>
            <a:endParaRPr>
              <a:latin typeface="Merriweather Sans"/>
              <a:ea typeface="Merriweather Sans"/>
              <a:cs typeface="Merriweather Sans"/>
              <a:sym typeface="Merriweather Sans"/>
            </a:endParaRPr>
          </a:p>
          <a:p>
            <a:pPr indent="-311150" lvl="0" marL="457200" rtl="0" algn="l">
              <a:lnSpc>
                <a:spcPct val="150000"/>
              </a:lnSpc>
              <a:spcBef>
                <a:spcPts val="0"/>
              </a:spcBef>
              <a:spcAft>
                <a:spcPts val="0"/>
              </a:spcAft>
              <a:buSzPts val="1300"/>
              <a:buFont typeface="Merriweather Sans"/>
              <a:buChar char="●"/>
            </a:pPr>
            <a:r>
              <a:rPr lang="en">
                <a:latin typeface="Merriweather Sans"/>
                <a:ea typeface="Merriweather Sans"/>
                <a:cs typeface="Merriweather Sans"/>
                <a:sym typeface="Merriweather Sans"/>
              </a:rPr>
              <a:t>Link to the questionnaire: -</a:t>
            </a:r>
            <a:endParaRPr>
              <a:latin typeface="Merriweather Sans"/>
              <a:ea typeface="Merriweather Sans"/>
              <a:cs typeface="Merriweather Sans"/>
              <a:sym typeface="Merriweather Sans"/>
            </a:endParaRPr>
          </a:p>
          <a:p>
            <a:pPr indent="0" lvl="0" marL="457200" rtl="0" algn="l">
              <a:lnSpc>
                <a:spcPct val="150000"/>
              </a:lnSpc>
              <a:spcBef>
                <a:spcPts val="1200"/>
              </a:spcBef>
              <a:spcAft>
                <a:spcPts val="1200"/>
              </a:spcAft>
              <a:buNone/>
            </a:pPr>
            <a:r>
              <a:rPr lang="en" u="sng">
                <a:solidFill>
                  <a:schemeClr val="hlink"/>
                </a:solidFill>
                <a:latin typeface="Merriweather Sans"/>
                <a:ea typeface="Merriweather Sans"/>
                <a:cs typeface="Merriweather Sans"/>
                <a:sym typeface="Merriweather Sans"/>
                <a:hlinkClick r:id="rId3"/>
              </a:rPr>
              <a:t>Questionnaire</a:t>
            </a:r>
            <a:endParaRPr>
              <a:latin typeface="Merriweather Sans"/>
              <a:ea typeface="Merriweather Sans"/>
              <a:cs typeface="Merriweather Sans"/>
              <a:sym typeface="Merriweather Sans"/>
            </a:endParaRPr>
          </a:p>
        </p:txBody>
      </p:sp>
      <p:sp>
        <p:nvSpPr>
          <p:cNvPr id="154" name="Google Shape;154;p17"/>
          <p:cNvSpPr txBox="1"/>
          <p:nvPr>
            <p:ph idx="1" type="subTitle"/>
          </p:nvPr>
        </p:nvSpPr>
        <p:spPr>
          <a:xfrm>
            <a:off x="819150" y="108395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latin typeface="Georgia"/>
                <a:ea typeface="Georgia"/>
                <a:cs typeface="Georgia"/>
                <a:sym typeface="Georgia"/>
              </a:rPr>
              <a:t>DEVELOPMENT OF THE QUESTIONNAIRE</a:t>
            </a:r>
            <a:endParaRPr u="sng">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60" name="Google Shape;160;p18"/>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161" name="Google Shape;161;p18"/>
          <p:cNvSpPr txBox="1"/>
          <p:nvPr>
            <p:ph idx="2" type="body"/>
          </p:nvPr>
        </p:nvSpPr>
        <p:spPr>
          <a:xfrm>
            <a:off x="819150" y="1550700"/>
            <a:ext cx="5859900" cy="30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collected the data by floating a google form which had all the questions related to last trip for shopping and school.</a:t>
            </a:r>
            <a:endParaRPr/>
          </a:p>
        </p:txBody>
      </p:sp>
      <p:pic>
        <p:nvPicPr>
          <p:cNvPr descr="Forms response chart. Question title: Nature of Respondent?. Number of responses: 57 responses." id="162" name="Google Shape;162;p18" title="Nature of Respondent?"/>
          <p:cNvPicPr preferRelativeResize="0"/>
          <p:nvPr/>
        </p:nvPicPr>
        <p:blipFill>
          <a:blip r:embed="rId3">
            <a:alphaModFix/>
          </a:blip>
          <a:stretch>
            <a:fillRect/>
          </a:stretch>
        </p:blipFill>
        <p:spPr>
          <a:xfrm>
            <a:off x="735175" y="2344075"/>
            <a:ext cx="2944775" cy="1241150"/>
          </a:xfrm>
          <a:prstGeom prst="rect">
            <a:avLst/>
          </a:prstGeom>
          <a:noFill/>
          <a:ln>
            <a:noFill/>
          </a:ln>
        </p:spPr>
      </p:pic>
      <p:pic>
        <p:nvPicPr>
          <p:cNvPr descr="Forms response chart. Question title: Age. Number of responses: 56 responses." id="163" name="Google Shape;163;p18" title="Age"/>
          <p:cNvPicPr preferRelativeResize="0"/>
          <p:nvPr/>
        </p:nvPicPr>
        <p:blipFill>
          <a:blip r:embed="rId4">
            <a:alphaModFix/>
          </a:blip>
          <a:stretch>
            <a:fillRect/>
          </a:stretch>
        </p:blipFill>
        <p:spPr>
          <a:xfrm>
            <a:off x="4080075" y="2277950"/>
            <a:ext cx="3101662" cy="1307275"/>
          </a:xfrm>
          <a:prstGeom prst="rect">
            <a:avLst/>
          </a:prstGeom>
          <a:noFill/>
          <a:ln>
            <a:noFill/>
          </a:ln>
        </p:spPr>
      </p:pic>
      <p:pic>
        <p:nvPicPr>
          <p:cNvPr descr="Forms response chart. Question title: State. Number of responses: 56 responses." id="164" name="Google Shape;164;p18" title="State"/>
          <p:cNvPicPr preferRelativeResize="0"/>
          <p:nvPr/>
        </p:nvPicPr>
        <p:blipFill>
          <a:blip r:embed="rId5">
            <a:alphaModFix/>
          </a:blip>
          <a:stretch>
            <a:fillRect/>
          </a:stretch>
        </p:blipFill>
        <p:spPr>
          <a:xfrm>
            <a:off x="4080074" y="3468625"/>
            <a:ext cx="3286064" cy="1385000"/>
          </a:xfrm>
          <a:prstGeom prst="rect">
            <a:avLst/>
          </a:prstGeom>
          <a:noFill/>
          <a:ln>
            <a:noFill/>
          </a:ln>
        </p:spPr>
      </p:pic>
      <p:pic>
        <p:nvPicPr>
          <p:cNvPr descr="Forms response chart. Question title: Vehicle Ownership?. Number of responses: 56 responses." id="165" name="Google Shape;165;p18" title="Vehicle Ownership?"/>
          <p:cNvPicPr preferRelativeResize="0"/>
          <p:nvPr/>
        </p:nvPicPr>
        <p:blipFill>
          <a:blip r:embed="rId6">
            <a:alphaModFix/>
          </a:blip>
          <a:stretch>
            <a:fillRect/>
          </a:stretch>
        </p:blipFill>
        <p:spPr>
          <a:xfrm>
            <a:off x="656725" y="3507500"/>
            <a:ext cx="3101672" cy="130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latin typeface="Georgia"/>
                <a:ea typeface="Georgia"/>
                <a:cs typeface="Georgia"/>
                <a:sym typeface="Georgia"/>
              </a:rPr>
              <a:t>DATA ANALYSIS</a:t>
            </a:r>
            <a:endParaRPr/>
          </a:p>
        </p:txBody>
      </p:sp>
      <p:sp>
        <p:nvSpPr>
          <p:cNvPr id="171" name="Google Shape;171;p19"/>
          <p:cNvSpPr txBox="1"/>
          <p:nvPr>
            <p:ph idx="1" type="subTitle"/>
          </p:nvPr>
        </p:nvSpPr>
        <p:spPr>
          <a:xfrm>
            <a:off x="819150" y="15506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u="sng">
              <a:latin typeface="Georgia"/>
              <a:ea typeface="Georgia"/>
              <a:cs typeface="Georgia"/>
              <a:sym typeface="Georgia"/>
            </a:endParaRPr>
          </a:p>
        </p:txBody>
      </p:sp>
      <p:sp>
        <p:nvSpPr>
          <p:cNvPr id="172" name="Google Shape;172;p19"/>
          <p:cNvSpPr txBox="1"/>
          <p:nvPr>
            <p:ph idx="2" type="body"/>
          </p:nvPr>
        </p:nvSpPr>
        <p:spPr>
          <a:xfrm>
            <a:off x="819150" y="2132925"/>
            <a:ext cx="7273800" cy="25410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Merriweather Sans"/>
              <a:buChar char="●"/>
            </a:pPr>
            <a:r>
              <a:rPr lang="en" sz="1400">
                <a:solidFill>
                  <a:srgbClr val="000000"/>
                </a:solidFill>
                <a:latin typeface="Arial"/>
                <a:ea typeface="Arial"/>
                <a:cs typeface="Arial"/>
                <a:sym typeface="Arial"/>
              </a:rPr>
              <a:t>We commenced the analysis part of our project after the successful completion of the data collection. The analysis is mainly done with the help of programming language python and analysis software microsoft excel.The analysis process had the  various results derived from it are illustrated through various charts are from the next slides.</a:t>
            </a:r>
            <a:endParaRPr sz="1800">
              <a:latin typeface="Merriweather Sans"/>
              <a:ea typeface="Merriweather Sans"/>
              <a:cs typeface="Merriweather Sans"/>
              <a:sym typeface="Merriweather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0"/>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179" name="Google Shape;179;p20"/>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892374" y="845600"/>
            <a:ext cx="7167575" cy="354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187" name="Google Shape;187;p2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452400" y="586575"/>
            <a:ext cx="8061000" cy="397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