
<file path=[Content_Types].xml><?xml version="1.0" encoding="utf-8"?>
<Types xmlns="http://schemas.openxmlformats.org/package/2006/content-types"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552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2362" y="407365"/>
            <a:ext cx="984727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6382" y="2874721"/>
            <a:ext cx="6079235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06626" y="2116454"/>
            <a:ext cx="6312534" cy="367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works.co/" TargetMode="External"/><Relationship Id="rId2" Type="http://schemas.openxmlformats.org/officeDocument/2006/relationships/hyperlink" Target="http://www.abbyy.com/en-apac/finereader/about-ocr/what-is-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64235" cy="5690870"/>
          </a:xfrm>
          <a:custGeom>
            <a:avLst/>
            <a:gdLst/>
            <a:ahLst/>
            <a:cxnLst/>
            <a:rect l="l" t="t" r="r" b="b"/>
            <a:pathLst>
              <a:path w="864235" h="5690870">
                <a:moveTo>
                  <a:pt x="864108" y="0"/>
                </a:moveTo>
                <a:lnTo>
                  <a:pt x="90279" y="0"/>
                </a:lnTo>
                <a:lnTo>
                  <a:pt x="0" y="889"/>
                </a:lnTo>
                <a:lnTo>
                  <a:pt x="0" y="5690616"/>
                </a:lnTo>
                <a:lnTo>
                  <a:pt x="864108" y="9271"/>
                </a:lnTo>
                <a:lnTo>
                  <a:pt x="864108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721900" y="2107109"/>
            <a:ext cx="7430134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10" algn="ctr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2D83C3"/>
                </a:solidFill>
              </a:rPr>
              <a:t>Feature </a:t>
            </a:r>
            <a:r>
              <a:rPr sz="3600" spc="-15" dirty="0">
                <a:solidFill>
                  <a:srgbClr val="2D83C3"/>
                </a:solidFill>
              </a:rPr>
              <a:t>Extraction </a:t>
            </a:r>
            <a:r>
              <a:rPr sz="3600" spc="-45" dirty="0">
                <a:solidFill>
                  <a:srgbClr val="2D83C3"/>
                </a:solidFill>
              </a:rPr>
              <a:t>Technique  </a:t>
            </a:r>
            <a:r>
              <a:rPr sz="3600" spc="-5" dirty="0">
                <a:solidFill>
                  <a:srgbClr val="2D83C3"/>
                </a:solidFill>
              </a:rPr>
              <a:t>Based </a:t>
            </a:r>
            <a:r>
              <a:rPr sz="3600" spc="-15" dirty="0">
                <a:solidFill>
                  <a:srgbClr val="2D83C3"/>
                </a:solidFill>
              </a:rPr>
              <a:t>Character </a:t>
            </a:r>
            <a:r>
              <a:rPr sz="3600" spc="-5" dirty="0">
                <a:solidFill>
                  <a:srgbClr val="2D83C3"/>
                </a:solidFill>
              </a:rPr>
              <a:t>Recognition Using  Artificial </a:t>
            </a:r>
            <a:r>
              <a:rPr sz="3600" spc="-25" dirty="0">
                <a:solidFill>
                  <a:srgbClr val="2D83C3"/>
                </a:solidFill>
              </a:rPr>
              <a:t>Neural</a:t>
            </a:r>
            <a:r>
              <a:rPr sz="3600" spc="-35" dirty="0">
                <a:solidFill>
                  <a:srgbClr val="2D83C3"/>
                </a:solidFill>
              </a:rPr>
              <a:t> </a:t>
            </a:r>
            <a:r>
              <a:rPr sz="3600" spc="-5" dirty="0">
                <a:solidFill>
                  <a:srgbClr val="2D83C3"/>
                </a:solidFill>
              </a:rPr>
              <a:t>Network</a:t>
            </a:r>
            <a:endParaRPr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641C88-BBC9-45F1-9F10-17E9B177DDD4}"/>
              </a:ext>
            </a:extLst>
          </p:cNvPr>
          <p:cNvSpPr txBox="1"/>
          <p:nvPr/>
        </p:nvSpPr>
        <p:spPr>
          <a:xfrm>
            <a:off x="6266712" y="4090516"/>
            <a:ext cx="3083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  <a:latin typeface="Trebuchet MS" panose="020B0603020202020204" pitchFamily="34" charset="0"/>
              </a:rPr>
              <a:t>- Submitted By</a:t>
            </a:r>
          </a:p>
          <a:p>
            <a:r>
              <a:rPr lang="en-IN" dirty="0">
                <a:solidFill>
                  <a:srgbClr val="0070C0"/>
                </a:solidFill>
                <a:latin typeface="Trebuchet MS" panose="020B0603020202020204" pitchFamily="34" charset="0"/>
              </a:rPr>
              <a:t>  Rijin Thomas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5410" y="407365"/>
            <a:ext cx="76327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>
                <a:solidFill>
                  <a:srgbClr val="000000"/>
                </a:solidFill>
              </a:rPr>
              <a:t>Feature</a:t>
            </a:r>
            <a:r>
              <a:rPr sz="4400" spc="-25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Extraction(continue)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57757" y="1313129"/>
            <a:ext cx="17691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520" dirty="0">
                <a:solidFill>
                  <a:srgbClr val="5FCAEE"/>
                </a:solidFill>
                <a:latin typeface="Arial"/>
                <a:cs typeface="Arial"/>
              </a:rPr>
              <a:t></a:t>
            </a:r>
            <a:r>
              <a:rPr sz="3600" b="1" spc="-5" dirty="0">
                <a:solidFill>
                  <a:srgbClr val="404040"/>
                </a:solidFill>
                <a:latin typeface="Trebuchet MS"/>
                <a:cs typeface="Trebuchet MS"/>
              </a:rPr>
              <a:t>Zoning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88018" y="970025"/>
            <a:ext cx="2348865" cy="699770"/>
          </a:xfrm>
          <a:prstGeom prst="rect">
            <a:avLst/>
          </a:prstGeom>
          <a:solidFill>
            <a:srgbClr val="C00000"/>
          </a:solidFill>
          <a:ln w="19811">
            <a:solidFill>
              <a:srgbClr val="4494AF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447040">
              <a:lnSpc>
                <a:spcPct val="100000"/>
              </a:lnSpc>
              <a:spcBef>
                <a:spcPts val="1620"/>
              </a:spcBef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Pre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Processing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88018" y="2183129"/>
            <a:ext cx="2348865" cy="699770"/>
          </a:xfrm>
          <a:prstGeom prst="rect">
            <a:avLst/>
          </a:prstGeom>
          <a:solidFill>
            <a:srgbClr val="C00000"/>
          </a:solidFill>
          <a:ln w="19811">
            <a:solidFill>
              <a:srgbClr val="4494AF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473075">
              <a:lnSpc>
                <a:spcPct val="100000"/>
              </a:lnSpc>
              <a:spcBef>
                <a:spcPts val="162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Segmentation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88018" y="3416046"/>
            <a:ext cx="2348865" cy="699770"/>
          </a:xfrm>
          <a:prstGeom prst="rect">
            <a:avLst/>
          </a:prstGeom>
          <a:solidFill>
            <a:srgbClr val="C00000"/>
          </a:solidFill>
          <a:ln w="19811">
            <a:solidFill>
              <a:srgbClr val="4494AF"/>
            </a:solidFill>
          </a:ln>
        </p:spPr>
        <p:txBody>
          <a:bodyPr vert="horz" wrap="square" lIns="0" tIns="206375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62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Feature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Extraction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88018" y="4781550"/>
            <a:ext cx="2348865" cy="699770"/>
          </a:xfrm>
          <a:prstGeom prst="rect">
            <a:avLst/>
          </a:prstGeom>
          <a:solidFill>
            <a:srgbClr val="5FCAEE"/>
          </a:solidFill>
          <a:ln w="19811">
            <a:solidFill>
              <a:srgbClr val="4494AF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596900" marR="267335" indent="-321945">
              <a:lnSpc>
                <a:spcPct val="100000"/>
              </a:lnSpc>
              <a:spcBef>
                <a:spcPts val="55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Classification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and  recognition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235945" y="1744217"/>
            <a:ext cx="454659" cy="407034"/>
          </a:xfrm>
          <a:custGeom>
            <a:avLst/>
            <a:gdLst/>
            <a:ahLst/>
            <a:cxnLst/>
            <a:rect l="l" t="t" r="r" b="b"/>
            <a:pathLst>
              <a:path w="454659" h="407035">
                <a:moveTo>
                  <a:pt x="454151" y="203454"/>
                </a:moveTo>
                <a:lnTo>
                  <a:pt x="0" y="203454"/>
                </a:lnTo>
                <a:lnTo>
                  <a:pt x="227075" y="406908"/>
                </a:lnTo>
                <a:lnTo>
                  <a:pt x="454151" y="203454"/>
                </a:lnTo>
                <a:close/>
              </a:path>
              <a:path w="454659" h="407035">
                <a:moveTo>
                  <a:pt x="340613" y="0"/>
                </a:moveTo>
                <a:lnTo>
                  <a:pt x="113537" y="0"/>
                </a:lnTo>
                <a:lnTo>
                  <a:pt x="113537" y="203454"/>
                </a:lnTo>
                <a:lnTo>
                  <a:pt x="340613" y="203454"/>
                </a:lnTo>
                <a:lnTo>
                  <a:pt x="34061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35945" y="1744217"/>
            <a:ext cx="454659" cy="407034"/>
          </a:xfrm>
          <a:custGeom>
            <a:avLst/>
            <a:gdLst/>
            <a:ahLst/>
            <a:cxnLst/>
            <a:rect l="l" t="t" r="r" b="b"/>
            <a:pathLst>
              <a:path w="454659" h="407035">
                <a:moveTo>
                  <a:pt x="0" y="203454"/>
                </a:moveTo>
                <a:lnTo>
                  <a:pt x="113537" y="203454"/>
                </a:lnTo>
                <a:lnTo>
                  <a:pt x="113537" y="0"/>
                </a:lnTo>
                <a:lnTo>
                  <a:pt x="340613" y="0"/>
                </a:lnTo>
                <a:lnTo>
                  <a:pt x="340613" y="203454"/>
                </a:lnTo>
                <a:lnTo>
                  <a:pt x="454151" y="203454"/>
                </a:lnTo>
                <a:lnTo>
                  <a:pt x="227075" y="406908"/>
                </a:lnTo>
                <a:lnTo>
                  <a:pt x="0" y="203454"/>
                </a:lnTo>
                <a:close/>
              </a:path>
            </a:pathLst>
          </a:custGeom>
          <a:ln w="19812">
            <a:solidFill>
              <a:srgbClr val="4494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40518" y="3025901"/>
            <a:ext cx="449580" cy="349250"/>
          </a:xfrm>
          <a:custGeom>
            <a:avLst/>
            <a:gdLst/>
            <a:ahLst/>
            <a:cxnLst/>
            <a:rect l="l" t="t" r="r" b="b"/>
            <a:pathLst>
              <a:path w="449579" h="349250">
                <a:moveTo>
                  <a:pt x="449579" y="174498"/>
                </a:moveTo>
                <a:lnTo>
                  <a:pt x="0" y="174498"/>
                </a:lnTo>
                <a:lnTo>
                  <a:pt x="224789" y="348996"/>
                </a:lnTo>
                <a:lnTo>
                  <a:pt x="449579" y="174498"/>
                </a:lnTo>
                <a:close/>
              </a:path>
              <a:path w="449579" h="349250">
                <a:moveTo>
                  <a:pt x="337184" y="0"/>
                </a:moveTo>
                <a:lnTo>
                  <a:pt x="112395" y="0"/>
                </a:lnTo>
                <a:lnTo>
                  <a:pt x="112395" y="174498"/>
                </a:lnTo>
                <a:lnTo>
                  <a:pt x="337184" y="174498"/>
                </a:lnTo>
                <a:lnTo>
                  <a:pt x="33718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40518" y="3025901"/>
            <a:ext cx="449580" cy="349250"/>
          </a:xfrm>
          <a:custGeom>
            <a:avLst/>
            <a:gdLst/>
            <a:ahLst/>
            <a:cxnLst/>
            <a:rect l="l" t="t" r="r" b="b"/>
            <a:pathLst>
              <a:path w="449579" h="349250">
                <a:moveTo>
                  <a:pt x="0" y="174498"/>
                </a:moveTo>
                <a:lnTo>
                  <a:pt x="112395" y="174498"/>
                </a:lnTo>
                <a:lnTo>
                  <a:pt x="112395" y="0"/>
                </a:lnTo>
                <a:lnTo>
                  <a:pt x="337184" y="0"/>
                </a:lnTo>
                <a:lnTo>
                  <a:pt x="337184" y="174498"/>
                </a:lnTo>
                <a:lnTo>
                  <a:pt x="449579" y="174498"/>
                </a:lnTo>
                <a:lnTo>
                  <a:pt x="224789" y="348996"/>
                </a:lnTo>
                <a:lnTo>
                  <a:pt x="0" y="174498"/>
                </a:lnTo>
                <a:close/>
              </a:path>
            </a:pathLst>
          </a:custGeom>
          <a:ln w="19812">
            <a:solidFill>
              <a:srgbClr val="4494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235945" y="4187190"/>
            <a:ext cx="524510" cy="523240"/>
          </a:xfrm>
          <a:custGeom>
            <a:avLst/>
            <a:gdLst/>
            <a:ahLst/>
            <a:cxnLst/>
            <a:rect l="l" t="t" r="r" b="b"/>
            <a:pathLst>
              <a:path w="524509" h="523239">
                <a:moveTo>
                  <a:pt x="524255" y="261366"/>
                </a:moveTo>
                <a:lnTo>
                  <a:pt x="0" y="261366"/>
                </a:lnTo>
                <a:lnTo>
                  <a:pt x="262127" y="522732"/>
                </a:lnTo>
                <a:lnTo>
                  <a:pt x="524255" y="261366"/>
                </a:lnTo>
                <a:close/>
              </a:path>
              <a:path w="524509" h="523239">
                <a:moveTo>
                  <a:pt x="393192" y="0"/>
                </a:moveTo>
                <a:lnTo>
                  <a:pt x="131063" y="0"/>
                </a:lnTo>
                <a:lnTo>
                  <a:pt x="131063" y="261366"/>
                </a:lnTo>
                <a:lnTo>
                  <a:pt x="393192" y="261366"/>
                </a:lnTo>
                <a:lnTo>
                  <a:pt x="393192" y="0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235945" y="4187190"/>
            <a:ext cx="524510" cy="523240"/>
          </a:xfrm>
          <a:custGeom>
            <a:avLst/>
            <a:gdLst/>
            <a:ahLst/>
            <a:cxnLst/>
            <a:rect l="l" t="t" r="r" b="b"/>
            <a:pathLst>
              <a:path w="524509" h="523239">
                <a:moveTo>
                  <a:pt x="0" y="261366"/>
                </a:moveTo>
                <a:lnTo>
                  <a:pt x="131063" y="261366"/>
                </a:lnTo>
                <a:lnTo>
                  <a:pt x="131063" y="0"/>
                </a:lnTo>
                <a:lnTo>
                  <a:pt x="393192" y="0"/>
                </a:lnTo>
                <a:lnTo>
                  <a:pt x="393192" y="261366"/>
                </a:lnTo>
                <a:lnTo>
                  <a:pt x="524255" y="261366"/>
                </a:lnTo>
                <a:lnTo>
                  <a:pt x="262127" y="522732"/>
                </a:lnTo>
                <a:lnTo>
                  <a:pt x="0" y="261366"/>
                </a:lnTo>
                <a:close/>
              </a:path>
            </a:pathLst>
          </a:custGeom>
          <a:ln w="19812">
            <a:solidFill>
              <a:srgbClr val="4494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363342" y="2167763"/>
          <a:ext cx="4937759" cy="3825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7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97940">
                <a:tc>
                  <a:txBody>
                    <a:bodyPr/>
                    <a:lstStyle/>
                    <a:p>
                      <a:pPr marL="74930">
                        <a:lnSpc>
                          <a:spcPts val="3265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17 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2800" b="1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17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79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9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5410" y="407365"/>
            <a:ext cx="76327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>
                <a:solidFill>
                  <a:srgbClr val="000000"/>
                </a:solidFill>
              </a:rPr>
              <a:t>Feature</a:t>
            </a:r>
            <a:r>
              <a:rPr sz="4400" spc="-25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Extraction(continue)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9721" y="1313129"/>
            <a:ext cx="2058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690" dirty="0">
                <a:solidFill>
                  <a:srgbClr val="5FCAEE"/>
                </a:solidFill>
                <a:latin typeface="Arial"/>
                <a:cs typeface="Arial"/>
              </a:rPr>
              <a:t></a:t>
            </a:r>
            <a:r>
              <a:rPr sz="3600" b="1" spc="-5" dirty="0">
                <a:solidFill>
                  <a:srgbClr val="404040"/>
                </a:solidFill>
                <a:latin typeface="Trebuchet MS"/>
                <a:cs typeface="Trebuchet MS"/>
              </a:rPr>
              <a:t>Start</a:t>
            </a:r>
            <a:r>
              <a:rPr sz="3600" b="1" spc="-1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600" b="1" spc="-5" dirty="0">
                <a:solidFill>
                  <a:srgbClr val="404040"/>
                </a:solidFill>
                <a:latin typeface="Trebuchet MS"/>
                <a:cs typeface="Trebuchet MS"/>
              </a:rPr>
              <a:t>rs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88018" y="970025"/>
            <a:ext cx="2348865" cy="699770"/>
          </a:xfrm>
          <a:prstGeom prst="rect">
            <a:avLst/>
          </a:prstGeom>
          <a:solidFill>
            <a:srgbClr val="C00000"/>
          </a:solidFill>
          <a:ln w="19811">
            <a:solidFill>
              <a:srgbClr val="4494AF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447040">
              <a:lnSpc>
                <a:spcPct val="100000"/>
              </a:lnSpc>
              <a:spcBef>
                <a:spcPts val="1620"/>
              </a:spcBef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Pre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Processing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88018" y="2183129"/>
            <a:ext cx="2348865" cy="699770"/>
          </a:xfrm>
          <a:prstGeom prst="rect">
            <a:avLst/>
          </a:prstGeom>
          <a:solidFill>
            <a:srgbClr val="C00000"/>
          </a:solidFill>
          <a:ln w="19811">
            <a:solidFill>
              <a:srgbClr val="4494AF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473075">
              <a:lnSpc>
                <a:spcPct val="100000"/>
              </a:lnSpc>
              <a:spcBef>
                <a:spcPts val="162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Segmentation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88018" y="3416046"/>
            <a:ext cx="2348865" cy="699770"/>
          </a:xfrm>
          <a:prstGeom prst="rect">
            <a:avLst/>
          </a:prstGeom>
          <a:solidFill>
            <a:srgbClr val="C00000"/>
          </a:solidFill>
          <a:ln w="19811">
            <a:solidFill>
              <a:srgbClr val="4494AF"/>
            </a:solidFill>
          </a:ln>
        </p:spPr>
        <p:txBody>
          <a:bodyPr vert="horz" wrap="square" lIns="0" tIns="206375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62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Feature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Extraction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88018" y="4781550"/>
            <a:ext cx="2348865" cy="699770"/>
          </a:xfrm>
          <a:prstGeom prst="rect">
            <a:avLst/>
          </a:prstGeom>
          <a:solidFill>
            <a:srgbClr val="5FCAEE"/>
          </a:solidFill>
          <a:ln w="19811">
            <a:solidFill>
              <a:srgbClr val="4494AF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596900" marR="267335" indent="-321945">
              <a:lnSpc>
                <a:spcPct val="100000"/>
              </a:lnSpc>
              <a:spcBef>
                <a:spcPts val="55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Classification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and  recognition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235945" y="1744217"/>
            <a:ext cx="454659" cy="407034"/>
          </a:xfrm>
          <a:custGeom>
            <a:avLst/>
            <a:gdLst/>
            <a:ahLst/>
            <a:cxnLst/>
            <a:rect l="l" t="t" r="r" b="b"/>
            <a:pathLst>
              <a:path w="454659" h="407035">
                <a:moveTo>
                  <a:pt x="454151" y="203454"/>
                </a:moveTo>
                <a:lnTo>
                  <a:pt x="0" y="203454"/>
                </a:lnTo>
                <a:lnTo>
                  <a:pt x="227075" y="406908"/>
                </a:lnTo>
                <a:lnTo>
                  <a:pt x="454151" y="203454"/>
                </a:lnTo>
                <a:close/>
              </a:path>
              <a:path w="454659" h="407035">
                <a:moveTo>
                  <a:pt x="340613" y="0"/>
                </a:moveTo>
                <a:lnTo>
                  <a:pt x="113537" y="0"/>
                </a:lnTo>
                <a:lnTo>
                  <a:pt x="113537" y="203454"/>
                </a:lnTo>
                <a:lnTo>
                  <a:pt x="340613" y="203454"/>
                </a:lnTo>
                <a:lnTo>
                  <a:pt x="34061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35945" y="1744217"/>
            <a:ext cx="454659" cy="407034"/>
          </a:xfrm>
          <a:custGeom>
            <a:avLst/>
            <a:gdLst/>
            <a:ahLst/>
            <a:cxnLst/>
            <a:rect l="l" t="t" r="r" b="b"/>
            <a:pathLst>
              <a:path w="454659" h="407035">
                <a:moveTo>
                  <a:pt x="0" y="203454"/>
                </a:moveTo>
                <a:lnTo>
                  <a:pt x="113537" y="203454"/>
                </a:lnTo>
                <a:lnTo>
                  <a:pt x="113537" y="0"/>
                </a:lnTo>
                <a:lnTo>
                  <a:pt x="340613" y="0"/>
                </a:lnTo>
                <a:lnTo>
                  <a:pt x="340613" y="203454"/>
                </a:lnTo>
                <a:lnTo>
                  <a:pt x="454151" y="203454"/>
                </a:lnTo>
                <a:lnTo>
                  <a:pt x="227075" y="406908"/>
                </a:lnTo>
                <a:lnTo>
                  <a:pt x="0" y="203454"/>
                </a:lnTo>
                <a:close/>
              </a:path>
            </a:pathLst>
          </a:custGeom>
          <a:ln w="19812">
            <a:solidFill>
              <a:srgbClr val="4494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40518" y="3025901"/>
            <a:ext cx="449580" cy="349250"/>
          </a:xfrm>
          <a:custGeom>
            <a:avLst/>
            <a:gdLst/>
            <a:ahLst/>
            <a:cxnLst/>
            <a:rect l="l" t="t" r="r" b="b"/>
            <a:pathLst>
              <a:path w="449579" h="349250">
                <a:moveTo>
                  <a:pt x="449579" y="174498"/>
                </a:moveTo>
                <a:lnTo>
                  <a:pt x="0" y="174498"/>
                </a:lnTo>
                <a:lnTo>
                  <a:pt x="224789" y="348996"/>
                </a:lnTo>
                <a:lnTo>
                  <a:pt x="449579" y="174498"/>
                </a:lnTo>
                <a:close/>
              </a:path>
              <a:path w="449579" h="349250">
                <a:moveTo>
                  <a:pt x="337184" y="0"/>
                </a:moveTo>
                <a:lnTo>
                  <a:pt x="112395" y="0"/>
                </a:lnTo>
                <a:lnTo>
                  <a:pt x="112395" y="174498"/>
                </a:lnTo>
                <a:lnTo>
                  <a:pt x="337184" y="174498"/>
                </a:lnTo>
                <a:lnTo>
                  <a:pt x="33718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40518" y="3025901"/>
            <a:ext cx="449580" cy="349250"/>
          </a:xfrm>
          <a:custGeom>
            <a:avLst/>
            <a:gdLst/>
            <a:ahLst/>
            <a:cxnLst/>
            <a:rect l="l" t="t" r="r" b="b"/>
            <a:pathLst>
              <a:path w="449579" h="349250">
                <a:moveTo>
                  <a:pt x="0" y="174498"/>
                </a:moveTo>
                <a:lnTo>
                  <a:pt x="112395" y="174498"/>
                </a:lnTo>
                <a:lnTo>
                  <a:pt x="112395" y="0"/>
                </a:lnTo>
                <a:lnTo>
                  <a:pt x="337184" y="0"/>
                </a:lnTo>
                <a:lnTo>
                  <a:pt x="337184" y="174498"/>
                </a:lnTo>
                <a:lnTo>
                  <a:pt x="449579" y="174498"/>
                </a:lnTo>
                <a:lnTo>
                  <a:pt x="224789" y="348996"/>
                </a:lnTo>
                <a:lnTo>
                  <a:pt x="0" y="174498"/>
                </a:lnTo>
                <a:close/>
              </a:path>
            </a:pathLst>
          </a:custGeom>
          <a:ln w="19812">
            <a:solidFill>
              <a:srgbClr val="4494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235945" y="4187190"/>
            <a:ext cx="524510" cy="523240"/>
          </a:xfrm>
          <a:custGeom>
            <a:avLst/>
            <a:gdLst/>
            <a:ahLst/>
            <a:cxnLst/>
            <a:rect l="l" t="t" r="r" b="b"/>
            <a:pathLst>
              <a:path w="524509" h="523239">
                <a:moveTo>
                  <a:pt x="524255" y="261366"/>
                </a:moveTo>
                <a:lnTo>
                  <a:pt x="0" y="261366"/>
                </a:lnTo>
                <a:lnTo>
                  <a:pt x="262127" y="522732"/>
                </a:lnTo>
                <a:lnTo>
                  <a:pt x="524255" y="261366"/>
                </a:lnTo>
                <a:close/>
              </a:path>
              <a:path w="524509" h="523239">
                <a:moveTo>
                  <a:pt x="393192" y="0"/>
                </a:moveTo>
                <a:lnTo>
                  <a:pt x="131063" y="0"/>
                </a:lnTo>
                <a:lnTo>
                  <a:pt x="131063" y="261366"/>
                </a:lnTo>
                <a:lnTo>
                  <a:pt x="393192" y="261366"/>
                </a:lnTo>
                <a:lnTo>
                  <a:pt x="393192" y="0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235945" y="4187190"/>
            <a:ext cx="524510" cy="523240"/>
          </a:xfrm>
          <a:custGeom>
            <a:avLst/>
            <a:gdLst/>
            <a:ahLst/>
            <a:cxnLst/>
            <a:rect l="l" t="t" r="r" b="b"/>
            <a:pathLst>
              <a:path w="524509" h="523239">
                <a:moveTo>
                  <a:pt x="0" y="261366"/>
                </a:moveTo>
                <a:lnTo>
                  <a:pt x="131063" y="261366"/>
                </a:lnTo>
                <a:lnTo>
                  <a:pt x="131063" y="0"/>
                </a:lnTo>
                <a:lnTo>
                  <a:pt x="393192" y="0"/>
                </a:lnTo>
                <a:lnTo>
                  <a:pt x="393192" y="261366"/>
                </a:lnTo>
                <a:lnTo>
                  <a:pt x="524255" y="261366"/>
                </a:lnTo>
                <a:lnTo>
                  <a:pt x="262127" y="522732"/>
                </a:lnTo>
                <a:lnTo>
                  <a:pt x="0" y="261366"/>
                </a:lnTo>
                <a:close/>
              </a:path>
            </a:pathLst>
          </a:custGeom>
          <a:ln w="19812">
            <a:solidFill>
              <a:srgbClr val="4494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5E05DF5-A5D8-49A7-A77A-47D5D0F19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465" y="2682303"/>
            <a:ext cx="2867025" cy="2867025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D36848B3-1348-4461-BEE1-812B2131FB20}"/>
              </a:ext>
            </a:extLst>
          </p:cNvPr>
          <p:cNvSpPr/>
          <p:nvPr/>
        </p:nvSpPr>
        <p:spPr>
          <a:xfrm>
            <a:off x="3733800" y="4448810"/>
            <a:ext cx="152400" cy="1993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ABEC8A-15FE-48E4-A3AA-8369F0E53009}"/>
              </a:ext>
            </a:extLst>
          </p:cNvPr>
          <p:cNvCxnSpPr>
            <a:endCxn id="17" idx="2"/>
          </p:cNvCxnSpPr>
          <p:nvPr/>
        </p:nvCxnSpPr>
        <p:spPr>
          <a:xfrm flipV="1">
            <a:off x="2286000" y="4548505"/>
            <a:ext cx="1447800" cy="996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5410" y="407365"/>
            <a:ext cx="76327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>
                <a:solidFill>
                  <a:srgbClr val="000000"/>
                </a:solidFill>
              </a:rPr>
              <a:t>Feature</a:t>
            </a:r>
            <a:r>
              <a:rPr sz="4400" spc="-25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Extraction(continue)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9721" y="1313129"/>
            <a:ext cx="31407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690" dirty="0">
                <a:solidFill>
                  <a:srgbClr val="5FCAEE"/>
                </a:solidFill>
                <a:latin typeface="Arial"/>
                <a:cs typeface="Arial"/>
              </a:rPr>
              <a:t></a:t>
            </a:r>
            <a:r>
              <a:rPr sz="3600" b="1" spc="-5" dirty="0">
                <a:solidFill>
                  <a:srgbClr val="404040"/>
                </a:solidFill>
                <a:latin typeface="Trebuchet MS"/>
                <a:cs typeface="Trebuchet MS"/>
              </a:rPr>
              <a:t>Int</a:t>
            </a:r>
            <a:r>
              <a:rPr sz="3600" b="1" spc="-2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600" b="1" spc="-5" dirty="0">
                <a:solidFill>
                  <a:srgbClr val="404040"/>
                </a:solidFill>
                <a:latin typeface="Trebuchet MS"/>
                <a:cs typeface="Trebuchet MS"/>
              </a:rPr>
              <a:t>rs</a:t>
            </a:r>
            <a:r>
              <a:rPr sz="3600" b="1" spc="-2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600" b="1" dirty="0">
                <a:solidFill>
                  <a:srgbClr val="404040"/>
                </a:solidFill>
                <a:latin typeface="Trebuchet MS"/>
                <a:cs typeface="Trebuchet MS"/>
              </a:rPr>
              <a:t>ct</a:t>
            </a:r>
            <a:r>
              <a:rPr sz="3600" b="1" spc="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3600" b="1" dirty="0">
                <a:solidFill>
                  <a:srgbClr val="404040"/>
                </a:solidFill>
                <a:latin typeface="Trebuchet MS"/>
                <a:cs typeface="Trebuchet MS"/>
              </a:rPr>
              <a:t>ons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88018" y="970025"/>
            <a:ext cx="2348865" cy="699770"/>
          </a:xfrm>
          <a:prstGeom prst="rect">
            <a:avLst/>
          </a:prstGeom>
          <a:solidFill>
            <a:srgbClr val="C00000"/>
          </a:solidFill>
          <a:ln w="19811">
            <a:solidFill>
              <a:srgbClr val="4494AF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447040">
              <a:lnSpc>
                <a:spcPct val="100000"/>
              </a:lnSpc>
              <a:spcBef>
                <a:spcPts val="1620"/>
              </a:spcBef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Pre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Processing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88018" y="2183129"/>
            <a:ext cx="2348865" cy="699770"/>
          </a:xfrm>
          <a:prstGeom prst="rect">
            <a:avLst/>
          </a:prstGeom>
          <a:solidFill>
            <a:srgbClr val="C00000"/>
          </a:solidFill>
          <a:ln w="19811">
            <a:solidFill>
              <a:srgbClr val="4494AF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473075">
              <a:lnSpc>
                <a:spcPct val="100000"/>
              </a:lnSpc>
              <a:spcBef>
                <a:spcPts val="162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Segmentation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88018" y="3416046"/>
            <a:ext cx="2348865" cy="699770"/>
          </a:xfrm>
          <a:prstGeom prst="rect">
            <a:avLst/>
          </a:prstGeom>
          <a:solidFill>
            <a:srgbClr val="C00000"/>
          </a:solidFill>
          <a:ln w="19811">
            <a:solidFill>
              <a:srgbClr val="4494AF"/>
            </a:solidFill>
          </a:ln>
        </p:spPr>
        <p:txBody>
          <a:bodyPr vert="horz" wrap="square" lIns="0" tIns="206375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62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Feature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Extraction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88018" y="4781550"/>
            <a:ext cx="2348865" cy="699770"/>
          </a:xfrm>
          <a:prstGeom prst="rect">
            <a:avLst/>
          </a:prstGeom>
          <a:solidFill>
            <a:srgbClr val="5FCAEE"/>
          </a:solidFill>
          <a:ln w="19811">
            <a:solidFill>
              <a:srgbClr val="4494AF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596900" marR="267335" indent="-321945">
              <a:lnSpc>
                <a:spcPct val="100000"/>
              </a:lnSpc>
              <a:spcBef>
                <a:spcPts val="55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Classification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and  recognition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235945" y="1744217"/>
            <a:ext cx="454659" cy="407034"/>
          </a:xfrm>
          <a:custGeom>
            <a:avLst/>
            <a:gdLst/>
            <a:ahLst/>
            <a:cxnLst/>
            <a:rect l="l" t="t" r="r" b="b"/>
            <a:pathLst>
              <a:path w="454659" h="407035">
                <a:moveTo>
                  <a:pt x="454151" y="203454"/>
                </a:moveTo>
                <a:lnTo>
                  <a:pt x="0" y="203454"/>
                </a:lnTo>
                <a:lnTo>
                  <a:pt x="227075" y="406908"/>
                </a:lnTo>
                <a:lnTo>
                  <a:pt x="454151" y="203454"/>
                </a:lnTo>
                <a:close/>
              </a:path>
              <a:path w="454659" h="407035">
                <a:moveTo>
                  <a:pt x="340613" y="0"/>
                </a:moveTo>
                <a:lnTo>
                  <a:pt x="113537" y="0"/>
                </a:lnTo>
                <a:lnTo>
                  <a:pt x="113537" y="203454"/>
                </a:lnTo>
                <a:lnTo>
                  <a:pt x="340613" y="203454"/>
                </a:lnTo>
                <a:lnTo>
                  <a:pt x="34061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35945" y="1744217"/>
            <a:ext cx="454659" cy="407034"/>
          </a:xfrm>
          <a:custGeom>
            <a:avLst/>
            <a:gdLst/>
            <a:ahLst/>
            <a:cxnLst/>
            <a:rect l="l" t="t" r="r" b="b"/>
            <a:pathLst>
              <a:path w="454659" h="407035">
                <a:moveTo>
                  <a:pt x="0" y="203454"/>
                </a:moveTo>
                <a:lnTo>
                  <a:pt x="113537" y="203454"/>
                </a:lnTo>
                <a:lnTo>
                  <a:pt x="113537" y="0"/>
                </a:lnTo>
                <a:lnTo>
                  <a:pt x="340613" y="0"/>
                </a:lnTo>
                <a:lnTo>
                  <a:pt x="340613" y="203454"/>
                </a:lnTo>
                <a:lnTo>
                  <a:pt x="454151" y="203454"/>
                </a:lnTo>
                <a:lnTo>
                  <a:pt x="227075" y="406908"/>
                </a:lnTo>
                <a:lnTo>
                  <a:pt x="0" y="203454"/>
                </a:lnTo>
                <a:close/>
              </a:path>
            </a:pathLst>
          </a:custGeom>
          <a:ln w="19812">
            <a:solidFill>
              <a:srgbClr val="4494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40518" y="3025901"/>
            <a:ext cx="449580" cy="349250"/>
          </a:xfrm>
          <a:custGeom>
            <a:avLst/>
            <a:gdLst/>
            <a:ahLst/>
            <a:cxnLst/>
            <a:rect l="l" t="t" r="r" b="b"/>
            <a:pathLst>
              <a:path w="449579" h="349250">
                <a:moveTo>
                  <a:pt x="449579" y="174498"/>
                </a:moveTo>
                <a:lnTo>
                  <a:pt x="0" y="174498"/>
                </a:lnTo>
                <a:lnTo>
                  <a:pt x="224789" y="348996"/>
                </a:lnTo>
                <a:lnTo>
                  <a:pt x="449579" y="174498"/>
                </a:lnTo>
                <a:close/>
              </a:path>
              <a:path w="449579" h="349250">
                <a:moveTo>
                  <a:pt x="337184" y="0"/>
                </a:moveTo>
                <a:lnTo>
                  <a:pt x="112395" y="0"/>
                </a:lnTo>
                <a:lnTo>
                  <a:pt x="112395" y="174498"/>
                </a:lnTo>
                <a:lnTo>
                  <a:pt x="337184" y="174498"/>
                </a:lnTo>
                <a:lnTo>
                  <a:pt x="33718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40518" y="3025901"/>
            <a:ext cx="449580" cy="349250"/>
          </a:xfrm>
          <a:custGeom>
            <a:avLst/>
            <a:gdLst/>
            <a:ahLst/>
            <a:cxnLst/>
            <a:rect l="l" t="t" r="r" b="b"/>
            <a:pathLst>
              <a:path w="449579" h="349250">
                <a:moveTo>
                  <a:pt x="0" y="174498"/>
                </a:moveTo>
                <a:lnTo>
                  <a:pt x="112395" y="174498"/>
                </a:lnTo>
                <a:lnTo>
                  <a:pt x="112395" y="0"/>
                </a:lnTo>
                <a:lnTo>
                  <a:pt x="337184" y="0"/>
                </a:lnTo>
                <a:lnTo>
                  <a:pt x="337184" y="174498"/>
                </a:lnTo>
                <a:lnTo>
                  <a:pt x="449579" y="174498"/>
                </a:lnTo>
                <a:lnTo>
                  <a:pt x="224789" y="348996"/>
                </a:lnTo>
                <a:lnTo>
                  <a:pt x="0" y="174498"/>
                </a:lnTo>
                <a:close/>
              </a:path>
            </a:pathLst>
          </a:custGeom>
          <a:ln w="19812">
            <a:solidFill>
              <a:srgbClr val="4494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235945" y="4187190"/>
            <a:ext cx="524510" cy="523240"/>
          </a:xfrm>
          <a:custGeom>
            <a:avLst/>
            <a:gdLst/>
            <a:ahLst/>
            <a:cxnLst/>
            <a:rect l="l" t="t" r="r" b="b"/>
            <a:pathLst>
              <a:path w="524509" h="523239">
                <a:moveTo>
                  <a:pt x="524255" y="261366"/>
                </a:moveTo>
                <a:lnTo>
                  <a:pt x="0" y="261366"/>
                </a:lnTo>
                <a:lnTo>
                  <a:pt x="262127" y="522732"/>
                </a:lnTo>
                <a:lnTo>
                  <a:pt x="524255" y="261366"/>
                </a:lnTo>
                <a:close/>
              </a:path>
              <a:path w="524509" h="523239">
                <a:moveTo>
                  <a:pt x="393192" y="0"/>
                </a:moveTo>
                <a:lnTo>
                  <a:pt x="131063" y="0"/>
                </a:lnTo>
                <a:lnTo>
                  <a:pt x="131063" y="261366"/>
                </a:lnTo>
                <a:lnTo>
                  <a:pt x="393192" y="261366"/>
                </a:lnTo>
                <a:lnTo>
                  <a:pt x="393192" y="0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235945" y="4187190"/>
            <a:ext cx="524510" cy="523240"/>
          </a:xfrm>
          <a:custGeom>
            <a:avLst/>
            <a:gdLst/>
            <a:ahLst/>
            <a:cxnLst/>
            <a:rect l="l" t="t" r="r" b="b"/>
            <a:pathLst>
              <a:path w="524509" h="523239">
                <a:moveTo>
                  <a:pt x="0" y="261366"/>
                </a:moveTo>
                <a:lnTo>
                  <a:pt x="131063" y="261366"/>
                </a:lnTo>
                <a:lnTo>
                  <a:pt x="131063" y="0"/>
                </a:lnTo>
                <a:lnTo>
                  <a:pt x="393192" y="0"/>
                </a:lnTo>
                <a:lnTo>
                  <a:pt x="393192" y="261366"/>
                </a:lnTo>
                <a:lnTo>
                  <a:pt x="524255" y="261366"/>
                </a:lnTo>
                <a:lnTo>
                  <a:pt x="262127" y="522732"/>
                </a:lnTo>
                <a:lnTo>
                  <a:pt x="0" y="261366"/>
                </a:lnTo>
                <a:close/>
              </a:path>
            </a:pathLst>
          </a:custGeom>
          <a:ln w="19812">
            <a:solidFill>
              <a:srgbClr val="4494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19F7843-3B70-4558-B0CE-8BE30DBD6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858214"/>
            <a:ext cx="2867025" cy="2867025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A1C97B41-98A5-40F6-A950-1BDF6C060C75}"/>
              </a:ext>
            </a:extLst>
          </p:cNvPr>
          <p:cNvSpPr/>
          <p:nvPr/>
        </p:nvSpPr>
        <p:spPr>
          <a:xfrm>
            <a:off x="4038600" y="3657600"/>
            <a:ext cx="2286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546" y="407365"/>
            <a:ext cx="77406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Classification and</a:t>
            </a:r>
            <a:r>
              <a:rPr sz="4400" spc="-45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recognition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9721" y="1313129"/>
            <a:ext cx="844232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tabLst>
                <a:tab pos="2265045" algn="l"/>
                <a:tab pos="3443604" algn="l"/>
                <a:tab pos="4708525" algn="l"/>
                <a:tab pos="7084695" algn="l"/>
              </a:tabLst>
            </a:pPr>
            <a:r>
              <a:rPr sz="2850" spc="690" dirty="0">
                <a:solidFill>
                  <a:srgbClr val="5FCAEE"/>
                </a:solidFill>
                <a:latin typeface="Arial"/>
                <a:cs typeface="Arial"/>
              </a:rPr>
              <a:t></a:t>
            </a:r>
            <a:r>
              <a:rPr sz="3600" spc="-5" dirty="0">
                <a:solidFill>
                  <a:srgbClr val="404040"/>
                </a:solidFill>
                <a:latin typeface="Trebuchet MS"/>
                <a:cs typeface="Trebuchet MS"/>
              </a:rPr>
              <a:t>Desig</a:t>
            </a:r>
            <a:r>
              <a:rPr sz="3600" dirty="0">
                <a:solidFill>
                  <a:srgbClr val="404040"/>
                </a:solidFill>
                <a:latin typeface="Trebuchet MS"/>
                <a:cs typeface="Trebuchet MS"/>
              </a:rPr>
              <a:t>n	for	</a:t>
            </a:r>
            <a:r>
              <a:rPr sz="3600" spc="-5" dirty="0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sz="3600" dirty="0">
                <a:solidFill>
                  <a:srgbClr val="404040"/>
                </a:solidFill>
                <a:latin typeface="Trebuchet MS"/>
                <a:cs typeface="Trebuchet MS"/>
              </a:rPr>
              <a:t>e	Artificial	</a:t>
            </a:r>
            <a:r>
              <a:rPr sz="3600" spc="-5" dirty="0">
                <a:solidFill>
                  <a:srgbClr val="404040"/>
                </a:solidFill>
                <a:latin typeface="Trebuchet MS"/>
                <a:cs typeface="Trebuchet MS"/>
              </a:rPr>
              <a:t>Neural  Network.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88018" y="970025"/>
            <a:ext cx="2348865" cy="699770"/>
          </a:xfrm>
          <a:prstGeom prst="rect">
            <a:avLst/>
          </a:prstGeom>
          <a:solidFill>
            <a:srgbClr val="C00000"/>
          </a:solidFill>
          <a:ln w="19811">
            <a:solidFill>
              <a:srgbClr val="4494AF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447040">
              <a:lnSpc>
                <a:spcPct val="100000"/>
              </a:lnSpc>
              <a:spcBef>
                <a:spcPts val="1620"/>
              </a:spcBef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Pre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Processing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88018" y="2183129"/>
            <a:ext cx="2348865" cy="699770"/>
          </a:xfrm>
          <a:prstGeom prst="rect">
            <a:avLst/>
          </a:prstGeom>
          <a:solidFill>
            <a:srgbClr val="C00000"/>
          </a:solidFill>
          <a:ln w="19811">
            <a:solidFill>
              <a:srgbClr val="4494AF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473075">
              <a:lnSpc>
                <a:spcPct val="100000"/>
              </a:lnSpc>
              <a:spcBef>
                <a:spcPts val="162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Segmentation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88018" y="3416046"/>
            <a:ext cx="2348865" cy="699770"/>
          </a:xfrm>
          <a:prstGeom prst="rect">
            <a:avLst/>
          </a:prstGeom>
          <a:solidFill>
            <a:srgbClr val="C00000"/>
          </a:solidFill>
          <a:ln w="19811">
            <a:solidFill>
              <a:srgbClr val="4494AF"/>
            </a:solidFill>
          </a:ln>
        </p:spPr>
        <p:txBody>
          <a:bodyPr vert="horz" wrap="square" lIns="0" tIns="206375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62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Feature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Extraction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88018" y="4781550"/>
            <a:ext cx="2348865" cy="699770"/>
          </a:xfrm>
          <a:prstGeom prst="rect">
            <a:avLst/>
          </a:prstGeom>
          <a:solidFill>
            <a:srgbClr val="C00000"/>
          </a:solidFill>
          <a:ln w="19811">
            <a:solidFill>
              <a:srgbClr val="4494AF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596900" marR="267335" indent="-321945">
              <a:lnSpc>
                <a:spcPct val="100000"/>
              </a:lnSpc>
              <a:spcBef>
                <a:spcPts val="55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Classification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and  recognition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235945" y="1744217"/>
            <a:ext cx="454659" cy="407034"/>
          </a:xfrm>
          <a:custGeom>
            <a:avLst/>
            <a:gdLst/>
            <a:ahLst/>
            <a:cxnLst/>
            <a:rect l="l" t="t" r="r" b="b"/>
            <a:pathLst>
              <a:path w="454659" h="407035">
                <a:moveTo>
                  <a:pt x="454151" y="203454"/>
                </a:moveTo>
                <a:lnTo>
                  <a:pt x="0" y="203454"/>
                </a:lnTo>
                <a:lnTo>
                  <a:pt x="227075" y="406908"/>
                </a:lnTo>
                <a:lnTo>
                  <a:pt x="454151" y="203454"/>
                </a:lnTo>
                <a:close/>
              </a:path>
              <a:path w="454659" h="407035">
                <a:moveTo>
                  <a:pt x="340613" y="0"/>
                </a:moveTo>
                <a:lnTo>
                  <a:pt x="113537" y="0"/>
                </a:lnTo>
                <a:lnTo>
                  <a:pt x="113537" y="203454"/>
                </a:lnTo>
                <a:lnTo>
                  <a:pt x="340613" y="203454"/>
                </a:lnTo>
                <a:lnTo>
                  <a:pt x="34061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35945" y="1744217"/>
            <a:ext cx="454659" cy="407034"/>
          </a:xfrm>
          <a:custGeom>
            <a:avLst/>
            <a:gdLst/>
            <a:ahLst/>
            <a:cxnLst/>
            <a:rect l="l" t="t" r="r" b="b"/>
            <a:pathLst>
              <a:path w="454659" h="407035">
                <a:moveTo>
                  <a:pt x="0" y="203454"/>
                </a:moveTo>
                <a:lnTo>
                  <a:pt x="113537" y="203454"/>
                </a:lnTo>
                <a:lnTo>
                  <a:pt x="113537" y="0"/>
                </a:lnTo>
                <a:lnTo>
                  <a:pt x="340613" y="0"/>
                </a:lnTo>
                <a:lnTo>
                  <a:pt x="340613" y="203454"/>
                </a:lnTo>
                <a:lnTo>
                  <a:pt x="454151" y="203454"/>
                </a:lnTo>
                <a:lnTo>
                  <a:pt x="227075" y="406908"/>
                </a:lnTo>
                <a:lnTo>
                  <a:pt x="0" y="203454"/>
                </a:lnTo>
                <a:close/>
              </a:path>
            </a:pathLst>
          </a:custGeom>
          <a:ln w="19812">
            <a:solidFill>
              <a:srgbClr val="4494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40518" y="3025901"/>
            <a:ext cx="449580" cy="349250"/>
          </a:xfrm>
          <a:custGeom>
            <a:avLst/>
            <a:gdLst/>
            <a:ahLst/>
            <a:cxnLst/>
            <a:rect l="l" t="t" r="r" b="b"/>
            <a:pathLst>
              <a:path w="449579" h="349250">
                <a:moveTo>
                  <a:pt x="449579" y="174498"/>
                </a:moveTo>
                <a:lnTo>
                  <a:pt x="0" y="174498"/>
                </a:lnTo>
                <a:lnTo>
                  <a:pt x="224789" y="348996"/>
                </a:lnTo>
                <a:lnTo>
                  <a:pt x="449579" y="174498"/>
                </a:lnTo>
                <a:close/>
              </a:path>
              <a:path w="449579" h="349250">
                <a:moveTo>
                  <a:pt x="337184" y="0"/>
                </a:moveTo>
                <a:lnTo>
                  <a:pt x="112395" y="0"/>
                </a:lnTo>
                <a:lnTo>
                  <a:pt x="112395" y="174498"/>
                </a:lnTo>
                <a:lnTo>
                  <a:pt x="337184" y="174498"/>
                </a:lnTo>
                <a:lnTo>
                  <a:pt x="33718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40518" y="3025901"/>
            <a:ext cx="449580" cy="349250"/>
          </a:xfrm>
          <a:custGeom>
            <a:avLst/>
            <a:gdLst/>
            <a:ahLst/>
            <a:cxnLst/>
            <a:rect l="l" t="t" r="r" b="b"/>
            <a:pathLst>
              <a:path w="449579" h="349250">
                <a:moveTo>
                  <a:pt x="0" y="174498"/>
                </a:moveTo>
                <a:lnTo>
                  <a:pt x="112395" y="174498"/>
                </a:lnTo>
                <a:lnTo>
                  <a:pt x="112395" y="0"/>
                </a:lnTo>
                <a:lnTo>
                  <a:pt x="337184" y="0"/>
                </a:lnTo>
                <a:lnTo>
                  <a:pt x="337184" y="174498"/>
                </a:lnTo>
                <a:lnTo>
                  <a:pt x="449579" y="174498"/>
                </a:lnTo>
                <a:lnTo>
                  <a:pt x="224789" y="348996"/>
                </a:lnTo>
                <a:lnTo>
                  <a:pt x="0" y="174498"/>
                </a:lnTo>
                <a:close/>
              </a:path>
            </a:pathLst>
          </a:custGeom>
          <a:ln w="19812">
            <a:solidFill>
              <a:srgbClr val="4494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235945" y="4187190"/>
            <a:ext cx="524510" cy="523240"/>
          </a:xfrm>
          <a:custGeom>
            <a:avLst/>
            <a:gdLst/>
            <a:ahLst/>
            <a:cxnLst/>
            <a:rect l="l" t="t" r="r" b="b"/>
            <a:pathLst>
              <a:path w="524509" h="523239">
                <a:moveTo>
                  <a:pt x="524255" y="261366"/>
                </a:moveTo>
                <a:lnTo>
                  <a:pt x="0" y="261366"/>
                </a:lnTo>
                <a:lnTo>
                  <a:pt x="262127" y="522732"/>
                </a:lnTo>
                <a:lnTo>
                  <a:pt x="524255" y="261366"/>
                </a:lnTo>
                <a:close/>
              </a:path>
              <a:path w="524509" h="523239">
                <a:moveTo>
                  <a:pt x="393192" y="0"/>
                </a:moveTo>
                <a:lnTo>
                  <a:pt x="131063" y="0"/>
                </a:lnTo>
                <a:lnTo>
                  <a:pt x="131063" y="261366"/>
                </a:lnTo>
                <a:lnTo>
                  <a:pt x="393192" y="261366"/>
                </a:lnTo>
                <a:lnTo>
                  <a:pt x="39319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235945" y="4187190"/>
            <a:ext cx="524510" cy="523240"/>
          </a:xfrm>
          <a:custGeom>
            <a:avLst/>
            <a:gdLst/>
            <a:ahLst/>
            <a:cxnLst/>
            <a:rect l="l" t="t" r="r" b="b"/>
            <a:pathLst>
              <a:path w="524509" h="523239">
                <a:moveTo>
                  <a:pt x="0" y="261366"/>
                </a:moveTo>
                <a:lnTo>
                  <a:pt x="131063" y="261366"/>
                </a:lnTo>
                <a:lnTo>
                  <a:pt x="131063" y="0"/>
                </a:lnTo>
                <a:lnTo>
                  <a:pt x="393192" y="0"/>
                </a:lnTo>
                <a:lnTo>
                  <a:pt x="393192" y="261366"/>
                </a:lnTo>
                <a:lnTo>
                  <a:pt x="524255" y="261366"/>
                </a:lnTo>
                <a:lnTo>
                  <a:pt x="262127" y="522732"/>
                </a:lnTo>
                <a:lnTo>
                  <a:pt x="0" y="261366"/>
                </a:lnTo>
                <a:close/>
              </a:path>
            </a:pathLst>
          </a:custGeom>
          <a:ln w="19812">
            <a:solidFill>
              <a:srgbClr val="4494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7467" y="2732532"/>
            <a:ext cx="8209788" cy="2747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1645" y="407365"/>
            <a:ext cx="65100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Artificial </a:t>
            </a:r>
            <a:r>
              <a:rPr sz="4400" spc="-25" dirty="0">
                <a:solidFill>
                  <a:srgbClr val="000000"/>
                </a:solidFill>
              </a:rPr>
              <a:t>neural</a:t>
            </a:r>
            <a:r>
              <a:rPr sz="4400" spc="-65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Network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288018" y="970025"/>
            <a:ext cx="2348865" cy="699770"/>
          </a:xfrm>
          <a:prstGeom prst="rect">
            <a:avLst/>
          </a:prstGeom>
          <a:solidFill>
            <a:srgbClr val="C00000"/>
          </a:solidFill>
          <a:ln w="19811">
            <a:solidFill>
              <a:srgbClr val="4494AF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447040">
              <a:lnSpc>
                <a:spcPct val="100000"/>
              </a:lnSpc>
              <a:spcBef>
                <a:spcPts val="1620"/>
              </a:spcBef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Pre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Processing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88018" y="2183129"/>
            <a:ext cx="2348865" cy="699770"/>
          </a:xfrm>
          <a:prstGeom prst="rect">
            <a:avLst/>
          </a:prstGeom>
          <a:solidFill>
            <a:srgbClr val="C00000"/>
          </a:solidFill>
          <a:ln w="19811">
            <a:solidFill>
              <a:srgbClr val="4494AF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473075">
              <a:lnSpc>
                <a:spcPct val="100000"/>
              </a:lnSpc>
              <a:spcBef>
                <a:spcPts val="162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Segmentation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88018" y="3416046"/>
            <a:ext cx="2348865" cy="699770"/>
          </a:xfrm>
          <a:prstGeom prst="rect">
            <a:avLst/>
          </a:prstGeom>
          <a:solidFill>
            <a:srgbClr val="C00000"/>
          </a:solidFill>
          <a:ln w="19811">
            <a:solidFill>
              <a:srgbClr val="4494AF"/>
            </a:solidFill>
          </a:ln>
        </p:spPr>
        <p:txBody>
          <a:bodyPr vert="horz" wrap="square" lIns="0" tIns="206375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62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Feature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Extraction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88018" y="4781550"/>
            <a:ext cx="2348865" cy="699770"/>
          </a:xfrm>
          <a:prstGeom prst="rect">
            <a:avLst/>
          </a:prstGeom>
          <a:solidFill>
            <a:srgbClr val="C00000"/>
          </a:solidFill>
          <a:ln w="19811">
            <a:solidFill>
              <a:srgbClr val="4494AF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596900" marR="267335" indent="-321945">
              <a:lnSpc>
                <a:spcPct val="100000"/>
              </a:lnSpc>
              <a:spcBef>
                <a:spcPts val="55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Classification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and  recognition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35945" y="1744217"/>
            <a:ext cx="454659" cy="407034"/>
          </a:xfrm>
          <a:custGeom>
            <a:avLst/>
            <a:gdLst/>
            <a:ahLst/>
            <a:cxnLst/>
            <a:rect l="l" t="t" r="r" b="b"/>
            <a:pathLst>
              <a:path w="454659" h="407035">
                <a:moveTo>
                  <a:pt x="454151" y="203454"/>
                </a:moveTo>
                <a:lnTo>
                  <a:pt x="0" y="203454"/>
                </a:lnTo>
                <a:lnTo>
                  <a:pt x="227075" y="406908"/>
                </a:lnTo>
                <a:lnTo>
                  <a:pt x="454151" y="203454"/>
                </a:lnTo>
                <a:close/>
              </a:path>
              <a:path w="454659" h="407035">
                <a:moveTo>
                  <a:pt x="340613" y="0"/>
                </a:moveTo>
                <a:lnTo>
                  <a:pt x="113537" y="0"/>
                </a:lnTo>
                <a:lnTo>
                  <a:pt x="113537" y="203454"/>
                </a:lnTo>
                <a:lnTo>
                  <a:pt x="340613" y="203454"/>
                </a:lnTo>
                <a:lnTo>
                  <a:pt x="34061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235945" y="1744217"/>
            <a:ext cx="454659" cy="407034"/>
          </a:xfrm>
          <a:custGeom>
            <a:avLst/>
            <a:gdLst/>
            <a:ahLst/>
            <a:cxnLst/>
            <a:rect l="l" t="t" r="r" b="b"/>
            <a:pathLst>
              <a:path w="454659" h="407035">
                <a:moveTo>
                  <a:pt x="0" y="203454"/>
                </a:moveTo>
                <a:lnTo>
                  <a:pt x="113537" y="203454"/>
                </a:lnTo>
                <a:lnTo>
                  <a:pt x="113537" y="0"/>
                </a:lnTo>
                <a:lnTo>
                  <a:pt x="340613" y="0"/>
                </a:lnTo>
                <a:lnTo>
                  <a:pt x="340613" y="203454"/>
                </a:lnTo>
                <a:lnTo>
                  <a:pt x="454151" y="203454"/>
                </a:lnTo>
                <a:lnTo>
                  <a:pt x="227075" y="406908"/>
                </a:lnTo>
                <a:lnTo>
                  <a:pt x="0" y="203454"/>
                </a:lnTo>
                <a:close/>
              </a:path>
            </a:pathLst>
          </a:custGeom>
          <a:ln w="19812">
            <a:solidFill>
              <a:srgbClr val="4494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40518" y="3025901"/>
            <a:ext cx="449580" cy="349250"/>
          </a:xfrm>
          <a:custGeom>
            <a:avLst/>
            <a:gdLst/>
            <a:ahLst/>
            <a:cxnLst/>
            <a:rect l="l" t="t" r="r" b="b"/>
            <a:pathLst>
              <a:path w="449579" h="349250">
                <a:moveTo>
                  <a:pt x="449579" y="174498"/>
                </a:moveTo>
                <a:lnTo>
                  <a:pt x="0" y="174498"/>
                </a:lnTo>
                <a:lnTo>
                  <a:pt x="224789" y="348996"/>
                </a:lnTo>
                <a:lnTo>
                  <a:pt x="449579" y="174498"/>
                </a:lnTo>
                <a:close/>
              </a:path>
              <a:path w="449579" h="349250">
                <a:moveTo>
                  <a:pt x="337184" y="0"/>
                </a:moveTo>
                <a:lnTo>
                  <a:pt x="112395" y="0"/>
                </a:lnTo>
                <a:lnTo>
                  <a:pt x="112395" y="174498"/>
                </a:lnTo>
                <a:lnTo>
                  <a:pt x="337184" y="174498"/>
                </a:lnTo>
                <a:lnTo>
                  <a:pt x="33718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40518" y="3025901"/>
            <a:ext cx="449580" cy="349250"/>
          </a:xfrm>
          <a:custGeom>
            <a:avLst/>
            <a:gdLst/>
            <a:ahLst/>
            <a:cxnLst/>
            <a:rect l="l" t="t" r="r" b="b"/>
            <a:pathLst>
              <a:path w="449579" h="349250">
                <a:moveTo>
                  <a:pt x="0" y="174498"/>
                </a:moveTo>
                <a:lnTo>
                  <a:pt x="112395" y="174498"/>
                </a:lnTo>
                <a:lnTo>
                  <a:pt x="112395" y="0"/>
                </a:lnTo>
                <a:lnTo>
                  <a:pt x="337184" y="0"/>
                </a:lnTo>
                <a:lnTo>
                  <a:pt x="337184" y="174498"/>
                </a:lnTo>
                <a:lnTo>
                  <a:pt x="449579" y="174498"/>
                </a:lnTo>
                <a:lnTo>
                  <a:pt x="224789" y="348996"/>
                </a:lnTo>
                <a:lnTo>
                  <a:pt x="0" y="174498"/>
                </a:lnTo>
                <a:close/>
              </a:path>
            </a:pathLst>
          </a:custGeom>
          <a:ln w="19812">
            <a:solidFill>
              <a:srgbClr val="4494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35945" y="4187190"/>
            <a:ext cx="524510" cy="523240"/>
          </a:xfrm>
          <a:custGeom>
            <a:avLst/>
            <a:gdLst/>
            <a:ahLst/>
            <a:cxnLst/>
            <a:rect l="l" t="t" r="r" b="b"/>
            <a:pathLst>
              <a:path w="524509" h="523239">
                <a:moveTo>
                  <a:pt x="524255" y="261366"/>
                </a:moveTo>
                <a:lnTo>
                  <a:pt x="0" y="261366"/>
                </a:lnTo>
                <a:lnTo>
                  <a:pt x="262127" y="522732"/>
                </a:lnTo>
                <a:lnTo>
                  <a:pt x="524255" y="261366"/>
                </a:lnTo>
                <a:close/>
              </a:path>
              <a:path w="524509" h="523239">
                <a:moveTo>
                  <a:pt x="393192" y="0"/>
                </a:moveTo>
                <a:lnTo>
                  <a:pt x="131063" y="0"/>
                </a:lnTo>
                <a:lnTo>
                  <a:pt x="131063" y="261366"/>
                </a:lnTo>
                <a:lnTo>
                  <a:pt x="393192" y="261366"/>
                </a:lnTo>
                <a:lnTo>
                  <a:pt x="39319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235945" y="4187190"/>
            <a:ext cx="524510" cy="523240"/>
          </a:xfrm>
          <a:custGeom>
            <a:avLst/>
            <a:gdLst/>
            <a:ahLst/>
            <a:cxnLst/>
            <a:rect l="l" t="t" r="r" b="b"/>
            <a:pathLst>
              <a:path w="524509" h="523239">
                <a:moveTo>
                  <a:pt x="0" y="261366"/>
                </a:moveTo>
                <a:lnTo>
                  <a:pt x="131063" y="261366"/>
                </a:lnTo>
                <a:lnTo>
                  <a:pt x="131063" y="0"/>
                </a:lnTo>
                <a:lnTo>
                  <a:pt x="393192" y="0"/>
                </a:lnTo>
                <a:lnTo>
                  <a:pt x="393192" y="261366"/>
                </a:lnTo>
                <a:lnTo>
                  <a:pt x="524255" y="261366"/>
                </a:lnTo>
                <a:lnTo>
                  <a:pt x="262127" y="522732"/>
                </a:lnTo>
                <a:lnTo>
                  <a:pt x="0" y="261366"/>
                </a:lnTo>
                <a:close/>
              </a:path>
            </a:pathLst>
          </a:custGeom>
          <a:ln w="19812">
            <a:solidFill>
              <a:srgbClr val="4494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23060" y="1193291"/>
            <a:ext cx="6349999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694" y="368046"/>
            <a:ext cx="8416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000000"/>
                </a:solidFill>
              </a:rPr>
              <a:t>Artificial </a:t>
            </a:r>
            <a:r>
              <a:rPr sz="4000" spc="-25" dirty="0">
                <a:solidFill>
                  <a:srgbClr val="000000"/>
                </a:solidFill>
              </a:rPr>
              <a:t>Neural</a:t>
            </a:r>
            <a:r>
              <a:rPr sz="4000" spc="25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Network(continue)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288018" y="970025"/>
            <a:ext cx="2348865" cy="699770"/>
          </a:xfrm>
          <a:prstGeom prst="rect">
            <a:avLst/>
          </a:prstGeom>
          <a:solidFill>
            <a:srgbClr val="C00000"/>
          </a:solidFill>
          <a:ln w="19811">
            <a:solidFill>
              <a:srgbClr val="4494AF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447040">
              <a:lnSpc>
                <a:spcPct val="100000"/>
              </a:lnSpc>
              <a:spcBef>
                <a:spcPts val="1620"/>
              </a:spcBef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Pre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Processing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88018" y="2183129"/>
            <a:ext cx="2348865" cy="699770"/>
          </a:xfrm>
          <a:prstGeom prst="rect">
            <a:avLst/>
          </a:prstGeom>
          <a:solidFill>
            <a:srgbClr val="C00000"/>
          </a:solidFill>
          <a:ln w="19811">
            <a:solidFill>
              <a:srgbClr val="4494AF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473075">
              <a:lnSpc>
                <a:spcPct val="100000"/>
              </a:lnSpc>
              <a:spcBef>
                <a:spcPts val="162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Segmentation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88018" y="3416046"/>
            <a:ext cx="2348865" cy="699770"/>
          </a:xfrm>
          <a:prstGeom prst="rect">
            <a:avLst/>
          </a:prstGeom>
          <a:solidFill>
            <a:srgbClr val="C00000"/>
          </a:solidFill>
          <a:ln w="19811">
            <a:solidFill>
              <a:srgbClr val="4494AF"/>
            </a:solidFill>
          </a:ln>
        </p:spPr>
        <p:txBody>
          <a:bodyPr vert="horz" wrap="square" lIns="0" tIns="206375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62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Feature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Extraction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88018" y="4781550"/>
            <a:ext cx="2348865" cy="699770"/>
          </a:xfrm>
          <a:prstGeom prst="rect">
            <a:avLst/>
          </a:prstGeom>
          <a:solidFill>
            <a:srgbClr val="C00000"/>
          </a:solidFill>
          <a:ln w="19811">
            <a:solidFill>
              <a:srgbClr val="4494AF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596900" marR="267335" indent="-321945">
              <a:lnSpc>
                <a:spcPct val="100000"/>
              </a:lnSpc>
              <a:spcBef>
                <a:spcPts val="55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Classification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and  recognition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35945" y="1744217"/>
            <a:ext cx="454659" cy="407034"/>
          </a:xfrm>
          <a:custGeom>
            <a:avLst/>
            <a:gdLst/>
            <a:ahLst/>
            <a:cxnLst/>
            <a:rect l="l" t="t" r="r" b="b"/>
            <a:pathLst>
              <a:path w="454659" h="407035">
                <a:moveTo>
                  <a:pt x="454151" y="203454"/>
                </a:moveTo>
                <a:lnTo>
                  <a:pt x="0" y="203454"/>
                </a:lnTo>
                <a:lnTo>
                  <a:pt x="227075" y="406908"/>
                </a:lnTo>
                <a:lnTo>
                  <a:pt x="454151" y="203454"/>
                </a:lnTo>
                <a:close/>
              </a:path>
              <a:path w="454659" h="407035">
                <a:moveTo>
                  <a:pt x="340613" y="0"/>
                </a:moveTo>
                <a:lnTo>
                  <a:pt x="113537" y="0"/>
                </a:lnTo>
                <a:lnTo>
                  <a:pt x="113537" y="203454"/>
                </a:lnTo>
                <a:lnTo>
                  <a:pt x="340613" y="203454"/>
                </a:lnTo>
                <a:lnTo>
                  <a:pt x="34061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235945" y="1744217"/>
            <a:ext cx="454659" cy="407034"/>
          </a:xfrm>
          <a:custGeom>
            <a:avLst/>
            <a:gdLst/>
            <a:ahLst/>
            <a:cxnLst/>
            <a:rect l="l" t="t" r="r" b="b"/>
            <a:pathLst>
              <a:path w="454659" h="407035">
                <a:moveTo>
                  <a:pt x="0" y="203454"/>
                </a:moveTo>
                <a:lnTo>
                  <a:pt x="113537" y="203454"/>
                </a:lnTo>
                <a:lnTo>
                  <a:pt x="113537" y="0"/>
                </a:lnTo>
                <a:lnTo>
                  <a:pt x="340613" y="0"/>
                </a:lnTo>
                <a:lnTo>
                  <a:pt x="340613" y="203454"/>
                </a:lnTo>
                <a:lnTo>
                  <a:pt x="454151" y="203454"/>
                </a:lnTo>
                <a:lnTo>
                  <a:pt x="227075" y="406908"/>
                </a:lnTo>
                <a:lnTo>
                  <a:pt x="0" y="203454"/>
                </a:lnTo>
                <a:close/>
              </a:path>
            </a:pathLst>
          </a:custGeom>
          <a:ln w="19812">
            <a:solidFill>
              <a:srgbClr val="4494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40518" y="3025901"/>
            <a:ext cx="449580" cy="349250"/>
          </a:xfrm>
          <a:custGeom>
            <a:avLst/>
            <a:gdLst/>
            <a:ahLst/>
            <a:cxnLst/>
            <a:rect l="l" t="t" r="r" b="b"/>
            <a:pathLst>
              <a:path w="449579" h="349250">
                <a:moveTo>
                  <a:pt x="449579" y="174498"/>
                </a:moveTo>
                <a:lnTo>
                  <a:pt x="0" y="174498"/>
                </a:lnTo>
                <a:lnTo>
                  <a:pt x="224789" y="348996"/>
                </a:lnTo>
                <a:lnTo>
                  <a:pt x="449579" y="174498"/>
                </a:lnTo>
                <a:close/>
              </a:path>
              <a:path w="449579" h="349250">
                <a:moveTo>
                  <a:pt x="337184" y="0"/>
                </a:moveTo>
                <a:lnTo>
                  <a:pt x="112395" y="0"/>
                </a:lnTo>
                <a:lnTo>
                  <a:pt x="112395" y="174498"/>
                </a:lnTo>
                <a:lnTo>
                  <a:pt x="337184" y="174498"/>
                </a:lnTo>
                <a:lnTo>
                  <a:pt x="33718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40518" y="3025901"/>
            <a:ext cx="449580" cy="349250"/>
          </a:xfrm>
          <a:custGeom>
            <a:avLst/>
            <a:gdLst/>
            <a:ahLst/>
            <a:cxnLst/>
            <a:rect l="l" t="t" r="r" b="b"/>
            <a:pathLst>
              <a:path w="449579" h="349250">
                <a:moveTo>
                  <a:pt x="0" y="174498"/>
                </a:moveTo>
                <a:lnTo>
                  <a:pt x="112395" y="174498"/>
                </a:lnTo>
                <a:lnTo>
                  <a:pt x="112395" y="0"/>
                </a:lnTo>
                <a:lnTo>
                  <a:pt x="337184" y="0"/>
                </a:lnTo>
                <a:lnTo>
                  <a:pt x="337184" y="174498"/>
                </a:lnTo>
                <a:lnTo>
                  <a:pt x="449579" y="174498"/>
                </a:lnTo>
                <a:lnTo>
                  <a:pt x="224789" y="348996"/>
                </a:lnTo>
                <a:lnTo>
                  <a:pt x="0" y="174498"/>
                </a:lnTo>
                <a:close/>
              </a:path>
            </a:pathLst>
          </a:custGeom>
          <a:ln w="19812">
            <a:solidFill>
              <a:srgbClr val="4494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35945" y="4187190"/>
            <a:ext cx="524510" cy="523240"/>
          </a:xfrm>
          <a:custGeom>
            <a:avLst/>
            <a:gdLst/>
            <a:ahLst/>
            <a:cxnLst/>
            <a:rect l="l" t="t" r="r" b="b"/>
            <a:pathLst>
              <a:path w="524509" h="523239">
                <a:moveTo>
                  <a:pt x="524255" y="261366"/>
                </a:moveTo>
                <a:lnTo>
                  <a:pt x="0" y="261366"/>
                </a:lnTo>
                <a:lnTo>
                  <a:pt x="262127" y="522732"/>
                </a:lnTo>
                <a:lnTo>
                  <a:pt x="524255" y="261366"/>
                </a:lnTo>
                <a:close/>
              </a:path>
              <a:path w="524509" h="523239">
                <a:moveTo>
                  <a:pt x="393192" y="0"/>
                </a:moveTo>
                <a:lnTo>
                  <a:pt x="131063" y="0"/>
                </a:lnTo>
                <a:lnTo>
                  <a:pt x="131063" y="261366"/>
                </a:lnTo>
                <a:lnTo>
                  <a:pt x="393192" y="261366"/>
                </a:lnTo>
                <a:lnTo>
                  <a:pt x="39319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235945" y="4187190"/>
            <a:ext cx="524510" cy="523240"/>
          </a:xfrm>
          <a:custGeom>
            <a:avLst/>
            <a:gdLst/>
            <a:ahLst/>
            <a:cxnLst/>
            <a:rect l="l" t="t" r="r" b="b"/>
            <a:pathLst>
              <a:path w="524509" h="523239">
                <a:moveTo>
                  <a:pt x="0" y="261366"/>
                </a:moveTo>
                <a:lnTo>
                  <a:pt x="131063" y="261366"/>
                </a:lnTo>
                <a:lnTo>
                  <a:pt x="131063" y="0"/>
                </a:lnTo>
                <a:lnTo>
                  <a:pt x="393192" y="0"/>
                </a:lnTo>
                <a:lnTo>
                  <a:pt x="393192" y="261366"/>
                </a:lnTo>
                <a:lnTo>
                  <a:pt x="524255" y="261366"/>
                </a:lnTo>
                <a:lnTo>
                  <a:pt x="262127" y="522732"/>
                </a:lnTo>
                <a:lnTo>
                  <a:pt x="0" y="261366"/>
                </a:lnTo>
                <a:close/>
              </a:path>
            </a:pathLst>
          </a:custGeom>
          <a:ln w="19812">
            <a:solidFill>
              <a:srgbClr val="4494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9721" y="1342771"/>
            <a:ext cx="39960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Trebuchet MS"/>
                <a:cs typeface="Trebuchet MS"/>
              </a:rPr>
              <a:t>Parameters </a:t>
            </a:r>
            <a:r>
              <a:rPr sz="2400" spc="-5" dirty="0">
                <a:latin typeface="Trebuchet MS"/>
                <a:cs typeface="Trebuchet MS"/>
              </a:rPr>
              <a:t>Used </a:t>
            </a:r>
            <a:r>
              <a:rPr sz="2400" dirty="0">
                <a:latin typeface="Trebuchet MS"/>
                <a:cs typeface="Trebuchet MS"/>
              </a:rPr>
              <a:t>for </a:t>
            </a:r>
            <a:r>
              <a:rPr sz="2400" spc="-5" dirty="0">
                <a:latin typeface="Trebuchet MS"/>
                <a:cs typeface="Trebuchet MS"/>
              </a:rPr>
              <a:t>the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20288" y="3526282"/>
            <a:ext cx="1252220" cy="548640"/>
          </a:xfrm>
          <a:custGeom>
            <a:avLst/>
            <a:gdLst/>
            <a:ahLst/>
            <a:cxnLst/>
            <a:rect l="l" t="t" r="r" b="b"/>
            <a:pathLst>
              <a:path w="1252220" h="548639">
                <a:moveTo>
                  <a:pt x="0" y="548639"/>
                </a:moveTo>
                <a:lnTo>
                  <a:pt x="1252219" y="548639"/>
                </a:lnTo>
                <a:lnTo>
                  <a:pt x="1252219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89376" y="3589812"/>
            <a:ext cx="601980" cy="725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0480" algn="r">
              <a:lnSpc>
                <a:spcPts val="1365"/>
              </a:lnSpc>
            </a:pP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Numb</a:t>
            </a:r>
            <a:r>
              <a:rPr sz="12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sz="1200" b="1" spc="-10" dirty="0">
                <a:solidFill>
                  <a:srgbClr val="FFFFFF"/>
                </a:solidFill>
                <a:latin typeface="Trebuchet MS"/>
                <a:cs typeface="Trebuchet MS"/>
              </a:rPr>
              <a:t>layers</a:t>
            </a:r>
            <a:endParaRPr sz="1200">
              <a:latin typeface="Trebuchet MS"/>
              <a:cs typeface="Trebuchet MS"/>
            </a:endParaRPr>
          </a:p>
          <a:p>
            <a:pPr algn="r">
              <a:lnSpc>
                <a:spcPct val="100000"/>
              </a:lnSpc>
              <a:spcBef>
                <a:spcPts val="720"/>
              </a:spcBef>
            </a:pP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1688" y="3589812"/>
            <a:ext cx="1720214" cy="725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65"/>
              </a:lnSpc>
              <a:tabLst>
                <a:tab pos="280035" algn="l"/>
              </a:tabLst>
            </a:pP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of	Node of</a:t>
            </a:r>
            <a:r>
              <a:rPr sz="12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Trebuchet MS"/>
                <a:cs typeface="Trebuchet MS"/>
              </a:rPr>
              <a:t>layers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280035">
              <a:lnSpc>
                <a:spcPct val="100000"/>
              </a:lnSpc>
              <a:tabLst>
                <a:tab pos="1482090" algn="l"/>
              </a:tabLst>
            </a:pPr>
            <a:r>
              <a:rPr sz="1200" spc="-5" dirty="0">
                <a:latin typeface="Trebuchet MS"/>
                <a:cs typeface="Trebuchet MS"/>
              </a:rPr>
              <a:t>I</a:t>
            </a:r>
            <a:r>
              <a:rPr sz="1200" spc="5" dirty="0">
                <a:latin typeface="Trebuchet MS"/>
                <a:cs typeface="Trebuchet MS"/>
              </a:rPr>
              <a:t>n</a:t>
            </a:r>
            <a:r>
              <a:rPr sz="1200" dirty="0">
                <a:latin typeface="Trebuchet MS"/>
                <a:cs typeface="Trebuchet MS"/>
              </a:rPr>
              <a:t>put	</a:t>
            </a:r>
            <a:r>
              <a:rPr sz="1200" spc="-10" dirty="0">
                <a:latin typeface="Trebuchet MS"/>
                <a:cs typeface="Trebuchet MS"/>
              </a:rPr>
              <a:t>108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41850" y="4428647"/>
            <a:ext cx="1360805" cy="46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65"/>
              </a:lnSpc>
              <a:tabLst>
                <a:tab pos="1201420" algn="l"/>
              </a:tabLst>
            </a:pPr>
            <a:r>
              <a:rPr sz="1200" spc="-10" dirty="0">
                <a:latin typeface="Trebuchet MS"/>
                <a:cs typeface="Trebuchet MS"/>
              </a:rPr>
              <a:t>H</a:t>
            </a:r>
            <a:r>
              <a:rPr sz="1200" dirty="0">
                <a:latin typeface="Trebuchet MS"/>
                <a:cs typeface="Trebuchet MS"/>
              </a:rPr>
              <a:t>idden	</a:t>
            </a:r>
            <a:r>
              <a:rPr sz="1200" spc="-10" dirty="0">
                <a:latin typeface="Trebuchet MS"/>
                <a:cs typeface="Trebuchet MS"/>
              </a:rPr>
              <a:t>78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44"/>
              </a:spcBef>
              <a:tabLst>
                <a:tab pos="1201420" algn="l"/>
              </a:tabLst>
            </a:pPr>
            <a:r>
              <a:rPr sz="1200" spc="-5" dirty="0">
                <a:latin typeface="Trebuchet MS"/>
                <a:cs typeface="Trebuchet MS"/>
              </a:rPr>
              <a:t>O</a:t>
            </a:r>
            <a:r>
              <a:rPr sz="1200" dirty="0">
                <a:latin typeface="Trebuchet MS"/>
                <a:cs typeface="Trebuchet MS"/>
              </a:rPr>
              <a:t>utput	</a:t>
            </a:r>
            <a:r>
              <a:rPr sz="1200" spc="-10" dirty="0">
                <a:latin typeface="Trebuchet MS"/>
                <a:cs typeface="Trebuchet MS"/>
              </a:rPr>
              <a:t>34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706626" y="2116454"/>
          <a:ext cx="6294120" cy="3656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9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4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9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1934210" algn="l"/>
                        </a:tabLst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Number	of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  <a:spcBef>
                          <a:spcPts val="1925"/>
                        </a:spcBef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layers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Node of</a:t>
                      </a:r>
                      <a:r>
                        <a:rPr sz="32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layers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015">
                <a:tc rowSpan="3"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3200" spc="-5" dirty="0">
                          <a:latin typeface="Trebuchet MS"/>
                          <a:cs typeface="Trebuchet MS"/>
                        </a:rPr>
                        <a:t>Input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3200" spc="-5" dirty="0">
                          <a:latin typeface="Trebuchet MS"/>
                          <a:cs typeface="Trebuchet MS"/>
                        </a:rPr>
                        <a:t>108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3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2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3200" spc="-5" dirty="0">
                          <a:latin typeface="Trebuchet MS"/>
                          <a:cs typeface="Trebuchet MS"/>
                        </a:rPr>
                        <a:t>Hidden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3200" spc="-5" dirty="0">
                          <a:latin typeface="Trebuchet MS"/>
                          <a:cs typeface="Trebuchet MS"/>
                        </a:rPr>
                        <a:t>76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08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2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3200" dirty="0">
                          <a:latin typeface="Trebuchet MS"/>
                          <a:cs typeface="Trebuchet MS"/>
                        </a:rPr>
                        <a:t>Output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3200" spc="-5" dirty="0">
                          <a:latin typeface="Trebuchet MS"/>
                          <a:cs typeface="Trebuchet MS"/>
                        </a:rPr>
                        <a:t>34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4838" y="608202"/>
            <a:ext cx="41605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Implementation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057655" y="1761743"/>
            <a:ext cx="4375403" cy="4504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81115" y="1761743"/>
            <a:ext cx="3925823" cy="4547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4838" y="608202"/>
            <a:ext cx="41605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Implementation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365503" y="1952244"/>
            <a:ext cx="8878824" cy="3121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2138" y="626109"/>
            <a:ext cx="164718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Result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068067" y="1458467"/>
            <a:ext cx="6269735" cy="3875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58565" y="5623356"/>
            <a:ext cx="33610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Iterations Vs Mean squared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error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2138" y="608202"/>
            <a:ext cx="164718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Result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6310" y="1655826"/>
            <a:ext cx="81368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033395" algn="l"/>
                <a:tab pos="4382135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Using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 PC</a:t>
            </a:r>
            <a:r>
              <a:rPr sz="24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Intel	core i5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–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6200u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@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2.30 GHz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processor 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and 8GB RAM with</a:t>
            </a:r>
            <a:r>
              <a:rPr sz="24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Windows</a:t>
            </a:r>
            <a:r>
              <a:rPr sz="24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10	premium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environment.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0979" y="2718942"/>
          <a:ext cx="9095737" cy="3173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8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8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9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9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35125">
                <a:tc>
                  <a:txBody>
                    <a:bodyPr/>
                    <a:lstStyle/>
                    <a:p>
                      <a:pPr marL="74930" marR="269875">
                        <a:lnSpc>
                          <a:spcPts val="2870"/>
                        </a:lnSpc>
                        <a:spcBef>
                          <a:spcPts val="35"/>
                        </a:spcBef>
                      </a:pPr>
                      <a:r>
                        <a:rPr sz="2400" b="1" spc="-2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ech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  Used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74930" marR="341630">
                        <a:lnSpc>
                          <a:spcPts val="2880"/>
                        </a:lnSpc>
                        <a:spcBef>
                          <a:spcPts val="25"/>
                        </a:spcBef>
                      </a:pPr>
                      <a:r>
                        <a:rPr sz="2400" b="1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Total 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Cha</a:t>
                      </a:r>
                      <a:r>
                        <a:rPr sz="2400" b="1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act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  <a:p>
                      <a:pPr marL="74930">
                        <a:lnSpc>
                          <a:spcPts val="2775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database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2810"/>
                        </a:lnSpc>
                        <a:tabLst>
                          <a:tab pos="1471295" algn="l"/>
                        </a:tabLst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No:	of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  <a:p>
                      <a:pPr marL="74930">
                        <a:lnSpc>
                          <a:spcPts val="2875"/>
                        </a:lnSpc>
                      </a:pPr>
                      <a:r>
                        <a:rPr sz="2400" b="1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Training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  <a:p>
                      <a:pPr marL="74930">
                        <a:lnSpc>
                          <a:spcPts val="2875"/>
                        </a:lnSpc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characters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2810"/>
                        </a:lnSpc>
                        <a:tabLst>
                          <a:tab pos="1470660" algn="l"/>
                        </a:tabLst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No:	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  <a:p>
                      <a:pPr marL="74930">
                        <a:lnSpc>
                          <a:spcPts val="2875"/>
                        </a:lnSpc>
                      </a:pPr>
                      <a:r>
                        <a:rPr sz="2400" b="1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Testing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  <a:p>
                      <a:pPr marL="74930">
                        <a:lnSpc>
                          <a:spcPts val="2875"/>
                        </a:lnSpc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characters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74295" marR="92710">
                        <a:lnSpc>
                          <a:spcPts val="2870"/>
                        </a:lnSpc>
                        <a:spcBef>
                          <a:spcPts val="35"/>
                        </a:spcBef>
                      </a:pPr>
                      <a:r>
                        <a:rPr sz="2400" b="1" spc="-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erf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rmanc 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7970">
                <a:tc>
                  <a:txBody>
                    <a:bodyPr/>
                    <a:lstStyle/>
                    <a:p>
                      <a:pPr marL="449580" indent="-154305">
                        <a:lnSpc>
                          <a:spcPts val="2815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Artificial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  <a:p>
                      <a:pPr marL="311150" marR="293370" indent="1270" algn="ctr">
                        <a:lnSpc>
                          <a:spcPts val="2870"/>
                        </a:lnSpc>
                        <a:spcBef>
                          <a:spcPts val="105"/>
                        </a:spcBef>
                      </a:pPr>
                      <a:r>
                        <a:rPr sz="24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Neural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two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k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2805"/>
                        </a:lnSpc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850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2805"/>
                        </a:lnSpc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680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805"/>
                        </a:lnSpc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170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527685">
                        <a:lnSpc>
                          <a:spcPts val="2805"/>
                        </a:lnSpc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82.1%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8965" y="626109"/>
            <a:ext cx="2111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Co</a:t>
            </a:r>
            <a:r>
              <a:rPr sz="4400" spc="5" dirty="0">
                <a:solidFill>
                  <a:srgbClr val="000000"/>
                </a:solidFill>
              </a:rPr>
              <a:t>n</a:t>
            </a:r>
            <a:r>
              <a:rPr sz="4400" spc="-5" dirty="0">
                <a:solidFill>
                  <a:srgbClr val="000000"/>
                </a:solidFill>
              </a:rPr>
              <a:t>te</a:t>
            </a:r>
            <a:r>
              <a:rPr sz="4400" spc="5" dirty="0">
                <a:solidFill>
                  <a:srgbClr val="000000"/>
                </a:solidFill>
              </a:rPr>
              <a:t>n</a:t>
            </a:r>
            <a:r>
              <a:rPr sz="4400" dirty="0">
                <a:solidFill>
                  <a:srgbClr val="000000"/>
                </a:solidFill>
              </a:rPr>
              <a:t>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127885" y="1394586"/>
            <a:ext cx="6219825" cy="407987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850" spc="40" dirty="0">
                <a:solidFill>
                  <a:srgbClr val="5FCAEE"/>
                </a:solidFill>
                <a:latin typeface="Arial"/>
                <a:cs typeface="Arial"/>
              </a:rPr>
              <a:t></a:t>
            </a:r>
            <a:r>
              <a:rPr sz="3600" spc="40" dirty="0">
                <a:solidFill>
                  <a:srgbClr val="404040"/>
                </a:solidFill>
                <a:latin typeface="Trebuchet MS"/>
                <a:cs typeface="Trebuchet MS"/>
              </a:rPr>
              <a:t>Problem</a:t>
            </a:r>
            <a:r>
              <a:rPr sz="3600" spc="-5" dirty="0">
                <a:solidFill>
                  <a:srgbClr val="404040"/>
                </a:solidFill>
                <a:latin typeface="Trebuchet MS"/>
                <a:cs typeface="Trebuchet MS"/>
              </a:rPr>
              <a:t> Definition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850" spc="35" dirty="0">
                <a:solidFill>
                  <a:srgbClr val="5FCAEE"/>
                </a:solidFill>
                <a:latin typeface="Arial"/>
                <a:cs typeface="Arial"/>
              </a:rPr>
              <a:t></a:t>
            </a:r>
            <a:r>
              <a:rPr sz="3600" spc="35" dirty="0">
                <a:solidFill>
                  <a:srgbClr val="404040"/>
                </a:solidFill>
                <a:latin typeface="Trebuchet MS"/>
                <a:cs typeface="Trebuchet MS"/>
              </a:rPr>
              <a:t>Methodology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850" spc="30" dirty="0">
                <a:solidFill>
                  <a:srgbClr val="5FCAEE"/>
                </a:solidFill>
                <a:latin typeface="Arial"/>
                <a:cs typeface="Arial"/>
              </a:rPr>
              <a:t></a:t>
            </a:r>
            <a:r>
              <a:rPr sz="3600" spc="30" dirty="0">
                <a:solidFill>
                  <a:srgbClr val="404040"/>
                </a:solidFill>
                <a:latin typeface="Trebuchet MS"/>
                <a:cs typeface="Trebuchet MS"/>
              </a:rPr>
              <a:t>Implementation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850" spc="50" dirty="0">
                <a:solidFill>
                  <a:srgbClr val="5FCAEE"/>
                </a:solidFill>
                <a:latin typeface="Arial"/>
                <a:cs typeface="Arial"/>
              </a:rPr>
              <a:t></a:t>
            </a:r>
            <a:r>
              <a:rPr sz="3600" spc="50" dirty="0">
                <a:solidFill>
                  <a:srgbClr val="404040"/>
                </a:solidFill>
                <a:latin typeface="Trebuchet MS"/>
                <a:cs typeface="Trebuchet MS"/>
              </a:rPr>
              <a:t>Result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850" spc="40" dirty="0">
                <a:solidFill>
                  <a:srgbClr val="5FCAEE"/>
                </a:solidFill>
                <a:latin typeface="Arial"/>
                <a:cs typeface="Arial"/>
              </a:rPr>
              <a:t></a:t>
            </a:r>
            <a:r>
              <a:rPr sz="3600" spc="40" dirty="0">
                <a:solidFill>
                  <a:srgbClr val="404040"/>
                </a:solidFill>
                <a:latin typeface="Trebuchet MS"/>
                <a:cs typeface="Trebuchet MS"/>
              </a:rPr>
              <a:t>Conclusion </a:t>
            </a:r>
            <a:r>
              <a:rPr sz="36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3600" dirty="0">
                <a:solidFill>
                  <a:srgbClr val="404040"/>
                </a:solidFill>
                <a:latin typeface="Trebuchet MS"/>
                <a:cs typeface="Trebuchet MS"/>
              </a:rPr>
              <a:t>Future</a:t>
            </a:r>
            <a:r>
              <a:rPr sz="36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725" dirty="0">
                <a:solidFill>
                  <a:srgbClr val="404040"/>
                </a:solidFill>
                <a:latin typeface="Trebuchet MS"/>
                <a:cs typeface="Trebuchet MS"/>
              </a:rPr>
              <a:t>works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850" spc="30" dirty="0">
                <a:solidFill>
                  <a:srgbClr val="5FCAEE"/>
                </a:solidFill>
                <a:latin typeface="Arial"/>
                <a:cs typeface="Arial"/>
              </a:rPr>
              <a:t></a:t>
            </a:r>
            <a:r>
              <a:rPr sz="3600" spc="30" dirty="0">
                <a:solidFill>
                  <a:srgbClr val="404040"/>
                </a:solidFill>
                <a:latin typeface="Trebuchet MS"/>
                <a:cs typeface="Trebuchet MS"/>
              </a:rPr>
              <a:t>References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0158" y="608202"/>
            <a:ext cx="28530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Conclusion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725548" y="1652473"/>
            <a:ext cx="16897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3200" spc="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op</a:t>
            </a:r>
            <a:r>
              <a:rPr sz="32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sed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76650" y="1652473"/>
            <a:ext cx="29673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61770" algn="l"/>
              </a:tabLst>
            </a:pP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neura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l	</a:t>
            </a: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net</a:t>
            </a:r>
            <a:r>
              <a:rPr sz="3200" spc="5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ork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6259" y="1652473"/>
            <a:ext cx="22872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architecture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310" y="1652473"/>
            <a:ext cx="141986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970915" algn="l"/>
              </a:tabLst>
            </a:pP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The  </a:t>
            </a: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ha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s	</a:t>
            </a: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08885" y="2140712"/>
            <a:ext cx="36074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25905" algn="l"/>
                <a:tab pos="2261870" algn="l"/>
              </a:tabLst>
            </a:pP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ability	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to	</a:t>
            </a: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classify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49059" y="2140712"/>
            <a:ext cx="27444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77265" algn="l"/>
              </a:tabLst>
            </a:pPr>
            <a:r>
              <a:rPr sz="3200" spc="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e	</a:t>
            </a: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ch</a:t>
            </a:r>
            <a:r>
              <a:rPr sz="3200" spc="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racter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6310" y="2628392"/>
            <a:ext cx="46151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patterns </a:t>
            </a: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some</a:t>
            </a:r>
            <a:r>
              <a:rPr sz="32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degree.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6310" y="3242259"/>
            <a:ext cx="30797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70305" algn="l"/>
                <a:tab pos="1991995" algn="l"/>
              </a:tabLst>
            </a:pP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But	</a:t>
            </a: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t	shows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53305" y="3242259"/>
            <a:ext cx="48418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27300" algn="l"/>
                <a:tab pos="4222115" algn="l"/>
              </a:tabLst>
            </a:pP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difficultie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s	</a:t>
            </a: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durin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g	the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6310" y="3730497"/>
            <a:ext cx="843978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classification of unknown 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samples. Since </a:t>
            </a: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as 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a  future </a:t>
            </a: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enhancement, it is expected 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to  </a:t>
            </a: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improve 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current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architecture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226" y="608202"/>
            <a:ext cx="75012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Conclusion and future</a:t>
            </a:r>
            <a:r>
              <a:rPr sz="4400" spc="-9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works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6310" y="1527555"/>
            <a:ext cx="8430895" cy="444500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75"/>
              </a:spcBef>
              <a:buClr>
                <a:srgbClr val="5FCAEE"/>
              </a:buClr>
              <a:buSzPct val="80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404040"/>
                </a:solidFill>
                <a:latin typeface="Trebuchet MS"/>
                <a:cs typeface="Trebuchet MS"/>
              </a:rPr>
              <a:t>Make </a:t>
            </a:r>
            <a:r>
              <a:rPr sz="30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3000" spc="-10" dirty="0">
                <a:solidFill>
                  <a:srgbClr val="404040"/>
                </a:solidFill>
                <a:latin typeface="Trebuchet MS"/>
                <a:cs typeface="Trebuchet MS"/>
              </a:rPr>
              <a:t>system </a:t>
            </a:r>
            <a:r>
              <a:rPr sz="3000" spc="-5" dirty="0">
                <a:solidFill>
                  <a:srgbClr val="404040"/>
                </a:solidFill>
                <a:latin typeface="Trebuchet MS"/>
                <a:cs typeface="Trebuchet MS"/>
              </a:rPr>
              <a:t>more font</a:t>
            </a:r>
            <a:r>
              <a:rPr sz="3000" spc="-10" dirty="0">
                <a:solidFill>
                  <a:srgbClr val="404040"/>
                </a:solidFill>
                <a:latin typeface="Trebuchet MS"/>
                <a:cs typeface="Trebuchet MS"/>
              </a:rPr>
              <a:t> independent</a:t>
            </a:r>
            <a:endParaRPr sz="3000">
              <a:latin typeface="Trebuchet MS"/>
              <a:cs typeface="Trebuchet MS"/>
            </a:endParaRPr>
          </a:p>
          <a:p>
            <a:pPr marL="355600" marR="701675" indent="-342900">
              <a:lnSpc>
                <a:spcPts val="2880"/>
              </a:lnSpc>
              <a:spcBef>
                <a:spcPts val="975"/>
              </a:spcBef>
              <a:buClr>
                <a:srgbClr val="5FCAEE"/>
              </a:buClr>
              <a:buSzPct val="80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404040"/>
                </a:solidFill>
                <a:latin typeface="Trebuchet MS"/>
                <a:cs typeface="Trebuchet MS"/>
              </a:rPr>
              <a:t>Increase the number </a:t>
            </a:r>
            <a:r>
              <a:rPr sz="30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3000" spc="-5" dirty="0">
                <a:solidFill>
                  <a:srgbClr val="404040"/>
                </a:solidFill>
                <a:latin typeface="Trebuchet MS"/>
                <a:cs typeface="Trebuchet MS"/>
              </a:rPr>
              <a:t>nodes and layers in  </a:t>
            </a:r>
            <a:r>
              <a:rPr sz="3000" dirty="0">
                <a:solidFill>
                  <a:srgbClr val="404040"/>
                </a:solidFill>
                <a:latin typeface="Trebuchet MS"/>
                <a:cs typeface="Trebuchet MS"/>
              </a:rPr>
              <a:t>ANN.</a:t>
            </a:r>
            <a:endParaRPr sz="3000">
              <a:latin typeface="Trebuchet MS"/>
              <a:cs typeface="Trebuchet MS"/>
            </a:endParaRPr>
          </a:p>
          <a:p>
            <a:pPr marL="355600" marR="1090930" indent="-342900">
              <a:lnSpc>
                <a:spcPts val="2880"/>
              </a:lnSpc>
              <a:spcBef>
                <a:spcPts val="994"/>
              </a:spcBef>
              <a:buClr>
                <a:srgbClr val="5FCAEE"/>
              </a:buClr>
              <a:buSzPct val="80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110" dirty="0">
                <a:solidFill>
                  <a:srgbClr val="404040"/>
                </a:solidFill>
                <a:latin typeface="Trebuchet MS"/>
                <a:cs typeface="Trebuchet MS"/>
              </a:rPr>
              <a:t>Try </a:t>
            </a:r>
            <a:r>
              <a:rPr sz="3000" spc="-5" dirty="0">
                <a:solidFill>
                  <a:srgbClr val="404040"/>
                </a:solidFill>
                <a:latin typeface="Trebuchet MS"/>
                <a:cs typeface="Trebuchet MS"/>
              </a:rPr>
              <a:t>different recognition algorithms </a:t>
            </a:r>
            <a:r>
              <a:rPr sz="3000" dirty="0">
                <a:solidFill>
                  <a:srgbClr val="404040"/>
                </a:solidFill>
                <a:latin typeface="Trebuchet MS"/>
                <a:cs typeface="Trebuchet MS"/>
              </a:rPr>
              <a:t>such  </a:t>
            </a:r>
            <a:r>
              <a:rPr sz="3000" spc="-5" dirty="0">
                <a:solidFill>
                  <a:srgbClr val="404040"/>
                </a:solidFill>
                <a:latin typeface="Trebuchet MS"/>
                <a:cs typeface="Trebuchet MS"/>
              </a:rPr>
              <a:t>HMM(Hidden Markov </a:t>
            </a:r>
            <a:r>
              <a:rPr sz="3000" spc="-10" dirty="0">
                <a:solidFill>
                  <a:srgbClr val="404040"/>
                </a:solidFill>
                <a:latin typeface="Trebuchet MS"/>
                <a:cs typeface="Trebuchet MS"/>
              </a:rPr>
              <a:t>Model).</a:t>
            </a:r>
            <a:endParaRPr sz="3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Clr>
                <a:srgbClr val="5FCAEE"/>
              </a:buClr>
              <a:buSzPct val="80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404040"/>
                </a:solidFill>
                <a:latin typeface="Trebuchet MS"/>
                <a:cs typeface="Trebuchet MS"/>
              </a:rPr>
              <a:t>Improve </a:t>
            </a:r>
            <a:r>
              <a:rPr sz="30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3000" spc="-5" dirty="0">
                <a:solidFill>
                  <a:srgbClr val="404040"/>
                </a:solidFill>
                <a:latin typeface="Trebuchet MS"/>
                <a:cs typeface="Trebuchet MS"/>
              </a:rPr>
              <a:t>separation </a:t>
            </a:r>
            <a:r>
              <a:rPr sz="30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3000" spc="-5" dirty="0">
                <a:solidFill>
                  <a:srgbClr val="404040"/>
                </a:solidFill>
                <a:latin typeface="Trebuchet MS"/>
                <a:cs typeface="Trebuchet MS"/>
              </a:rPr>
              <a:t>touching</a:t>
            </a:r>
            <a:r>
              <a:rPr sz="30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Trebuchet MS"/>
                <a:cs typeface="Trebuchet MS"/>
              </a:rPr>
              <a:t>characters.</a:t>
            </a:r>
            <a:endParaRPr sz="3000">
              <a:latin typeface="Trebuchet MS"/>
              <a:cs typeface="Trebuchet MS"/>
            </a:endParaRPr>
          </a:p>
          <a:p>
            <a:pPr marL="355600" marR="1687195" indent="-342900">
              <a:lnSpc>
                <a:spcPts val="2880"/>
              </a:lnSpc>
              <a:spcBef>
                <a:spcPts val="975"/>
              </a:spcBef>
              <a:buClr>
                <a:srgbClr val="5FCAEE"/>
              </a:buClr>
              <a:buSzPct val="80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404040"/>
                </a:solidFill>
                <a:latin typeface="Trebuchet MS"/>
                <a:cs typeface="Trebuchet MS"/>
              </a:rPr>
              <a:t>Improve </a:t>
            </a:r>
            <a:r>
              <a:rPr sz="30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3000" spc="-10" dirty="0">
                <a:solidFill>
                  <a:srgbClr val="404040"/>
                </a:solidFill>
                <a:latin typeface="Trebuchet MS"/>
                <a:cs typeface="Trebuchet MS"/>
              </a:rPr>
              <a:t>efficiency </a:t>
            </a:r>
            <a:r>
              <a:rPr sz="30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3000" spc="-5" dirty="0">
                <a:solidFill>
                  <a:srgbClr val="404040"/>
                </a:solidFill>
                <a:latin typeface="Trebuchet MS"/>
                <a:cs typeface="Trebuchet MS"/>
              </a:rPr>
              <a:t>the feature  </a:t>
            </a:r>
            <a:r>
              <a:rPr sz="3000" spc="-10" dirty="0">
                <a:solidFill>
                  <a:srgbClr val="404040"/>
                </a:solidFill>
                <a:latin typeface="Trebuchet MS"/>
                <a:cs typeface="Trebuchet MS"/>
              </a:rPr>
              <a:t>extraction </a:t>
            </a:r>
            <a:r>
              <a:rPr sz="3000" spc="-5" dirty="0">
                <a:solidFill>
                  <a:srgbClr val="404040"/>
                </a:solidFill>
                <a:latin typeface="Trebuchet MS"/>
                <a:cs typeface="Trebuchet MS"/>
              </a:rPr>
              <a:t>method.</a:t>
            </a:r>
            <a:endParaRPr sz="3000">
              <a:latin typeface="Trebuchet MS"/>
              <a:cs typeface="Trebuchet MS"/>
            </a:endParaRPr>
          </a:p>
          <a:p>
            <a:pPr marL="355600" marR="1071245" indent="-342900">
              <a:lnSpc>
                <a:spcPct val="80000"/>
              </a:lnSpc>
              <a:spcBef>
                <a:spcPts val="1019"/>
              </a:spcBef>
              <a:buClr>
                <a:srgbClr val="5FCAEE"/>
              </a:buClr>
              <a:buSzPct val="80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404040"/>
                </a:solidFill>
                <a:latin typeface="Trebuchet MS"/>
                <a:cs typeface="Trebuchet MS"/>
              </a:rPr>
              <a:t>Improve </a:t>
            </a:r>
            <a:r>
              <a:rPr sz="30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3000" spc="-10" dirty="0">
                <a:solidFill>
                  <a:srgbClr val="404040"/>
                </a:solidFill>
                <a:latin typeface="Trebuchet MS"/>
                <a:cs typeface="Trebuchet MS"/>
              </a:rPr>
              <a:t>system </a:t>
            </a:r>
            <a:r>
              <a:rPr sz="3000" spc="-5" dirty="0">
                <a:solidFill>
                  <a:srgbClr val="404040"/>
                </a:solidFill>
                <a:latin typeface="Trebuchet MS"/>
                <a:cs typeface="Trebuchet MS"/>
              </a:rPr>
              <a:t>to identify </a:t>
            </a:r>
            <a:r>
              <a:rPr sz="3000" dirty="0">
                <a:solidFill>
                  <a:srgbClr val="404040"/>
                </a:solidFill>
                <a:latin typeface="Trebuchet MS"/>
                <a:cs typeface="Trebuchet MS"/>
              </a:rPr>
              <a:t>any </a:t>
            </a:r>
            <a:r>
              <a:rPr sz="3000" spc="-10" dirty="0">
                <a:solidFill>
                  <a:srgbClr val="404040"/>
                </a:solidFill>
                <a:latin typeface="Trebuchet MS"/>
                <a:cs typeface="Trebuchet MS"/>
              </a:rPr>
              <a:t>other  </a:t>
            </a:r>
            <a:r>
              <a:rPr sz="3000" spc="-5" dirty="0">
                <a:solidFill>
                  <a:srgbClr val="404040"/>
                </a:solidFill>
                <a:latin typeface="Trebuchet MS"/>
                <a:cs typeface="Trebuchet MS"/>
              </a:rPr>
              <a:t>characters.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2453" y="407365"/>
            <a:ext cx="27171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Reference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02893" y="1114425"/>
            <a:ext cx="8117840" cy="46799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69900" marR="201295" indent="-457200">
              <a:lnSpc>
                <a:spcPts val="2160"/>
              </a:lnSpc>
              <a:spcBef>
                <a:spcPts val="375"/>
              </a:spcBef>
              <a:buClr>
                <a:srgbClr val="5FCAEE"/>
              </a:buClr>
              <a:buSzPct val="80000"/>
              <a:buAutoNum type="arabicPeriod"/>
              <a:tabLst>
                <a:tab pos="469900" algn="l"/>
                <a:tab pos="470534" algn="l"/>
              </a:tabLst>
            </a:pPr>
            <a:r>
              <a:rPr sz="2000" spc="-15" dirty="0">
                <a:latin typeface="Trebuchet MS"/>
                <a:cs typeface="Trebuchet MS"/>
              </a:rPr>
              <a:t>https://</a:t>
            </a:r>
            <a:r>
              <a:rPr sz="2000" spc="-15" dirty="0">
                <a:latin typeface="Trebuchet MS"/>
                <a:cs typeface="Trebuchet MS"/>
                <a:hlinkClick r:id="rId2"/>
              </a:rPr>
              <a:t>www.abbyy.com/en-apac/finereader/about-ocr/what-is- 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ocr/</a:t>
            </a:r>
            <a:endParaRPr sz="2000">
              <a:latin typeface="Trebuchet MS"/>
              <a:cs typeface="Trebuchet MS"/>
            </a:endParaRPr>
          </a:p>
          <a:p>
            <a:pPr marL="469900" marR="8890" indent="-457200">
              <a:lnSpc>
                <a:spcPts val="2160"/>
              </a:lnSpc>
              <a:spcBef>
                <a:spcPts val="994"/>
              </a:spcBef>
              <a:buClr>
                <a:srgbClr val="5FCAEE"/>
              </a:buClr>
              <a:buSzPct val="80000"/>
              <a:buAutoNum type="arabicPeriod"/>
              <a:tabLst>
                <a:tab pos="469900" algn="l"/>
                <a:tab pos="470534" algn="l"/>
              </a:tabLst>
            </a:pPr>
            <a:r>
              <a:rPr sz="2000" spc="-10" dirty="0">
                <a:latin typeface="Trebuchet MS"/>
                <a:cs typeface="Trebuchet MS"/>
              </a:rPr>
              <a:t>https://in.mathworks.com/?requestedDomain</a:t>
            </a:r>
            <a:r>
              <a:rPr sz="2000" spc="-10" dirty="0">
                <a:latin typeface="Trebuchet MS"/>
                <a:cs typeface="Trebuchet MS"/>
                <a:hlinkClick r:id="rId3"/>
              </a:rPr>
              <a:t>=ww</a:t>
            </a:r>
            <a:r>
              <a:rPr sz="2000" spc="-10" dirty="0">
                <a:latin typeface="Trebuchet MS"/>
                <a:cs typeface="Trebuchet MS"/>
              </a:rPr>
              <a:t>w</a:t>
            </a:r>
            <a:r>
              <a:rPr sz="2000" spc="-10" dirty="0">
                <a:latin typeface="Trebuchet MS"/>
                <a:cs typeface="Trebuchet MS"/>
                <a:hlinkClick r:id="rId3"/>
              </a:rPr>
              <a:t>.mathworks.co 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</a:t>
            </a:r>
            <a:endParaRPr sz="2000">
              <a:latin typeface="Trebuchet MS"/>
              <a:cs typeface="Trebuchet MS"/>
            </a:endParaRPr>
          </a:p>
          <a:p>
            <a:pPr marL="469900" indent="-457200">
              <a:lnSpc>
                <a:spcPts val="2280"/>
              </a:lnSpc>
              <a:spcBef>
                <a:spcPts val="725"/>
              </a:spcBef>
              <a:buClr>
                <a:srgbClr val="5FCAEE"/>
              </a:buClr>
              <a:buSzPct val="80000"/>
              <a:buAutoNum type="arabicPeriod"/>
              <a:tabLst>
                <a:tab pos="469900" algn="l"/>
                <a:tab pos="470534" algn="l"/>
              </a:tabLst>
            </a:pPr>
            <a:r>
              <a:rPr sz="2000" spc="-5" dirty="0">
                <a:latin typeface="Trebuchet MS"/>
                <a:cs typeface="Trebuchet MS"/>
              </a:rPr>
              <a:t>Dinesh Deleep. </a:t>
            </a:r>
            <a:r>
              <a:rPr sz="2000" dirty="0">
                <a:latin typeface="Trebuchet MS"/>
                <a:cs typeface="Trebuchet MS"/>
              </a:rPr>
              <a:t>A feature </a:t>
            </a:r>
            <a:r>
              <a:rPr sz="2000" spc="-5" dirty="0">
                <a:latin typeface="Trebuchet MS"/>
                <a:cs typeface="Trebuchet MS"/>
              </a:rPr>
              <a:t>extraction technique based </a:t>
            </a:r>
            <a:r>
              <a:rPr sz="2000" dirty="0">
                <a:latin typeface="Trebuchet MS"/>
                <a:cs typeface="Trebuchet MS"/>
              </a:rPr>
              <a:t>on</a:t>
            </a:r>
            <a:r>
              <a:rPr sz="2000" spc="-37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character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ts val="2280"/>
              </a:lnSpc>
              <a:tabLst>
                <a:tab pos="2101215" algn="l"/>
              </a:tabLst>
            </a:pPr>
            <a:r>
              <a:rPr sz="2000" dirty="0">
                <a:latin typeface="Trebuchet MS"/>
                <a:cs typeface="Trebuchet MS"/>
              </a:rPr>
              <a:t>geometry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for	</a:t>
            </a:r>
            <a:r>
              <a:rPr sz="2000" spc="-5" dirty="0">
                <a:latin typeface="Trebuchet MS"/>
                <a:cs typeface="Trebuchet MS"/>
              </a:rPr>
              <a:t>character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recognition.</a:t>
            </a:r>
            <a:endParaRPr sz="2000">
              <a:latin typeface="Trebuchet MS"/>
              <a:cs typeface="Trebuchet MS"/>
            </a:endParaRPr>
          </a:p>
          <a:p>
            <a:pPr marL="469900" marR="5080" indent="-457200">
              <a:lnSpc>
                <a:spcPct val="90000"/>
              </a:lnSpc>
              <a:spcBef>
                <a:spcPts val="1010"/>
              </a:spcBef>
              <a:buClr>
                <a:srgbClr val="5FCAEE"/>
              </a:buClr>
              <a:buSzPct val="80000"/>
              <a:buAutoNum type="arabicPeriod" startAt="4"/>
              <a:tabLst>
                <a:tab pos="469900" algn="l"/>
                <a:tab pos="470534" algn="l"/>
              </a:tabLst>
            </a:pPr>
            <a:r>
              <a:rPr sz="2000" spc="-35" dirty="0">
                <a:latin typeface="Trebuchet MS"/>
                <a:cs typeface="Trebuchet MS"/>
              </a:rPr>
              <a:t>SANDHYA </a:t>
            </a:r>
            <a:r>
              <a:rPr sz="2000" spc="-10" dirty="0">
                <a:latin typeface="Trebuchet MS"/>
                <a:cs typeface="Trebuchet MS"/>
              </a:rPr>
              <a:t>ARORA,DEBOTOSH </a:t>
            </a:r>
            <a:r>
              <a:rPr sz="2000" spc="-35" dirty="0">
                <a:latin typeface="Trebuchet MS"/>
                <a:cs typeface="Trebuchet MS"/>
              </a:rPr>
              <a:t>BHATTACHARJEE,MITA </a:t>
            </a:r>
            <a:r>
              <a:rPr sz="2000" spc="-5" dirty="0">
                <a:latin typeface="Trebuchet MS"/>
                <a:cs typeface="Trebuchet MS"/>
              </a:rPr>
              <a:t>NASIPURI,  L.MALIK,M.KUNDU, </a:t>
            </a:r>
            <a:r>
              <a:rPr sz="2000" dirty="0">
                <a:latin typeface="Trebuchet MS"/>
                <a:cs typeface="Trebuchet MS"/>
              </a:rPr>
              <a:t>D.K.BASU, </a:t>
            </a:r>
            <a:r>
              <a:rPr sz="2000" spc="-10" dirty="0">
                <a:latin typeface="Trebuchet MS"/>
                <a:cs typeface="Trebuchet MS"/>
              </a:rPr>
              <a:t>Performance </a:t>
            </a:r>
            <a:r>
              <a:rPr sz="2000" dirty="0">
                <a:latin typeface="Trebuchet MS"/>
                <a:cs typeface="Trebuchet MS"/>
              </a:rPr>
              <a:t>Comparison of SVM </a:t>
            </a:r>
            <a:r>
              <a:rPr sz="2000" spc="-5" dirty="0">
                <a:latin typeface="Trebuchet MS"/>
                <a:cs typeface="Trebuchet MS"/>
              </a:rPr>
              <a:t>and  </a:t>
            </a:r>
            <a:r>
              <a:rPr sz="2000" spc="5" dirty="0">
                <a:latin typeface="Trebuchet MS"/>
                <a:cs typeface="Trebuchet MS"/>
              </a:rPr>
              <a:t>ANN </a:t>
            </a:r>
            <a:r>
              <a:rPr sz="2000" dirty="0">
                <a:latin typeface="Trebuchet MS"/>
                <a:cs typeface="Trebuchet MS"/>
              </a:rPr>
              <a:t>for </a:t>
            </a:r>
            <a:r>
              <a:rPr sz="2000" spc="-5" dirty="0">
                <a:latin typeface="Trebuchet MS"/>
                <a:cs typeface="Trebuchet MS"/>
              </a:rPr>
              <a:t>Handwritten Devanagari Character </a:t>
            </a:r>
            <a:r>
              <a:rPr sz="2000" spc="-10" dirty="0">
                <a:latin typeface="Trebuchet MS"/>
                <a:cs typeface="Trebuchet MS"/>
              </a:rPr>
              <a:t>Recognition,  </a:t>
            </a:r>
            <a:r>
              <a:rPr sz="2000" i="1" dirty="0">
                <a:latin typeface="Trebuchet MS"/>
                <a:cs typeface="Trebuchet MS"/>
              </a:rPr>
              <a:t>International Journal of </a:t>
            </a:r>
            <a:r>
              <a:rPr sz="2000" i="1" spc="-5" dirty="0">
                <a:latin typeface="Trebuchet MS"/>
                <a:cs typeface="Trebuchet MS"/>
              </a:rPr>
              <a:t>Computer Science Issues (IJCSI) </a:t>
            </a:r>
            <a:r>
              <a:rPr sz="2000" dirty="0">
                <a:latin typeface="Trebuchet MS"/>
                <a:cs typeface="Trebuchet MS"/>
              </a:rPr>
              <a:t>, </a:t>
            </a:r>
            <a:r>
              <a:rPr sz="2000" spc="-35" dirty="0">
                <a:latin typeface="Trebuchet MS"/>
                <a:cs typeface="Trebuchet MS"/>
              </a:rPr>
              <a:t>Vol. </a:t>
            </a:r>
            <a:r>
              <a:rPr sz="2000" dirty="0">
                <a:latin typeface="Trebuchet MS"/>
                <a:cs typeface="Trebuchet MS"/>
              </a:rPr>
              <a:t>7  </a:t>
            </a:r>
            <a:r>
              <a:rPr sz="2000" spc="-5" dirty="0">
                <a:latin typeface="Trebuchet MS"/>
                <a:cs typeface="Trebuchet MS"/>
              </a:rPr>
              <a:t>Issue 4, </a:t>
            </a:r>
            <a:r>
              <a:rPr sz="2000" dirty="0">
                <a:latin typeface="Trebuchet MS"/>
                <a:cs typeface="Trebuchet MS"/>
              </a:rPr>
              <a:t>p18. </a:t>
            </a:r>
            <a:r>
              <a:rPr sz="2000" spc="-5" dirty="0">
                <a:latin typeface="Trebuchet MS"/>
                <a:cs typeface="Trebuchet MS"/>
              </a:rPr>
              <a:t>(July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2010)</a:t>
            </a:r>
            <a:endParaRPr sz="2000">
              <a:latin typeface="Trebuchet MS"/>
              <a:cs typeface="Trebuchet MS"/>
            </a:endParaRPr>
          </a:p>
          <a:p>
            <a:pPr marL="469900" marR="181610" indent="-457200">
              <a:lnSpc>
                <a:spcPts val="2160"/>
              </a:lnSpc>
              <a:spcBef>
                <a:spcPts val="1025"/>
              </a:spcBef>
              <a:buClr>
                <a:srgbClr val="5FCAEE"/>
              </a:buClr>
              <a:buSzPct val="80000"/>
              <a:buAutoNum type="arabicPeriod" startAt="4"/>
              <a:tabLst>
                <a:tab pos="469900" algn="l"/>
                <a:tab pos="470534" algn="l"/>
              </a:tabLst>
            </a:pPr>
            <a:r>
              <a:rPr sz="2000" spc="-5" dirty="0">
                <a:latin typeface="Trebuchet MS"/>
                <a:cs typeface="Trebuchet MS"/>
              </a:rPr>
              <a:t>RANPREET </a:t>
            </a:r>
            <a:r>
              <a:rPr sz="2000" dirty="0">
                <a:latin typeface="Trebuchet MS"/>
                <a:cs typeface="Trebuchet MS"/>
              </a:rPr>
              <a:t>KARU,BALJITH </a:t>
            </a:r>
            <a:r>
              <a:rPr sz="2000" spc="-5" dirty="0">
                <a:latin typeface="Trebuchet MS"/>
                <a:cs typeface="Trebuchet MS"/>
              </a:rPr>
              <a:t>SINGH, </a:t>
            </a:r>
            <a:r>
              <a:rPr sz="2000" dirty="0">
                <a:latin typeface="Trebuchet MS"/>
                <a:cs typeface="Trebuchet MS"/>
              </a:rPr>
              <a:t>A </a:t>
            </a:r>
            <a:r>
              <a:rPr sz="2000" spc="-5" dirty="0">
                <a:latin typeface="Trebuchet MS"/>
                <a:cs typeface="Trebuchet MS"/>
              </a:rPr>
              <a:t>hybrid neural </a:t>
            </a:r>
            <a:r>
              <a:rPr sz="2000" dirty="0">
                <a:latin typeface="Trebuchet MS"/>
                <a:cs typeface="Trebuchet MS"/>
              </a:rPr>
              <a:t>Approach for  </a:t>
            </a:r>
            <a:r>
              <a:rPr sz="2000" spc="-5" dirty="0">
                <a:latin typeface="Trebuchet MS"/>
                <a:cs typeface="Trebuchet MS"/>
              </a:rPr>
              <a:t>Character </a:t>
            </a:r>
            <a:r>
              <a:rPr sz="2000" spc="-10" dirty="0">
                <a:latin typeface="Trebuchet MS"/>
                <a:cs typeface="Trebuchet MS"/>
              </a:rPr>
              <a:t>Recognition </a:t>
            </a:r>
            <a:r>
              <a:rPr sz="2000" dirty="0">
                <a:latin typeface="Trebuchet MS"/>
                <a:cs typeface="Trebuchet MS"/>
              </a:rPr>
              <a:t>System,</a:t>
            </a:r>
            <a:r>
              <a:rPr sz="2000" i="1" dirty="0">
                <a:latin typeface="Trebuchet MS"/>
                <a:cs typeface="Trebuchet MS"/>
              </a:rPr>
              <a:t>(IJCSIT) </a:t>
            </a:r>
            <a:r>
              <a:rPr sz="2000" i="1" spc="-5" dirty="0">
                <a:latin typeface="Trebuchet MS"/>
                <a:cs typeface="Trebuchet MS"/>
              </a:rPr>
              <a:t>International </a:t>
            </a:r>
            <a:r>
              <a:rPr sz="2000" i="1" dirty="0">
                <a:latin typeface="Trebuchet MS"/>
                <a:cs typeface="Trebuchet MS"/>
              </a:rPr>
              <a:t>Journal of  </a:t>
            </a:r>
            <a:r>
              <a:rPr sz="2000" i="1" spc="-5" dirty="0">
                <a:latin typeface="Trebuchet MS"/>
                <a:cs typeface="Trebuchet MS"/>
              </a:rPr>
              <a:t>Computer </a:t>
            </a:r>
            <a:r>
              <a:rPr sz="2000" i="1" dirty="0">
                <a:latin typeface="Trebuchet MS"/>
                <a:cs typeface="Trebuchet MS"/>
              </a:rPr>
              <a:t>Science </a:t>
            </a:r>
            <a:r>
              <a:rPr sz="2000" i="1" spc="-5" dirty="0">
                <a:latin typeface="Trebuchet MS"/>
                <a:cs typeface="Trebuchet MS"/>
              </a:rPr>
              <a:t>and </a:t>
            </a:r>
            <a:r>
              <a:rPr sz="2000" i="1" dirty="0">
                <a:latin typeface="Trebuchet MS"/>
                <a:cs typeface="Trebuchet MS"/>
              </a:rPr>
              <a:t>Information </a:t>
            </a:r>
            <a:r>
              <a:rPr sz="2000" i="1" spc="-20" dirty="0">
                <a:latin typeface="Trebuchet MS"/>
                <a:cs typeface="Trebuchet MS"/>
              </a:rPr>
              <a:t>Technologies</a:t>
            </a:r>
            <a:r>
              <a:rPr sz="2000" spc="-20" dirty="0">
                <a:latin typeface="Trebuchet MS"/>
                <a:cs typeface="Trebuchet MS"/>
              </a:rPr>
              <a:t>, </a:t>
            </a:r>
            <a:r>
              <a:rPr sz="2000" spc="-35" dirty="0">
                <a:latin typeface="Trebuchet MS"/>
                <a:cs typeface="Trebuchet MS"/>
              </a:rPr>
              <a:t>Vol. </a:t>
            </a:r>
            <a:r>
              <a:rPr sz="2000" dirty="0">
                <a:latin typeface="Trebuchet MS"/>
                <a:cs typeface="Trebuchet MS"/>
              </a:rPr>
              <a:t>2 </a:t>
            </a:r>
            <a:r>
              <a:rPr sz="2000" spc="-5" dirty="0">
                <a:latin typeface="Trebuchet MS"/>
                <a:cs typeface="Trebuchet MS"/>
              </a:rPr>
              <a:t>(2) </a:t>
            </a:r>
            <a:r>
              <a:rPr sz="2000" dirty="0">
                <a:latin typeface="Trebuchet MS"/>
                <a:cs typeface="Trebuchet MS"/>
              </a:rPr>
              <a:t>, 721-  </a:t>
            </a:r>
            <a:r>
              <a:rPr sz="2000" spc="5" dirty="0">
                <a:latin typeface="Trebuchet MS"/>
                <a:cs typeface="Trebuchet MS"/>
              </a:rPr>
              <a:t>726. </a:t>
            </a:r>
            <a:r>
              <a:rPr sz="2000" dirty="0">
                <a:latin typeface="Trebuchet MS"/>
                <a:cs typeface="Trebuchet MS"/>
              </a:rPr>
              <a:t>(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2011)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6382" y="2874721"/>
            <a:ext cx="44494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220" dirty="0"/>
              <a:t> </a:t>
            </a:r>
            <a:r>
              <a:rPr spc="-225" dirty="0"/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8697" y="407365"/>
            <a:ext cx="49263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rebuchet MS"/>
                <a:cs typeface="Trebuchet MS"/>
              </a:rPr>
              <a:t>Problem</a:t>
            </a:r>
            <a:r>
              <a:rPr sz="4400" b="1" spc="-60" dirty="0">
                <a:latin typeface="Trebuchet MS"/>
                <a:cs typeface="Trebuchet MS"/>
              </a:rPr>
              <a:t> </a:t>
            </a:r>
            <a:r>
              <a:rPr sz="4400" b="1" dirty="0">
                <a:latin typeface="Trebuchet MS"/>
                <a:cs typeface="Trebuchet MS"/>
              </a:rPr>
              <a:t>definition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9721" y="1635632"/>
            <a:ext cx="758444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spc="380" dirty="0">
                <a:solidFill>
                  <a:srgbClr val="5FCAEE"/>
                </a:solidFill>
                <a:latin typeface="Arial"/>
                <a:cs typeface="Arial"/>
              </a:rPr>
              <a:t> </a:t>
            </a:r>
            <a:r>
              <a:rPr sz="2800" b="1" spc="-5" dirty="0">
                <a:solidFill>
                  <a:srgbClr val="404040"/>
                </a:solidFill>
                <a:latin typeface="Trebuchet MS"/>
                <a:cs typeface="Trebuchet MS"/>
              </a:rPr>
              <a:t>Identifying </a:t>
            </a:r>
            <a:r>
              <a:rPr lang="en-IN" sz="2800" b="1" spc="-5" dirty="0">
                <a:solidFill>
                  <a:srgbClr val="404040"/>
                </a:solidFill>
                <a:latin typeface="Trebuchet MS"/>
                <a:cs typeface="Trebuchet MS"/>
              </a:rPr>
              <a:t>English</a:t>
            </a:r>
            <a:r>
              <a:rPr sz="2800" b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Trebuchet MS"/>
                <a:cs typeface="Trebuchet MS"/>
              </a:rPr>
              <a:t>handwritten  </a:t>
            </a:r>
            <a:r>
              <a:rPr sz="2800" b="1" spc="-50" dirty="0">
                <a:solidFill>
                  <a:srgbClr val="404040"/>
                </a:solidFill>
                <a:latin typeface="Trebuchet MS"/>
                <a:cs typeface="Trebuchet MS"/>
              </a:rPr>
              <a:t>characters.</a:t>
            </a:r>
            <a:endParaRPr sz="2800" dirty="0">
              <a:latin typeface="Trebuchet MS"/>
              <a:cs typeface="Trebuchet M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4EA3CB-85A0-4B60-BC3F-B03F7952A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744525"/>
            <a:ext cx="4876800" cy="32077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2362" y="407365"/>
            <a:ext cx="76396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Problem</a:t>
            </a:r>
            <a:r>
              <a:rPr sz="4400" spc="-7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definition(continue)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9721" y="1507617"/>
            <a:ext cx="3539490" cy="2028189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5600" algn="l"/>
              </a:tabLst>
            </a:pPr>
            <a:r>
              <a:rPr sz="1900" spc="350" dirty="0">
                <a:solidFill>
                  <a:srgbClr val="5FCAEE"/>
                </a:solidFill>
                <a:latin typeface="Arial"/>
                <a:cs typeface="Arial"/>
              </a:rPr>
              <a:t>	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Current</a:t>
            </a:r>
            <a:r>
              <a:rPr sz="2400" b="1" spc="-2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Approaches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750" spc="315" dirty="0">
                <a:solidFill>
                  <a:srgbClr val="5FCAEE"/>
                </a:solidFill>
                <a:latin typeface="Arial"/>
                <a:cs typeface="Arial"/>
              </a:rPr>
              <a:t> </a:t>
            </a:r>
            <a:r>
              <a:rPr sz="2200" b="1" spc="-10" dirty="0">
                <a:solidFill>
                  <a:srgbClr val="404040"/>
                </a:solidFill>
                <a:latin typeface="Trebuchet MS"/>
                <a:cs typeface="Trebuchet MS"/>
              </a:rPr>
              <a:t>OCR </a:t>
            </a: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-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What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it is</a:t>
            </a:r>
            <a:r>
              <a:rPr sz="2400" b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?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tabLst>
                <a:tab pos="1898014" algn="l"/>
              </a:tabLst>
            </a:pPr>
            <a:r>
              <a:rPr sz="2800" b="1" spc="-10" dirty="0">
                <a:solidFill>
                  <a:srgbClr val="404040"/>
                </a:solidFill>
                <a:latin typeface="Trebuchet MS"/>
                <a:cs typeface="Trebuchet MS"/>
              </a:rPr>
              <a:t>Optica</a:t>
            </a:r>
            <a:r>
              <a:rPr sz="2800" b="1" spc="-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800" b="1" dirty="0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sz="2800" b="1" spc="-5" dirty="0">
                <a:solidFill>
                  <a:srgbClr val="404040"/>
                </a:solidFill>
                <a:latin typeface="Trebuchet MS"/>
                <a:cs typeface="Trebuchet MS"/>
              </a:rPr>
              <a:t>Cha</a:t>
            </a:r>
            <a:r>
              <a:rPr sz="2800" b="1" spc="-8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800" b="1" spc="-5" dirty="0">
                <a:solidFill>
                  <a:srgbClr val="404040"/>
                </a:solidFill>
                <a:latin typeface="Trebuchet MS"/>
                <a:cs typeface="Trebuchet MS"/>
              </a:rPr>
              <a:t>act</a:t>
            </a:r>
            <a:r>
              <a:rPr sz="2800" b="1" spc="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800" b="1" spc="-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1614" y="3083813"/>
            <a:ext cx="4678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50135" algn="l"/>
                <a:tab pos="2924810" algn="l"/>
                <a:tab pos="3987165" algn="l"/>
                <a:tab pos="4478020" algn="l"/>
              </a:tabLst>
            </a:pPr>
            <a:r>
              <a:rPr sz="2800" b="1" spc="-5" dirty="0">
                <a:solidFill>
                  <a:srgbClr val="404040"/>
                </a:solidFill>
                <a:latin typeface="Trebuchet MS"/>
                <a:cs typeface="Trebuchet MS"/>
              </a:rPr>
              <a:t>Reco</a:t>
            </a:r>
            <a:r>
              <a:rPr sz="2800" b="1" spc="1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800" b="1" spc="-1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800" b="1" spc="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800" b="1" spc="-10" dirty="0">
                <a:solidFill>
                  <a:srgbClr val="404040"/>
                </a:solidFill>
                <a:latin typeface="Trebuchet MS"/>
                <a:cs typeface="Trebuchet MS"/>
              </a:rPr>
              <a:t>tio</a:t>
            </a:r>
            <a:r>
              <a:rPr sz="2800" b="1" spc="1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sz="2800" spc="-2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sz="2800" b="1" spc="-10" dirty="0">
                <a:solidFill>
                  <a:srgbClr val="404040"/>
                </a:solidFill>
                <a:latin typeface="Trebuchet MS"/>
                <a:cs typeface="Trebuchet MS"/>
              </a:rPr>
              <a:t>OC</a:t>
            </a:r>
            <a:r>
              <a:rPr sz="2800" b="1" spc="-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sz="2800" spc="-1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226" y="3510534"/>
            <a:ext cx="7982584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technology that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enables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you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convert different 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types 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documents, such 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as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scanned paper 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documents,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PDF files or images captured by a 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digital camera into editable and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searchable</a:t>
            </a:r>
            <a:r>
              <a:rPr sz="2800" spc="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2362" y="407365"/>
            <a:ext cx="76396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Problem</a:t>
            </a:r>
            <a:r>
              <a:rPr sz="4400" spc="-7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definition(continue)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57757" y="1476621"/>
            <a:ext cx="8065134" cy="3459479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469900" algn="l"/>
              </a:tabLst>
            </a:pPr>
            <a:r>
              <a:rPr sz="2550" spc="445" dirty="0">
                <a:solidFill>
                  <a:srgbClr val="5FCAEE"/>
                </a:solidFill>
                <a:latin typeface="Arial"/>
                <a:cs typeface="Arial"/>
              </a:rPr>
              <a:t>	</a:t>
            </a:r>
            <a:r>
              <a:rPr sz="3200" b="1" spc="-5" dirty="0">
                <a:solidFill>
                  <a:srgbClr val="404040"/>
                </a:solidFill>
                <a:latin typeface="Trebuchet MS"/>
                <a:cs typeface="Trebuchet MS"/>
              </a:rPr>
              <a:t>Solution</a:t>
            </a:r>
            <a:endParaRPr sz="3200">
              <a:latin typeface="Trebuchet MS"/>
              <a:cs typeface="Trebuchet MS"/>
            </a:endParaRPr>
          </a:p>
          <a:p>
            <a:pPr marL="927100" marR="1438275" indent="-457200">
              <a:lnSpc>
                <a:spcPct val="100000"/>
              </a:lnSpc>
              <a:spcBef>
                <a:spcPts val="994"/>
              </a:spcBef>
              <a:tabLst>
                <a:tab pos="927100" algn="l"/>
              </a:tabLst>
            </a:pPr>
            <a:r>
              <a:rPr sz="2550" spc="445" dirty="0">
                <a:solidFill>
                  <a:srgbClr val="5FCAEE"/>
                </a:solidFill>
                <a:latin typeface="Arial"/>
                <a:cs typeface="Arial"/>
              </a:rPr>
              <a:t>	</a:t>
            </a:r>
            <a:r>
              <a:rPr sz="3200" b="1" spc="-5" dirty="0">
                <a:solidFill>
                  <a:srgbClr val="404040"/>
                </a:solidFill>
                <a:latin typeface="Trebuchet MS"/>
                <a:cs typeface="Trebuchet MS"/>
              </a:rPr>
              <a:t>Apply New </a:t>
            </a:r>
            <a:r>
              <a:rPr sz="3200" b="1" spc="-25" dirty="0">
                <a:solidFill>
                  <a:srgbClr val="404040"/>
                </a:solidFill>
                <a:latin typeface="Trebuchet MS"/>
                <a:cs typeface="Trebuchet MS"/>
              </a:rPr>
              <a:t>Feature </a:t>
            </a:r>
            <a:r>
              <a:rPr sz="3200" b="1" spc="-10" dirty="0">
                <a:solidFill>
                  <a:srgbClr val="404040"/>
                </a:solidFill>
                <a:latin typeface="Trebuchet MS"/>
                <a:cs typeface="Trebuchet MS"/>
              </a:rPr>
              <a:t>extraction  </a:t>
            </a:r>
            <a:r>
              <a:rPr sz="3200" b="1" spc="-40" dirty="0">
                <a:solidFill>
                  <a:srgbClr val="404040"/>
                </a:solidFill>
                <a:latin typeface="Trebuchet MS"/>
                <a:cs typeface="Trebuchet MS"/>
              </a:rPr>
              <a:t>Technique</a:t>
            </a:r>
            <a:endParaRPr sz="32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15"/>
              </a:spcBef>
              <a:tabLst>
                <a:tab pos="927100" algn="l"/>
              </a:tabLst>
            </a:pPr>
            <a:r>
              <a:rPr sz="2550" spc="445" dirty="0">
                <a:solidFill>
                  <a:srgbClr val="5FCAEE"/>
                </a:solidFill>
                <a:latin typeface="Arial"/>
                <a:cs typeface="Arial"/>
              </a:rPr>
              <a:t>	</a:t>
            </a:r>
            <a:r>
              <a:rPr sz="3200" b="1" dirty="0">
                <a:solidFill>
                  <a:srgbClr val="404040"/>
                </a:solidFill>
                <a:latin typeface="Trebuchet MS"/>
                <a:cs typeface="Trebuchet MS"/>
              </a:rPr>
              <a:t>Using </a:t>
            </a:r>
            <a:r>
              <a:rPr sz="3200" b="1" spc="-5" dirty="0">
                <a:solidFill>
                  <a:srgbClr val="404040"/>
                </a:solidFill>
                <a:latin typeface="Trebuchet MS"/>
                <a:cs typeface="Trebuchet MS"/>
              </a:rPr>
              <a:t>Artificial </a:t>
            </a:r>
            <a:r>
              <a:rPr sz="3200" b="1" spc="-20" dirty="0">
                <a:solidFill>
                  <a:srgbClr val="404040"/>
                </a:solidFill>
                <a:latin typeface="Trebuchet MS"/>
                <a:cs typeface="Trebuchet MS"/>
              </a:rPr>
              <a:t>Neural</a:t>
            </a:r>
            <a:r>
              <a:rPr sz="3200" b="1" spc="-25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Trebuchet MS"/>
                <a:cs typeface="Trebuchet MS"/>
              </a:rPr>
              <a:t>Network</a:t>
            </a:r>
            <a:endParaRPr sz="3200">
              <a:latin typeface="Trebuchet MS"/>
              <a:cs typeface="Trebuchet MS"/>
            </a:endParaRPr>
          </a:p>
          <a:p>
            <a:pPr marL="927100" marR="5080" indent="-457200">
              <a:lnSpc>
                <a:spcPct val="100000"/>
              </a:lnSpc>
              <a:spcBef>
                <a:spcPts val="994"/>
              </a:spcBef>
              <a:tabLst>
                <a:tab pos="927100" algn="l"/>
              </a:tabLst>
            </a:pPr>
            <a:r>
              <a:rPr sz="2550" spc="445" dirty="0">
                <a:solidFill>
                  <a:srgbClr val="5FCAEE"/>
                </a:solidFill>
                <a:latin typeface="Arial"/>
                <a:cs typeface="Arial"/>
              </a:rPr>
              <a:t>	</a:t>
            </a:r>
            <a:r>
              <a:rPr sz="3200" b="1" dirty="0">
                <a:solidFill>
                  <a:srgbClr val="404040"/>
                </a:solidFill>
                <a:latin typeface="Trebuchet MS"/>
                <a:cs typeface="Trebuchet MS"/>
              </a:rPr>
              <a:t>Expected 100% </a:t>
            </a:r>
            <a:r>
              <a:rPr sz="3200" b="1" spc="-15" dirty="0">
                <a:solidFill>
                  <a:srgbClr val="404040"/>
                </a:solidFill>
                <a:latin typeface="Trebuchet MS"/>
                <a:cs typeface="Trebuchet MS"/>
              </a:rPr>
              <a:t>accuracy </a:t>
            </a:r>
            <a:r>
              <a:rPr sz="3200" b="1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3200" b="1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Trebuchet MS"/>
                <a:cs typeface="Trebuchet MS"/>
              </a:rPr>
              <a:t>character  </a:t>
            </a:r>
            <a:r>
              <a:rPr sz="3200" b="1" spc="-5" dirty="0">
                <a:solidFill>
                  <a:srgbClr val="404040"/>
                </a:solidFill>
                <a:latin typeface="Trebuchet MS"/>
                <a:cs typeface="Trebuchet MS"/>
              </a:rPr>
              <a:t>identification.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1558" y="407365"/>
            <a:ext cx="33362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Methodology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986021" y="1504950"/>
            <a:ext cx="2348865" cy="699770"/>
          </a:xfrm>
          <a:prstGeom prst="rect">
            <a:avLst/>
          </a:prstGeom>
          <a:solidFill>
            <a:srgbClr val="5FCAEE"/>
          </a:solidFill>
          <a:ln w="19811">
            <a:solidFill>
              <a:srgbClr val="4494AF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446405">
              <a:lnSpc>
                <a:spcPct val="100000"/>
              </a:lnSpc>
              <a:spcBef>
                <a:spcPts val="1620"/>
              </a:spcBef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Pre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Processing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86021" y="2718054"/>
            <a:ext cx="2348865" cy="699770"/>
          </a:xfrm>
          <a:prstGeom prst="rect">
            <a:avLst/>
          </a:prstGeom>
          <a:solidFill>
            <a:srgbClr val="5FCAEE"/>
          </a:solidFill>
          <a:ln w="19811">
            <a:solidFill>
              <a:srgbClr val="4494AF"/>
            </a:solidFill>
          </a:ln>
        </p:spPr>
        <p:txBody>
          <a:bodyPr vert="horz" wrap="square" lIns="0" tIns="206375" rIns="0" bIns="0" rtlCol="0">
            <a:spAutoFit/>
          </a:bodyPr>
          <a:lstStyle/>
          <a:p>
            <a:pPr marL="472440">
              <a:lnSpc>
                <a:spcPct val="100000"/>
              </a:lnSpc>
              <a:spcBef>
                <a:spcPts val="162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Segmentation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6021" y="3950970"/>
            <a:ext cx="2348865" cy="699770"/>
          </a:xfrm>
          <a:prstGeom prst="rect">
            <a:avLst/>
          </a:prstGeom>
          <a:solidFill>
            <a:srgbClr val="5FCAEE"/>
          </a:solidFill>
          <a:ln w="19811">
            <a:solidFill>
              <a:srgbClr val="4494AF"/>
            </a:solidFill>
          </a:ln>
        </p:spPr>
        <p:txBody>
          <a:bodyPr vert="horz" wrap="square" lIns="0" tIns="206375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162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Feature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Extraction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6021" y="5317997"/>
            <a:ext cx="2348865" cy="699770"/>
          </a:xfrm>
          <a:prstGeom prst="rect">
            <a:avLst/>
          </a:prstGeom>
          <a:solidFill>
            <a:srgbClr val="5FCAEE"/>
          </a:solidFill>
          <a:ln w="19811">
            <a:solidFill>
              <a:srgbClr val="4494AF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595630" marR="267970" indent="-321945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Classification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and  recognition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33950" y="2279142"/>
            <a:ext cx="452755" cy="408940"/>
          </a:xfrm>
          <a:custGeom>
            <a:avLst/>
            <a:gdLst/>
            <a:ahLst/>
            <a:cxnLst/>
            <a:rect l="l" t="t" r="r" b="b"/>
            <a:pathLst>
              <a:path w="452754" h="408939">
                <a:moveTo>
                  <a:pt x="452627" y="204216"/>
                </a:moveTo>
                <a:lnTo>
                  <a:pt x="0" y="204216"/>
                </a:lnTo>
                <a:lnTo>
                  <a:pt x="226313" y="408432"/>
                </a:lnTo>
                <a:lnTo>
                  <a:pt x="452627" y="204216"/>
                </a:lnTo>
                <a:close/>
              </a:path>
              <a:path w="452754" h="408939">
                <a:moveTo>
                  <a:pt x="339471" y="0"/>
                </a:moveTo>
                <a:lnTo>
                  <a:pt x="113157" y="0"/>
                </a:lnTo>
                <a:lnTo>
                  <a:pt x="113157" y="204216"/>
                </a:lnTo>
                <a:lnTo>
                  <a:pt x="339471" y="204216"/>
                </a:lnTo>
                <a:lnTo>
                  <a:pt x="339471" y="0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33950" y="2279142"/>
            <a:ext cx="452755" cy="408940"/>
          </a:xfrm>
          <a:custGeom>
            <a:avLst/>
            <a:gdLst/>
            <a:ahLst/>
            <a:cxnLst/>
            <a:rect l="l" t="t" r="r" b="b"/>
            <a:pathLst>
              <a:path w="452754" h="408939">
                <a:moveTo>
                  <a:pt x="0" y="204216"/>
                </a:moveTo>
                <a:lnTo>
                  <a:pt x="113157" y="204216"/>
                </a:lnTo>
                <a:lnTo>
                  <a:pt x="113157" y="0"/>
                </a:lnTo>
                <a:lnTo>
                  <a:pt x="339471" y="0"/>
                </a:lnTo>
                <a:lnTo>
                  <a:pt x="339471" y="204216"/>
                </a:lnTo>
                <a:lnTo>
                  <a:pt x="452627" y="204216"/>
                </a:lnTo>
                <a:lnTo>
                  <a:pt x="226313" y="408432"/>
                </a:lnTo>
                <a:lnTo>
                  <a:pt x="0" y="204216"/>
                </a:lnTo>
                <a:close/>
              </a:path>
            </a:pathLst>
          </a:custGeom>
          <a:ln w="19812">
            <a:solidFill>
              <a:srgbClr val="4494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38521" y="3560826"/>
            <a:ext cx="448309" cy="349250"/>
          </a:xfrm>
          <a:custGeom>
            <a:avLst/>
            <a:gdLst/>
            <a:ahLst/>
            <a:cxnLst/>
            <a:rect l="l" t="t" r="r" b="b"/>
            <a:pathLst>
              <a:path w="448310" h="349250">
                <a:moveTo>
                  <a:pt x="448055" y="174498"/>
                </a:moveTo>
                <a:lnTo>
                  <a:pt x="0" y="174498"/>
                </a:lnTo>
                <a:lnTo>
                  <a:pt x="224027" y="348996"/>
                </a:lnTo>
                <a:lnTo>
                  <a:pt x="448055" y="174498"/>
                </a:lnTo>
                <a:close/>
              </a:path>
              <a:path w="448310" h="349250">
                <a:moveTo>
                  <a:pt x="336041" y="0"/>
                </a:moveTo>
                <a:lnTo>
                  <a:pt x="112013" y="0"/>
                </a:lnTo>
                <a:lnTo>
                  <a:pt x="112013" y="174498"/>
                </a:lnTo>
                <a:lnTo>
                  <a:pt x="336041" y="174498"/>
                </a:lnTo>
                <a:lnTo>
                  <a:pt x="336041" y="0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38521" y="3560826"/>
            <a:ext cx="448309" cy="349250"/>
          </a:xfrm>
          <a:custGeom>
            <a:avLst/>
            <a:gdLst/>
            <a:ahLst/>
            <a:cxnLst/>
            <a:rect l="l" t="t" r="r" b="b"/>
            <a:pathLst>
              <a:path w="448310" h="349250">
                <a:moveTo>
                  <a:pt x="0" y="174498"/>
                </a:moveTo>
                <a:lnTo>
                  <a:pt x="112013" y="174498"/>
                </a:lnTo>
                <a:lnTo>
                  <a:pt x="112013" y="0"/>
                </a:lnTo>
                <a:lnTo>
                  <a:pt x="336041" y="0"/>
                </a:lnTo>
                <a:lnTo>
                  <a:pt x="336041" y="174498"/>
                </a:lnTo>
                <a:lnTo>
                  <a:pt x="448055" y="174498"/>
                </a:lnTo>
                <a:lnTo>
                  <a:pt x="224027" y="348996"/>
                </a:lnTo>
                <a:lnTo>
                  <a:pt x="0" y="174498"/>
                </a:lnTo>
                <a:close/>
              </a:path>
            </a:pathLst>
          </a:custGeom>
          <a:ln w="19812">
            <a:solidFill>
              <a:srgbClr val="4494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98897" y="4778502"/>
            <a:ext cx="523240" cy="523240"/>
          </a:xfrm>
          <a:custGeom>
            <a:avLst/>
            <a:gdLst/>
            <a:ahLst/>
            <a:cxnLst/>
            <a:rect l="l" t="t" r="r" b="b"/>
            <a:pathLst>
              <a:path w="523239" h="523239">
                <a:moveTo>
                  <a:pt x="522731" y="261366"/>
                </a:moveTo>
                <a:lnTo>
                  <a:pt x="0" y="261366"/>
                </a:lnTo>
                <a:lnTo>
                  <a:pt x="261365" y="522732"/>
                </a:lnTo>
                <a:lnTo>
                  <a:pt x="522731" y="261366"/>
                </a:lnTo>
                <a:close/>
              </a:path>
              <a:path w="523239" h="523239">
                <a:moveTo>
                  <a:pt x="392049" y="0"/>
                </a:moveTo>
                <a:lnTo>
                  <a:pt x="130682" y="0"/>
                </a:lnTo>
                <a:lnTo>
                  <a:pt x="130682" y="261366"/>
                </a:lnTo>
                <a:lnTo>
                  <a:pt x="392049" y="261366"/>
                </a:lnTo>
                <a:lnTo>
                  <a:pt x="392049" y="0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98897" y="4778502"/>
            <a:ext cx="523240" cy="523240"/>
          </a:xfrm>
          <a:custGeom>
            <a:avLst/>
            <a:gdLst/>
            <a:ahLst/>
            <a:cxnLst/>
            <a:rect l="l" t="t" r="r" b="b"/>
            <a:pathLst>
              <a:path w="523239" h="523239">
                <a:moveTo>
                  <a:pt x="0" y="261366"/>
                </a:moveTo>
                <a:lnTo>
                  <a:pt x="130682" y="261366"/>
                </a:lnTo>
                <a:lnTo>
                  <a:pt x="130682" y="0"/>
                </a:lnTo>
                <a:lnTo>
                  <a:pt x="392049" y="0"/>
                </a:lnTo>
                <a:lnTo>
                  <a:pt x="392049" y="261366"/>
                </a:lnTo>
                <a:lnTo>
                  <a:pt x="522731" y="261366"/>
                </a:lnTo>
                <a:lnTo>
                  <a:pt x="261365" y="522732"/>
                </a:lnTo>
                <a:lnTo>
                  <a:pt x="0" y="261366"/>
                </a:lnTo>
                <a:close/>
              </a:path>
            </a:pathLst>
          </a:custGeom>
          <a:ln w="19812">
            <a:solidFill>
              <a:srgbClr val="4494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8489" y="407365"/>
            <a:ext cx="36639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Preproc</a:t>
            </a:r>
            <a:r>
              <a:rPr sz="4400" spc="-20" dirty="0">
                <a:solidFill>
                  <a:srgbClr val="000000"/>
                </a:solidFill>
              </a:rPr>
              <a:t>e</a:t>
            </a:r>
            <a:r>
              <a:rPr sz="4400" dirty="0">
                <a:solidFill>
                  <a:srgbClr val="000000"/>
                </a:solidFill>
              </a:rPr>
              <a:t>ssing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9720" y="1313129"/>
            <a:ext cx="8374279" cy="38497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</a:pPr>
            <a:r>
              <a:rPr sz="2850" spc="35" dirty="0">
                <a:solidFill>
                  <a:srgbClr val="5FCAEE"/>
                </a:solidFill>
                <a:latin typeface="Arial"/>
                <a:cs typeface="Arial"/>
              </a:rPr>
              <a:t></a:t>
            </a:r>
            <a:r>
              <a:rPr sz="3600" spc="35" dirty="0">
                <a:solidFill>
                  <a:srgbClr val="404040"/>
                </a:solidFill>
                <a:latin typeface="Trebuchet MS"/>
                <a:cs typeface="Trebuchet MS"/>
              </a:rPr>
              <a:t>Preprocessing </a:t>
            </a:r>
            <a:r>
              <a:rPr sz="3600" dirty="0">
                <a:solidFill>
                  <a:srgbClr val="404040"/>
                </a:solidFill>
                <a:latin typeface="Trebuchet MS"/>
                <a:cs typeface="Trebuchet MS"/>
              </a:rPr>
              <a:t>stage </a:t>
            </a:r>
            <a:r>
              <a:rPr sz="3600" spc="-5" dirty="0">
                <a:solidFill>
                  <a:srgbClr val="404040"/>
                </a:solidFill>
                <a:latin typeface="Trebuchet MS"/>
                <a:cs typeface="Trebuchet MS"/>
              </a:rPr>
              <a:t>has </a:t>
            </a:r>
            <a:r>
              <a:rPr sz="3600" dirty="0">
                <a:solidFill>
                  <a:srgbClr val="404040"/>
                </a:solidFill>
                <a:latin typeface="Trebuchet MS"/>
                <a:cs typeface="Trebuchet MS"/>
              </a:rPr>
              <a:t>several </a:t>
            </a:r>
            <a:r>
              <a:rPr lang="en-IN" sz="3600" spc="-5" dirty="0">
                <a:solidFill>
                  <a:srgbClr val="404040"/>
                </a:solidFill>
                <a:latin typeface="Trebuchet MS"/>
                <a:cs typeface="Trebuchet MS"/>
              </a:rPr>
              <a:t>tasks to be</a:t>
            </a:r>
            <a:r>
              <a:rPr sz="3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Trebuchet MS"/>
                <a:cs typeface="Trebuchet MS"/>
              </a:rPr>
              <a:t>done:</a:t>
            </a:r>
            <a:endParaRPr sz="3600" dirty="0">
              <a:latin typeface="Trebuchet MS"/>
              <a:cs typeface="Trebuchet MS"/>
            </a:endParaRPr>
          </a:p>
          <a:p>
            <a:pPr marL="758190">
              <a:lnSpc>
                <a:spcPct val="100000"/>
              </a:lnSpc>
              <a:spcBef>
                <a:spcPts val="1000"/>
              </a:spcBef>
            </a:pPr>
            <a:r>
              <a:rPr sz="2850" spc="40" dirty="0">
                <a:solidFill>
                  <a:srgbClr val="5FCAEE"/>
                </a:solidFill>
                <a:latin typeface="Arial"/>
                <a:cs typeface="Arial"/>
              </a:rPr>
              <a:t></a:t>
            </a:r>
            <a:r>
              <a:rPr sz="3600" spc="40" dirty="0">
                <a:solidFill>
                  <a:srgbClr val="404040"/>
                </a:solidFill>
                <a:latin typeface="Trebuchet MS"/>
                <a:cs typeface="Trebuchet MS"/>
              </a:rPr>
              <a:t>Binarization</a:t>
            </a:r>
            <a:endParaRPr sz="3600" dirty="0">
              <a:latin typeface="Trebuchet MS"/>
              <a:cs typeface="Trebuchet MS"/>
            </a:endParaRPr>
          </a:p>
          <a:p>
            <a:pPr marL="758190">
              <a:lnSpc>
                <a:spcPct val="100000"/>
              </a:lnSpc>
              <a:spcBef>
                <a:spcPts val="1010"/>
              </a:spcBef>
            </a:pPr>
            <a:r>
              <a:rPr sz="2850" spc="80" dirty="0">
                <a:solidFill>
                  <a:srgbClr val="5FCAEE"/>
                </a:solidFill>
                <a:latin typeface="Arial"/>
                <a:cs typeface="Arial"/>
              </a:rPr>
              <a:t></a:t>
            </a:r>
            <a:r>
              <a:rPr sz="3600" spc="80" dirty="0">
                <a:solidFill>
                  <a:srgbClr val="404040"/>
                </a:solidFill>
                <a:latin typeface="Trebuchet MS"/>
                <a:cs typeface="Trebuchet MS"/>
              </a:rPr>
              <a:t>Noise</a:t>
            </a:r>
            <a:r>
              <a:rPr sz="3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Trebuchet MS"/>
                <a:cs typeface="Trebuchet MS"/>
              </a:rPr>
              <a:t>filtering</a:t>
            </a:r>
            <a:endParaRPr sz="3600" dirty="0">
              <a:latin typeface="Trebuchet MS"/>
              <a:cs typeface="Trebuchet MS"/>
            </a:endParaRPr>
          </a:p>
          <a:p>
            <a:pPr marL="758190">
              <a:lnSpc>
                <a:spcPct val="100000"/>
              </a:lnSpc>
              <a:spcBef>
                <a:spcPts val="994"/>
              </a:spcBef>
            </a:pPr>
            <a:r>
              <a:rPr sz="2850" spc="50" dirty="0">
                <a:solidFill>
                  <a:srgbClr val="5FCAEE"/>
                </a:solidFill>
                <a:latin typeface="Arial"/>
                <a:cs typeface="Arial"/>
              </a:rPr>
              <a:t></a:t>
            </a:r>
            <a:r>
              <a:rPr sz="3600" spc="50" dirty="0">
                <a:solidFill>
                  <a:srgbClr val="404040"/>
                </a:solidFill>
                <a:latin typeface="Trebuchet MS"/>
                <a:cs typeface="Trebuchet MS"/>
              </a:rPr>
              <a:t>Smoothing</a:t>
            </a:r>
            <a:endParaRPr sz="3600" dirty="0">
              <a:latin typeface="Trebuchet MS"/>
              <a:cs typeface="Trebuchet MS"/>
            </a:endParaRPr>
          </a:p>
          <a:p>
            <a:pPr marL="758190">
              <a:lnSpc>
                <a:spcPct val="100000"/>
              </a:lnSpc>
              <a:spcBef>
                <a:spcPts val="994"/>
              </a:spcBef>
            </a:pPr>
            <a:r>
              <a:rPr sz="2850" spc="30" dirty="0">
                <a:solidFill>
                  <a:srgbClr val="5FCAEE"/>
                </a:solidFill>
                <a:latin typeface="Arial"/>
                <a:cs typeface="Arial"/>
              </a:rPr>
              <a:t></a:t>
            </a:r>
            <a:r>
              <a:rPr sz="3600" spc="30" dirty="0">
                <a:solidFill>
                  <a:srgbClr val="404040"/>
                </a:solidFill>
                <a:latin typeface="Trebuchet MS"/>
                <a:cs typeface="Trebuchet MS"/>
              </a:rPr>
              <a:t>normalization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88018" y="970025"/>
            <a:ext cx="2348865" cy="699770"/>
          </a:xfrm>
          <a:prstGeom prst="rect">
            <a:avLst/>
          </a:prstGeom>
          <a:solidFill>
            <a:srgbClr val="C00000"/>
          </a:solidFill>
          <a:ln w="19811">
            <a:solidFill>
              <a:srgbClr val="4494AF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447040">
              <a:lnSpc>
                <a:spcPct val="100000"/>
              </a:lnSpc>
              <a:spcBef>
                <a:spcPts val="1620"/>
              </a:spcBef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Pre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Processing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88018" y="2183129"/>
            <a:ext cx="2348865" cy="699770"/>
          </a:xfrm>
          <a:custGeom>
            <a:avLst/>
            <a:gdLst/>
            <a:ahLst/>
            <a:cxnLst/>
            <a:rect l="l" t="t" r="r" b="b"/>
            <a:pathLst>
              <a:path w="2348865" h="699769">
                <a:moveTo>
                  <a:pt x="0" y="699515"/>
                </a:moveTo>
                <a:lnTo>
                  <a:pt x="2348483" y="699515"/>
                </a:lnTo>
                <a:lnTo>
                  <a:pt x="2348483" y="0"/>
                </a:lnTo>
                <a:lnTo>
                  <a:pt x="0" y="0"/>
                </a:lnTo>
                <a:lnTo>
                  <a:pt x="0" y="699515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88018" y="2183129"/>
            <a:ext cx="2348865" cy="699770"/>
          </a:xfrm>
          <a:prstGeom prst="rect">
            <a:avLst/>
          </a:prstGeom>
          <a:ln w="19811">
            <a:solidFill>
              <a:srgbClr val="4494AF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473075">
              <a:lnSpc>
                <a:spcPct val="100000"/>
              </a:lnSpc>
              <a:spcBef>
                <a:spcPts val="162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Segmentation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88018" y="3416046"/>
            <a:ext cx="2348865" cy="699770"/>
          </a:xfrm>
          <a:prstGeom prst="rect">
            <a:avLst/>
          </a:prstGeom>
          <a:solidFill>
            <a:srgbClr val="5FCAEE"/>
          </a:solidFill>
          <a:ln w="19811">
            <a:solidFill>
              <a:srgbClr val="4494AF"/>
            </a:solidFill>
          </a:ln>
        </p:spPr>
        <p:txBody>
          <a:bodyPr vert="horz" wrap="square" lIns="0" tIns="206375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62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Feature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Extraction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88018" y="4781550"/>
            <a:ext cx="2348865" cy="699770"/>
          </a:xfrm>
          <a:prstGeom prst="rect">
            <a:avLst/>
          </a:prstGeom>
          <a:solidFill>
            <a:srgbClr val="5FCAEE"/>
          </a:solidFill>
          <a:ln w="19811">
            <a:solidFill>
              <a:srgbClr val="4494AF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596900" marR="267335" indent="-321945">
              <a:lnSpc>
                <a:spcPct val="100000"/>
              </a:lnSpc>
              <a:spcBef>
                <a:spcPts val="55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Classification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and  recognition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235945" y="1744217"/>
            <a:ext cx="454659" cy="407034"/>
          </a:xfrm>
          <a:custGeom>
            <a:avLst/>
            <a:gdLst/>
            <a:ahLst/>
            <a:cxnLst/>
            <a:rect l="l" t="t" r="r" b="b"/>
            <a:pathLst>
              <a:path w="454659" h="407035">
                <a:moveTo>
                  <a:pt x="454151" y="203454"/>
                </a:moveTo>
                <a:lnTo>
                  <a:pt x="0" y="203454"/>
                </a:lnTo>
                <a:lnTo>
                  <a:pt x="227075" y="406908"/>
                </a:lnTo>
                <a:lnTo>
                  <a:pt x="454151" y="203454"/>
                </a:lnTo>
                <a:close/>
              </a:path>
              <a:path w="454659" h="407035">
                <a:moveTo>
                  <a:pt x="340613" y="0"/>
                </a:moveTo>
                <a:lnTo>
                  <a:pt x="113537" y="0"/>
                </a:lnTo>
                <a:lnTo>
                  <a:pt x="113537" y="203454"/>
                </a:lnTo>
                <a:lnTo>
                  <a:pt x="340613" y="203454"/>
                </a:lnTo>
                <a:lnTo>
                  <a:pt x="340613" y="0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35945" y="1744217"/>
            <a:ext cx="454659" cy="407034"/>
          </a:xfrm>
          <a:custGeom>
            <a:avLst/>
            <a:gdLst/>
            <a:ahLst/>
            <a:cxnLst/>
            <a:rect l="l" t="t" r="r" b="b"/>
            <a:pathLst>
              <a:path w="454659" h="407035">
                <a:moveTo>
                  <a:pt x="0" y="203454"/>
                </a:moveTo>
                <a:lnTo>
                  <a:pt x="113537" y="203454"/>
                </a:lnTo>
                <a:lnTo>
                  <a:pt x="113537" y="0"/>
                </a:lnTo>
                <a:lnTo>
                  <a:pt x="340613" y="0"/>
                </a:lnTo>
                <a:lnTo>
                  <a:pt x="340613" y="203454"/>
                </a:lnTo>
                <a:lnTo>
                  <a:pt x="454151" y="203454"/>
                </a:lnTo>
                <a:lnTo>
                  <a:pt x="227075" y="406908"/>
                </a:lnTo>
                <a:lnTo>
                  <a:pt x="0" y="203454"/>
                </a:lnTo>
                <a:close/>
              </a:path>
            </a:pathLst>
          </a:custGeom>
          <a:ln w="19812">
            <a:solidFill>
              <a:srgbClr val="4494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40518" y="3025901"/>
            <a:ext cx="449580" cy="349250"/>
          </a:xfrm>
          <a:custGeom>
            <a:avLst/>
            <a:gdLst/>
            <a:ahLst/>
            <a:cxnLst/>
            <a:rect l="l" t="t" r="r" b="b"/>
            <a:pathLst>
              <a:path w="449579" h="349250">
                <a:moveTo>
                  <a:pt x="449579" y="174498"/>
                </a:moveTo>
                <a:lnTo>
                  <a:pt x="0" y="174498"/>
                </a:lnTo>
                <a:lnTo>
                  <a:pt x="224789" y="348996"/>
                </a:lnTo>
                <a:lnTo>
                  <a:pt x="449579" y="174498"/>
                </a:lnTo>
                <a:close/>
              </a:path>
              <a:path w="449579" h="349250">
                <a:moveTo>
                  <a:pt x="337184" y="0"/>
                </a:moveTo>
                <a:lnTo>
                  <a:pt x="112395" y="0"/>
                </a:lnTo>
                <a:lnTo>
                  <a:pt x="112395" y="174498"/>
                </a:lnTo>
                <a:lnTo>
                  <a:pt x="337184" y="174498"/>
                </a:lnTo>
                <a:lnTo>
                  <a:pt x="337184" y="0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240518" y="3025901"/>
            <a:ext cx="449580" cy="349250"/>
          </a:xfrm>
          <a:custGeom>
            <a:avLst/>
            <a:gdLst/>
            <a:ahLst/>
            <a:cxnLst/>
            <a:rect l="l" t="t" r="r" b="b"/>
            <a:pathLst>
              <a:path w="449579" h="349250">
                <a:moveTo>
                  <a:pt x="0" y="174498"/>
                </a:moveTo>
                <a:lnTo>
                  <a:pt x="112395" y="174498"/>
                </a:lnTo>
                <a:lnTo>
                  <a:pt x="112395" y="0"/>
                </a:lnTo>
                <a:lnTo>
                  <a:pt x="337184" y="0"/>
                </a:lnTo>
                <a:lnTo>
                  <a:pt x="337184" y="174498"/>
                </a:lnTo>
                <a:lnTo>
                  <a:pt x="449579" y="174498"/>
                </a:lnTo>
                <a:lnTo>
                  <a:pt x="224789" y="348996"/>
                </a:lnTo>
                <a:lnTo>
                  <a:pt x="0" y="174498"/>
                </a:lnTo>
                <a:close/>
              </a:path>
            </a:pathLst>
          </a:custGeom>
          <a:ln w="19812">
            <a:solidFill>
              <a:srgbClr val="4494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235945" y="4187190"/>
            <a:ext cx="524510" cy="523240"/>
          </a:xfrm>
          <a:custGeom>
            <a:avLst/>
            <a:gdLst/>
            <a:ahLst/>
            <a:cxnLst/>
            <a:rect l="l" t="t" r="r" b="b"/>
            <a:pathLst>
              <a:path w="524509" h="523239">
                <a:moveTo>
                  <a:pt x="524255" y="261366"/>
                </a:moveTo>
                <a:lnTo>
                  <a:pt x="0" y="261366"/>
                </a:lnTo>
                <a:lnTo>
                  <a:pt x="262127" y="522732"/>
                </a:lnTo>
                <a:lnTo>
                  <a:pt x="524255" y="261366"/>
                </a:lnTo>
                <a:close/>
              </a:path>
              <a:path w="524509" h="523239">
                <a:moveTo>
                  <a:pt x="393192" y="0"/>
                </a:moveTo>
                <a:lnTo>
                  <a:pt x="131063" y="0"/>
                </a:lnTo>
                <a:lnTo>
                  <a:pt x="131063" y="261366"/>
                </a:lnTo>
                <a:lnTo>
                  <a:pt x="393192" y="261366"/>
                </a:lnTo>
                <a:lnTo>
                  <a:pt x="393192" y="0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235945" y="4187190"/>
            <a:ext cx="524510" cy="523240"/>
          </a:xfrm>
          <a:custGeom>
            <a:avLst/>
            <a:gdLst/>
            <a:ahLst/>
            <a:cxnLst/>
            <a:rect l="l" t="t" r="r" b="b"/>
            <a:pathLst>
              <a:path w="524509" h="523239">
                <a:moveTo>
                  <a:pt x="0" y="261366"/>
                </a:moveTo>
                <a:lnTo>
                  <a:pt x="131063" y="261366"/>
                </a:lnTo>
                <a:lnTo>
                  <a:pt x="131063" y="0"/>
                </a:lnTo>
                <a:lnTo>
                  <a:pt x="393192" y="0"/>
                </a:lnTo>
                <a:lnTo>
                  <a:pt x="393192" y="261366"/>
                </a:lnTo>
                <a:lnTo>
                  <a:pt x="524255" y="261366"/>
                </a:lnTo>
                <a:lnTo>
                  <a:pt x="262127" y="522732"/>
                </a:lnTo>
                <a:lnTo>
                  <a:pt x="0" y="261366"/>
                </a:lnTo>
                <a:close/>
              </a:path>
            </a:pathLst>
          </a:custGeom>
          <a:ln w="19812">
            <a:solidFill>
              <a:srgbClr val="4494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7064" y="407365"/>
            <a:ext cx="3605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Segmentation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9721" y="1313129"/>
            <a:ext cx="8122284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</a:pPr>
            <a:r>
              <a:rPr sz="2850" spc="229" dirty="0">
                <a:solidFill>
                  <a:srgbClr val="5FCAEE"/>
                </a:solidFill>
                <a:latin typeface="Arial"/>
                <a:cs typeface="Arial"/>
              </a:rPr>
              <a:t></a:t>
            </a:r>
            <a:r>
              <a:rPr sz="3600" spc="229" dirty="0">
                <a:solidFill>
                  <a:srgbClr val="404040"/>
                </a:solidFill>
                <a:latin typeface="Trebuchet MS"/>
                <a:cs typeface="Trebuchet MS"/>
              </a:rPr>
              <a:t>An </a:t>
            </a:r>
            <a:r>
              <a:rPr sz="3600" spc="-5" dirty="0">
                <a:solidFill>
                  <a:srgbClr val="404040"/>
                </a:solidFill>
                <a:latin typeface="Trebuchet MS"/>
                <a:cs typeface="Trebuchet MS"/>
              </a:rPr>
              <a:t>image  of</a:t>
            </a:r>
            <a:r>
              <a:rPr sz="3600" spc="10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Trebuchet MS"/>
                <a:cs typeface="Trebuchet MS"/>
              </a:rPr>
              <a:t>the  </a:t>
            </a:r>
            <a:r>
              <a:rPr sz="3600" dirty="0">
                <a:solidFill>
                  <a:srgbClr val="404040"/>
                </a:solidFill>
                <a:latin typeface="Trebuchet MS"/>
                <a:cs typeface="Trebuchet MS"/>
              </a:rPr>
              <a:t>sequence </a:t>
            </a:r>
            <a:r>
              <a:rPr sz="3600" spc="-825" dirty="0">
                <a:solidFill>
                  <a:srgbClr val="404040"/>
                </a:solidFill>
                <a:latin typeface="Trebuchet MS"/>
                <a:cs typeface="Trebuchet MS"/>
              </a:rPr>
              <a:t>of  </a:t>
            </a:r>
            <a:r>
              <a:rPr sz="3600" spc="-5" dirty="0">
                <a:solidFill>
                  <a:srgbClr val="404040"/>
                </a:solidFill>
                <a:latin typeface="Trebuchet MS"/>
                <a:cs typeface="Trebuchet MS"/>
              </a:rPr>
              <a:t>characters </a:t>
            </a:r>
            <a:r>
              <a:rPr sz="3600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3600" spc="-5" dirty="0">
                <a:solidFill>
                  <a:srgbClr val="404040"/>
                </a:solidFill>
                <a:latin typeface="Trebuchet MS"/>
                <a:cs typeface="Trebuchet MS"/>
              </a:rPr>
              <a:t>decomposed into</a:t>
            </a:r>
            <a:r>
              <a:rPr sz="3600" spc="8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rgbClr val="404040"/>
                </a:solidFill>
                <a:latin typeface="Trebuchet MS"/>
                <a:cs typeface="Trebuchet MS"/>
              </a:rPr>
              <a:t>sub-  images of </a:t>
            </a:r>
            <a:r>
              <a:rPr sz="3600" spc="-5" dirty="0">
                <a:solidFill>
                  <a:srgbClr val="404040"/>
                </a:solidFill>
                <a:latin typeface="Trebuchet MS"/>
                <a:cs typeface="Trebuchet MS"/>
              </a:rPr>
              <a:t>individual</a:t>
            </a:r>
            <a:r>
              <a:rPr sz="36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50" dirty="0">
                <a:solidFill>
                  <a:srgbClr val="404040"/>
                </a:solidFill>
                <a:latin typeface="Trebuchet MS"/>
                <a:cs typeface="Trebuchet MS"/>
              </a:rPr>
              <a:t>character.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88018" y="970025"/>
            <a:ext cx="2348865" cy="699770"/>
          </a:xfrm>
          <a:prstGeom prst="rect">
            <a:avLst/>
          </a:prstGeom>
          <a:solidFill>
            <a:srgbClr val="C00000"/>
          </a:solidFill>
          <a:ln w="19811">
            <a:solidFill>
              <a:srgbClr val="4494AF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447040">
              <a:lnSpc>
                <a:spcPct val="100000"/>
              </a:lnSpc>
              <a:spcBef>
                <a:spcPts val="1620"/>
              </a:spcBef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Pre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Processing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88018" y="2183129"/>
            <a:ext cx="2348865" cy="699770"/>
          </a:xfrm>
          <a:prstGeom prst="rect">
            <a:avLst/>
          </a:prstGeom>
          <a:solidFill>
            <a:srgbClr val="C00000"/>
          </a:solidFill>
          <a:ln w="19811">
            <a:solidFill>
              <a:srgbClr val="4494AF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473075">
              <a:lnSpc>
                <a:spcPct val="100000"/>
              </a:lnSpc>
              <a:spcBef>
                <a:spcPts val="162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Segmentation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88018" y="3416046"/>
            <a:ext cx="2348865" cy="699770"/>
          </a:xfrm>
          <a:prstGeom prst="rect">
            <a:avLst/>
          </a:prstGeom>
          <a:solidFill>
            <a:srgbClr val="5FCAEE"/>
          </a:solidFill>
          <a:ln w="19811">
            <a:solidFill>
              <a:srgbClr val="4494AF"/>
            </a:solidFill>
          </a:ln>
        </p:spPr>
        <p:txBody>
          <a:bodyPr vert="horz" wrap="square" lIns="0" tIns="206375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62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Feature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Extraction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88018" y="4781550"/>
            <a:ext cx="2348865" cy="699770"/>
          </a:xfrm>
          <a:prstGeom prst="rect">
            <a:avLst/>
          </a:prstGeom>
          <a:solidFill>
            <a:srgbClr val="5FCAEE"/>
          </a:solidFill>
          <a:ln w="19811">
            <a:solidFill>
              <a:srgbClr val="4494AF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596900" marR="267335" indent="-321945">
              <a:lnSpc>
                <a:spcPct val="100000"/>
              </a:lnSpc>
              <a:spcBef>
                <a:spcPts val="55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Classification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and  recognition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235945" y="1744217"/>
            <a:ext cx="454659" cy="407034"/>
          </a:xfrm>
          <a:custGeom>
            <a:avLst/>
            <a:gdLst/>
            <a:ahLst/>
            <a:cxnLst/>
            <a:rect l="l" t="t" r="r" b="b"/>
            <a:pathLst>
              <a:path w="454659" h="407035">
                <a:moveTo>
                  <a:pt x="454151" y="203454"/>
                </a:moveTo>
                <a:lnTo>
                  <a:pt x="0" y="203454"/>
                </a:lnTo>
                <a:lnTo>
                  <a:pt x="227075" y="406908"/>
                </a:lnTo>
                <a:lnTo>
                  <a:pt x="454151" y="203454"/>
                </a:lnTo>
                <a:close/>
              </a:path>
              <a:path w="454659" h="407035">
                <a:moveTo>
                  <a:pt x="340613" y="0"/>
                </a:moveTo>
                <a:lnTo>
                  <a:pt x="113537" y="0"/>
                </a:lnTo>
                <a:lnTo>
                  <a:pt x="113537" y="203454"/>
                </a:lnTo>
                <a:lnTo>
                  <a:pt x="340613" y="203454"/>
                </a:lnTo>
                <a:lnTo>
                  <a:pt x="34061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35945" y="1744217"/>
            <a:ext cx="454659" cy="407034"/>
          </a:xfrm>
          <a:custGeom>
            <a:avLst/>
            <a:gdLst/>
            <a:ahLst/>
            <a:cxnLst/>
            <a:rect l="l" t="t" r="r" b="b"/>
            <a:pathLst>
              <a:path w="454659" h="407035">
                <a:moveTo>
                  <a:pt x="0" y="203454"/>
                </a:moveTo>
                <a:lnTo>
                  <a:pt x="113537" y="203454"/>
                </a:lnTo>
                <a:lnTo>
                  <a:pt x="113537" y="0"/>
                </a:lnTo>
                <a:lnTo>
                  <a:pt x="340613" y="0"/>
                </a:lnTo>
                <a:lnTo>
                  <a:pt x="340613" y="203454"/>
                </a:lnTo>
                <a:lnTo>
                  <a:pt x="454151" y="203454"/>
                </a:lnTo>
                <a:lnTo>
                  <a:pt x="227075" y="406908"/>
                </a:lnTo>
                <a:lnTo>
                  <a:pt x="0" y="203454"/>
                </a:lnTo>
                <a:close/>
              </a:path>
            </a:pathLst>
          </a:custGeom>
          <a:ln w="19812">
            <a:solidFill>
              <a:srgbClr val="4494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40518" y="3025901"/>
            <a:ext cx="449580" cy="349250"/>
          </a:xfrm>
          <a:custGeom>
            <a:avLst/>
            <a:gdLst/>
            <a:ahLst/>
            <a:cxnLst/>
            <a:rect l="l" t="t" r="r" b="b"/>
            <a:pathLst>
              <a:path w="449579" h="349250">
                <a:moveTo>
                  <a:pt x="449579" y="174498"/>
                </a:moveTo>
                <a:lnTo>
                  <a:pt x="0" y="174498"/>
                </a:lnTo>
                <a:lnTo>
                  <a:pt x="224789" y="348996"/>
                </a:lnTo>
                <a:lnTo>
                  <a:pt x="449579" y="174498"/>
                </a:lnTo>
                <a:close/>
              </a:path>
              <a:path w="449579" h="349250">
                <a:moveTo>
                  <a:pt x="337184" y="0"/>
                </a:moveTo>
                <a:lnTo>
                  <a:pt x="112395" y="0"/>
                </a:lnTo>
                <a:lnTo>
                  <a:pt x="112395" y="174498"/>
                </a:lnTo>
                <a:lnTo>
                  <a:pt x="337184" y="174498"/>
                </a:lnTo>
                <a:lnTo>
                  <a:pt x="337184" y="0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40518" y="3025901"/>
            <a:ext cx="449580" cy="349250"/>
          </a:xfrm>
          <a:custGeom>
            <a:avLst/>
            <a:gdLst/>
            <a:ahLst/>
            <a:cxnLst/>
            <a:rect l="l" t="t" r="r" b="b"/>
            <a:pathLst>
              <a:path w="449579" h="349250">
                <a:moveTo>
                  <a:pt x="0" y="174498"/>
                </a:moveTo>
                <a:lnTo>
                  <a:pt x="112395" y="174498"/>
                </a:lnTo>
                <a:lnTo>
                  <a:pt x="112395" y="0"/>
                </a:lnTo>
                <a:lnTo>
                  <a:pt x="337184" y="0"/>
                </a:lnTo>
                <a:lnTo>
                  <a:pt x="337184" y="174498"/>
                </a:lnTo>
                <a:lnTo>
                  <a:pt x="449579" y="174498"/>
                </a:lnTo>
                <a:lnTo>
                  <a:pt x="224789" y="348996"/>
                </a:lnTo>
                <a:lnTo>
                  <a:pt x="0" y="174498"/>
                </a:lnTo>
                <a:close/>
              </a:path>
            </a:pathLst>
          </a:custGeom>
          <a:ln w="19812">
            <a:solidFill>
              <a:srgbClr val="4494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235945" y="4187190"/>
            <a:ext cx="524510" cy="523240"/>
          </a:xfrm>
          <a:custGeom>
            <a:avLst/>
            <a:gdLst/>
            <a:ahLst/>
            <a:cxnLst/>
            <a:rect l="l" t="t" r="r" b="b"/>
            <a:pathLst>
              <a:path w="524509" h="523239">
                <a:moveTo>
                  <a:pt x="524255" y="261366"/>
                </a:moveTo>
                <a:lnTo>
                  <a:pt x="0" y="261366"/>
                </a:lnTo>
                <a:lnTo>
                  <a:pt x="262127" y="522732"/>
                </a:lnTo>
                <a:lnTo>
                  <a:pt x="524255" y="261366"/>
                </a:lnTo>
                <a:close/>
              </a:path>
              <a:path w="524509" h="523239">
                <a:moveTo>
                  <a:pt x="393192" y="0"/>
                </a:moveTo>
                <a:lnTo>
                  <a:pt x="131063" y="0"/>
                </a:lnTo>
                <a:lnTo>
                  <a:pt x="131063" y="261366"/>
                </a:lnTo>
                <a:lnTo>
                  <a:pt x="393192" y="261366"/>
                </a:lnTo>
                <a:lnTo>
                  <a:pt x="393192" y="0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235945" y="4187190"/>
            <a:ext cx="524510" cy="523240"/>
          </a:xfrm>
          <a:custGeom>
            <a:avLst/>
            <a:gdLst/>
            <a:ahLst/>
            <a:cxnLst/>
            <a:rect l="l" t="t" r="r" b="b"/>
            <a:pathLst>
              <a:path w="524509" h="523239">
                <a:moveTo>
                  <a:pt x="0" y="261366"/>
                </a:moveTo>
                <a:lnTo>
                  <a:pt x="131063" y="261366"/>
                </a:lnTo>
                <a:lnTo>
                  <a:pt x="131063" y="0"/>
                </a:lnTo>
                <a:lnTo>
                  <a:pt x="393192" y="0"/>
                </a:lnTo>
                <a:lnTo>
                  <a:pt x="393192" y="261366"/>
                </a:lnTo>
                <a:lnTo>
                  <a:pt x="524255" y="261366"/>
                </a:lnTo>
                <a:lnTo>
                  <a:pt x="262127" y="522732"/>
                </a:lnTo>
                <a:lnTo>
                  <a:pt x="0" y="261366"/>
                </a:lnTo>
                <a:close/>
              </a:path>
            </a:pathLst>
          </a:custGeom>
          <a:ln w="19812">
            <a:solidFill>
              <a:srgbClr val="4494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1745" y="407365"/>
            <a:ext cx="49199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>
                <a:solidFill>
                  <a:srgbClr val="000000"/>
                </a:solidFill>
              </a:rPr>
              <a:t>Feature</a:t>
            </a:r>
            <a:r>
              <a:rPr sz="4400" spc="-90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Extraction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9721" y="1258265"/>
            <a:ext cx="8442960" cy="1075936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marR="5080" indent="-343535">
              <a:lnSpc>
                <a:spcPts val="3890"/>
              </a:lnSpc>
              <a:spcBef>
                <a:spcPts val="590"/>
              </a:spcBef>
            </a:pPr>
            <a:r>
              <a:rPr sz="2850" spc="85" dirty="0">
                <a:solidFill>
                  <a:srgbClr val="5FCAEE"/>
                </a:solidFill>
                <a:latin typeface="Arial"/>
                <a:cs typeface="Arial"/>
              </a:rPr>
              <a:t></a:t>
            </a:r>
            <a:r>
              <a:rPr sz="3600" spc="85" dirty="0">
                <a:latin typeface="Trebuchet MS"/>
                <a:cs typeface="Trebuchet MS"/>
              </a:rPr>
              <a:t>Feature </a:t>
            </a:r>
            <a:r>
              <a:rPr sz="3600" dirty="0">
                <a:latin typeface="Trebuchet MS"/>
                <a:cs typeface="Trebuchet MS"/>
              </a:rPr>
              <a:t>Extraction Based </a:t>
            </a:r>
            <a:r>
              <a:rPr lang="en-IN" sz="3600" spc="5" dirty="0">
                <a:latin typeface="Trebuchet MS"/>
                <a:cs typeface="Trebuchet MS"/>
              </a:rPr>
              <a:t>on Character Geometry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7226" y="2377567"/>
            <a:ext cx="798258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lr>
                <a:srgbClr val="5FCAEE"/>
              </a:buClr>
              <a:buSzPct val="79411"/>
              <a:buFont typeface="Wingdings"/>
              <a:buChar char=""/>
              <a:tabLst>
                <a:tab pos="299720" algn="l"/>
                <a:tab pos="890269" algn="l"/>
                <a:tab pos="2769870" algn="l"/>
                <a:tab pos="4804410" algn="l"/>
                <a:tab pos="5826760" algn="l"/>
                <a:tab pos="7164070" algn="l"/>
              </a:tabLst>
            </a:pPr>
            <a:r>
              <a:rPr sz="3400" spc="-5" dirty="0">
                <a:latin typeface="Trebuchet MS"/>
                <a:cs typeface="Trebuchet MS"/>
              </a:rPr>
              <a:t>It	</a:t>
            </a:r>
            <a:r>
              <a:rPr sz="3400" spc="-10" dirty="0">
                <a:latin typeface="Trebuchet MS"/>
                <a:cs typeface="Trebuchet MS"/>
              </a:rPr>
              <a:t>ex</a:t>
            </a:r>
            <a:r>
              <a:rPr sz="3400" dirty="0">
                <a:latin typeface="Trebuchet MS"/>
                <a:cs typeface="Trebuchet MS"/>
              </a:rPr>
              <a:t>tr</a:t>
            </a:r>
            <a:r>
              <a:rPr sz="3400" spc="-10" dirty="0">
                <a:latin typeface="Trebuchet MS"/>
                <a:cs typeface="Trebuchet MS"/>
              </a:rPr>
              <a:t>act</a:t>
            </a:r>
            <a:r>
              <a:rPr sz="3400" spc="-5" dirty="0">
                <a:latin typeface="Trebuchet MS"/>
                <a:cs typeface="Trebuchet MS"/>
              </a:rPr>
              <a:t>s</a:t>
            </a:r>
            <a:r>
              <a:rPr sz="3400" dirty="0">
                <a:latin typeface="Trebuchet MS"/>
                <a:cs typeface="Trebuchet MS"/>
              </a:rPr>
              <a:t>	</a:t>
            </a:r>
            <a:r>
              <a:rPr sz="3400" spc="5" dirty="0">
                <a:latin typeface="Trebuchet MS"/>
                <a:cs typeface="Trebuchet MS"/>
              </a:rPr>
              <a:t>di</a:t>
            </a:r>
            <a:r>
              <a:rPr sz="3400" spc="-5" dirty="0">
                <a:latin typeface="Trebuchet MS"/>
                <a:cs typeface="Trebuchet MS"/>
              </a:rPr>
              <a:t>ffere</a:t>
            </a:r>
            <a:r>
              <a:rPr sz="3400" spc="5" dirty="0">
                <a:latin typeface="Trebuchet MS"/>
                <a:cs typeface="Trebuchet MS"/>
              </a:rPr>
              <a:t>n</a:t>
            </a:r>
            <a:r>
              <a:rPr sz="3400" spc="-5" dirty="0">
                <a:latin typeface="Trebuchet MS"/>
                <a:cs typeface="Trebuchet MS"/>
              </a:rPr>
              <a:t>t</a:t>
            </a:r>
            <a:r>
              <a:rPr sz="3400" dirty="0">
                <a:latin typeface="Trebuchet MS"/>
                <a:cs typeface="Trebuchet MS"/>
              </a:rPr>
              <a:t>	</a:t>
            </a:r>
            <a:r>
              <a:rPr sz="3400" spc="-5" dirty="0">
                <a:latin typeface="Trebuchet MS"/>
                <a:cs typeface="Trebuchet MS"/>
              </a:rPr>
              <a:t>line</a:t>
            </a:r>
            <a:r>
              <a:rPr sz="3400" dirty="0">
                <a:latin typeface="Trebuchet MS"/>
                <a:cs typeface="Trebuchet MS"/>
              </a:rPr>
              <a:t>	t</a:t>
            </a:r>
            <a:r>
              <a:rPr sz="3400" spc="-10" dirty="0">
                <a:latin typeface="Trebuchet MS"/>
                <a:cs typeface="Trebuchet MS"/>
              </a:rPr>
              <a:t>y</a:t>
            </a:r>
            <a:r>
              <a:rPr sz="3400" dirty="0">
                <a:latin typeface="Trebuchet MS"/>
                <a:cs typeface="Trebuchet MS"/>
              </a:rPr>
              <a:t>p</a:t>
            </a:r>
            <a:r>
              <a:rPr sz="3400" spc="-10" dirty="0">
                <a:latin typeface="Trebuchet MS"/>
                <a:cs typeface="Trebuchet MS"/>
              </a:rPr>
              <a:t>e</a:t>
            </a:r>
            <a:r>
              <a:rPr sz="3400" spc="-5" dirty="0">
                <a:latin typeface="Trebuchet MS"/>
                <a:cs typeface="Trebuchet MS"/>
              </a:rPr>
              <a:t>s</a:t>
            </a:r>
            <a:r>
              <a:rPr sz="3400" dirty="0">
                <a:latin typeface="Trebuchet MS"/>
                <a:cs typeface="Trebuchet MS"/>
              </a:rPr>
              <a:t>	t</a:t>
            </a:r>
            <a:r>
              <a:rPr sz="3400" spc="-10" dirty="0">
                <a:latin typeface="Trebuchet MS"/>
                <a:cs typeface="Trebuchet MS"/>
              </a:rPr>
              <a:t>h</a:t>
            </a:r>
            <a:r>
              <a:rPr sz="3400" dirty="0">
                <a:latin typeface="Trebuchet MS"/>
                <a:cs typeface="Trebuchet MS"/>
              </a:rPr>
              <a:t>a</a:t>
            </a:r>
            <a:r>
              <a:rPr sz="3400" spc="-5" dirty="0">
                <a:latin typeface="Trebuchet MS"/>
                <a:cs typeface="Trebuchet MS"/>
              </a:rPr>
              <a:t>t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3713" y="2843606"/>
            <a:ext cx="542607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latin typeface="Trebuchet MS"/>
                <a:cs typeface="Trebuchet MS"/>
              </a:rPr>
              <a:t>form a </a:t>
            </a:r>
            <a:r>
              <a:rPr sz="3400" spc="-10" dirty="0">
                <a:latin typeface="Trebuchet MS"/>
                <a:cs typeface="Trebuchet MS"/>
              </a:rPr>
              <a:t>particular</a:t>
            </a:r>
            <a:r>
              <a:rPr sz="3400" spc="65" dirty="0">
                <a:latin typeface="Trebuchet MS"/>
                <a:cs typeface="Trebuchet MS"/>
              </a:rPr>
              <a:t> </a:t>
            </a:r>
            <a:r>
              <a:rPr sz="3400" spc="-55" dirty="0">
                <a:latin typeface="Trebuchet MS"/>
                <a:cs typeface="Trebuchet MS"/>
              </a:rPr>
              <a:t>character.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721" y="3429380"/>
            <a:ext cx="843724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88135" algn="l"/>
                <a:tab pos="3614420" algn="l"/>
                <a:tab pos="6269355" algn="l"/>
              </a:tabLst>
            </a:pPr>
            <a:r>
              <a:rPr sz="3000" spc="145" dirty="0">
                <a:solidFill>
                  <a:srgbClr val="5FCAEE"/>
                </a:solidFill>
                <a:latin typeface="Arial"/>
                <a:cs typeface="Arial"/>
              </a:rPr>
              <a:t></a:t>
            </a:r>
            <a:r>
              <a:rPr sz="3800" spc="145" dirty="0">
                <a:latin typeface="Trebuchet MS"/>
                <a:cs typeface="Trebuchet MS"/>
              </a:rPr>
              <a:t>The	</a:t>
            </a:r>
            <a:r>
              <a:rPr sz="3800" spc="-5" dirty="0">
                <a:latin typeface="Trebuchet MS"/>
                <a:cs typeface="Trebuchet MS"/>
              </a:rPr>
              <a:t>feature	extraction	technique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2926" y="3950589"/>
            <a:ext cx="8096884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>
                <a:latin typeface="Trebuchet MS"/>
                <a:cs typeface="Trebuchet MS"/>
              </a:rPr>
              <a:t>explained</a:t>
            </a:r>
            <a:r>
              <a:rPr sz="3800" spc="440" dirty="0">
                <a:latin typeface="Trebuchet MS"/>
                <a:cs typeface="Trebuchet MS"/>
              </a:rPr>
              <a:t> </a:t>
            </a:r>
            <a:r>
              <a:rPr sz="3800" spc="-5" dirty="0">
                <a:latin typeface="Trebuchet MS"/>
                <a:cs typeface="Trebuchet MS"/>
              </a:rPr>
              <a:t>was</a:t>
            </a:r>
            <a:r>
              <a:rPr sz="3800" spc="430" dirty="0">
                <a:latin typeface="Trebuchet MS"/>
                <a:cs typeface="Trebuchet MS"/>
              </a:rPr>
              <a:t> </a:t>
            </a:r>
            <a:r>
              <a:rPr sz="3800" spc="-5" dirty="0">
                <a:latin typeface="Trebuchet MS"/>
                <a:cs typeface="Trebuchet MS"/>
              </a:rPr>
              <a:t>tested</a:t>
            </a:r>
            <a:r>
              <a:rPr sz="3800" spc="450" dirty="0">
                <a:latin typeface="Trebuchet MS"/>
                <a:cs typeface="Trebuchet MS"/>
              </a:rPr>
              <a:t> </a:t>
            </a:r>
            <a:r>
              <a:rPr sz="3800" spc="-5" dirty="0">
                <a:latin typeface="Trebuchet MS"/>
                <a:cs typeface="Trebuchet MS"/>
              </a:rPr>
              <a:t>using</a:t>
            </a:r>
            <a:r>
              <a:rPr sz="3800" spc="430" dirty="0">
                <a:latin typeface="Trebuchet MS"/>
                <a:cs typeface="Trebuchet MS"/>
              </a:rPr>
              <a:t> </a:t>
            </a:r>
            <a:r>
              <a:rPr sz="3800" dirty="0">
                <a:latin typeface="Trebuchet MS"/>
                <a:cs typeface="Trebuchet MS"/>
              </a:rPr>
              <a:t>a</a:t>
            </a:r>
            <a:r>
              <a:rPr sz="3800" spc="440" dirty="0">
                <a:latin typeface="Trebuchet MS"/>
                <a:cs typeface="Trebuchet MS"/>
              </a:rPr>
              <a:t> </a:t>
            </a:r>
            <a:r>
              <a:rPr sz="3800" spc="-5" dirty="0">
                <a:latin typeface="Trebuchet MS"/>
                <a:cs typeface="Trebuchet MS"/>
              </a:rPr>
              <a:t>Neural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2926" y="4471492"/>
            <a:ext cx="8098790" cy="164846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560"/>
              </a:spcBef>
            </a:pPr>
            <a:r>
              <a:rPr sz="3800" spc="-5" dirty="0">
                <a:latin typeface="Trebuchet MS"/>
                <a:cs typeface="Trebuchet MS"/>
              </a:rPr>
              <a:t>Network which </a:t>
            </a:r>
            <a:r>
              <a:rPr sz="3800" dirty="0">
                <a:latin typeface="Trebuchet MS"/>
                <a:cs typeface="Trebuchet MS"/>
              </a:rPr>
              <a:t>was </a:t>
            </a:r>
            <a:r>
              <a:rPr sz="3800" spc="-5" dirty="0">
                <a:latin typeface="Trebuchet MS"/>
                <a:cs typeface="Trebuchet MS"/>
              </a:rPr>
              <a:t>trained with the  feature </a:t>
            </a:r>
            <a:r>
              <a:rPr sz="3800" dirty="0">
                <a:latin typeface="Trebuchet MS"/>
                <a:cs typeface="Trebuchet MS"/>
              </a:rPr>
              <a:t>vectors </a:t>
            </a:r>
            <a:r>
              <a:rPr sz="3800" spc="-5" dirty="0">
                <a:latin typeface="Trebuchet MS"/>
                <a:cs typeface="Trebuchet MS"/>
              </a:rPr>
              <a:t>obtained from the  system</a:t>
            </a:r>
            <a:r>
              <a:rPr sz="3800" spc="5" dirty="0">
                <a:latin typeface="Trebuchet MS"/>
                <a:cs typeface="Trebuchet MS"/>
              </a:rPr>
              <a:t> </a:t>
            </a:r>
            <a:r>
              <a:rPr sz="3800" spc="-5" dirty="0">
                <a:latin typeface="Trebuchet MS"/>
                <a:cs typeface="Trebuchet MS"/>
              </a:rPr>
              <a:t>proposed.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88018" y="970025"/>
            <a:ext cx="2348865" cy="699770"/>
          </a:xfrm>
          <a:prstGeom prst="rect">
            <a:avLst/>
          </a:prstGeom>
          <a:solidFill>
            <a:srgbClr val="C00000"/>
          </a:solidFill>
          <a:ln w="19811">
            <a:solidFill>
              <a:srgbClr val="4494AF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447040">
              <a:lnSpc>
                <a:spcPct val="100000"/>
              </a:lnSpc>
              <a:spcBef>
                <a:spcPts val="1620"/>
              </a:spcBef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Pre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Processing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88018" y="2183129"/>
            <a:ext cx="2348865" cy="699770"/>
          </a:xfrm>
          <a:prstGeom prst="rect">
            <a:avLst/>
          </a:prstGeom>
          <a:solidFill>
            <a:srgbClr val="C00000"/>
          </a:solidFill>
          <a:ln w="19811">
            <a:solidFill>
              <a:srgbClr val="4494AF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473075">
              <a:lnSpc>
                <a:spcPct val="100000"/>
              </a:lnSpc>
              <a:spcBef>
                <a:spcPts val="162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Segmentation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88018" y="3416046"/>
            <a:ext cx="2348865" cy="699770"/>
          </a:xfrm>
          <a:prstGeom prst="rect">
            <a:avLst/>
          </a:prstGeom>
          <a:solidFill>
            <a:srgbClr val="C00000"/>
          </a:solidFill>
          <a:ln w="19811">
            <a:solidFill>
              <a:srgbClr val="4494AF"/>
            </a:solidFill>
          </a:ln>
        </p:spPr>
        <p:txBody>
          <a:bodyPr vert="horz" wrap="square" lIns="0" tIns="206375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62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Feature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Extraction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88018" y="4781550"/>
            <a:ext cx="2348865" cy="699770"/>
          </a:xfrm>
          <a:prstGeom prst="rect">
            <a:avLst/>
          </a:prstGeom>
          <a:solidFill>
            <a:srgbClr val="5FCAEE"/>
          </a:solidFill>
          <a:ln w="19811">
            <a:solidFill>
              <a:srgbClr val="4494AF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596900" marR="267335" indent="-321945">
              <a:lnSpc>
                <a:spcPct val="100000"/>
              </a:lnSpc>
              <a:spcBef>
                <a:spcPts val="55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Classification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and  recognition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235945" y="1744217"/>
            <a:ext cx="454659" cy="407034"/>
          </a:xfrm>
          <a:custGeom>
            <a:avLst/>
            <a:gdLst/>
            <a:ahLst/>
            <a:cxnLst/>
            <a:rect l="l" t="t" r="r" b="b"/>
            <a:pathLst>
              <a:path w="454659" h="407035">
                <a:moveTo>
                  <a:pt x="454151" y="203454"/>
                </a:moveTo>
                <a:lnTo>
                  <a:pt x="0" y="203454"/>
                </a:lnTo>
                <a:lnTo>
                  <a:pt x="227075" y="406908"/>
                </a:lnTo>
                <a:lnTo>
                  <a:pt x="454151" y="203454"/>
                </a:lnTo>
                <a:close/>
              </a:path>
              <a:path w="454659" h="407035">
                <a:moveTo>
                  <a:pt x="340613" y="0"/>
                </a:moveTo>
                <a:lnTo>
                  <a:pt x="113537" y="0"/>
                </a:lnTo>
                <a:lnTo>
                  <a:pt x="113537" y="203454"/>
                </a:lnTo>
                <a:lnTo>
                  <a:pt x="340613" y="203454"/>
                </a:lnTo>
                <a:lnTo>
                  <a:pt x="34061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235945" y="1744217"/>
            <a:ext cx="454659" cy="407034"/>
          </a:xfrm>
          <a:custGeom>
            <a:avLst/>
            <a:gdLst/>
            <a:ahLst/>
            <a:cxnLst/>
            <a:rect l="l" t="t" r="r" b="b"/>
            <a:pathLst>
              <a:path w="454659" h="407035">
                <a:moveTo>
                  <a:pt x="0" y="203454"/>
                </a:moveTo>
                <a:lnTo>
                  <a:pt x="113537" y="203454"/>
                </a:lnTo>
                <a:lnTo>
                  <a:pt x="113537" y="0"/>
                </a:lnTo>
                <a:lnTo>
                  <a:pt x="340613" y="0"/>
                </a:lnTo>
                <a:lnTo>
                  <a:pt x="340613" y="203454"/>
                </a:lnTo>
                <a:lnTo>
                  <a:pt x="454151" y="203454"/>
                </a:lnTo>
                <a:lnTo>
                  <a:pt x="227075" y="406908"/>
                </a:lnTo>
                <a:lnTo>
                  <a:pt x="0" y="203454"/>
                </a:lnTo>
                <a:close/>
              </a:path>
            </a:pathLst>
          </a:custGeom>
          <a:ln w="19812">
            <a:solidFill>
              <a:srgbClr val="4494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240518" y="3025901"/>
            <a:ext cx="449580" cy="349250"/>
          </a:xfrm>
          <a:custGeom>
            <a:avLst/>
            <a:gdLst/>
            <a:ahLst/>
            <a:cxnLst/>
            <a:rect l="l" t="t" r="r" b="b"/>
            <a:pathLst>
              <a:path w="449579" h="349250">
                <a:moveTo>
                  <a:pt x="449579" y="174498"/>
                </a:moveTo>
                <a:lnTo>
                  <a:pt x="0" y="174498"/>
                </a:lnTo>
                <a:lnTo>
                  <a:pt x="224789" y="348996"/>
                </a:lnTo>
                <a:lnTo>
                  <a:pt x="449579" y="174498"/>
                </a:lnTo>
                <a:close/>
              </a:path>
              <a:path w="449579" h="349250">
                <a:moveTo>
                  <a:pt x="337184" y="0"/>
                </a:moveTo>
                <a:lnTo>
                  <a:pt x="112395" y="0"/>
                </a:lnTo>
                <a:lnTo>
                  <a:pt x="112395" y="174498"/>
                </a:lnTo>
                <a:lnTo>
                  <a:pt x="337184" y="174498"/>
                </a:lnTo>
                <a:lnTo>
                  <a:pt x="33718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240518" y="3025901"/>
            <a:ext cx="449580" cy="349250"/>
          </a:xfrm>
          <a:custGeom>
            <a:avLst/>
            <a:gdLst/>
            <a:ahLst/>
            <a:cxnLst/>
            <a:rect l="l" t="t" r="r" b="b"/>
            <a:pathLst>
              <a:path w="449579" h="349250">
                <a:moveTo>
                  <a:pt x="0" y="174498"/>
                </a:moveTo>
                <a:lnTo>
                  <a:pt x="112395" y="174498"/>
                </a:lnTo>
                <a:lnTo>
                  <a:pt x="112395" y="0"/>
                </a:lnTo>
                <a:lnTo>
                  <a:pt x="337184" y="0"/>
                </a:lnTo>
                <a:lnTo>
                  <a:pt x="337184" y="174498"/>
                </a:lnTo>
                <a:lnTo>
                  <a:pt x="449579" y="174498"/>
                </a:lnTo>
                <a:lnTo>
                  <a:pt x="224789" y="348996"/>
                </a:lnTo>
                <a:lnTo>
                  <a:pt x="0" y="174498"/>
                </a:lnTo>
                <a:close/>
              </a:path>
            </a:pathLst>
          </a:custGeom>
          <a:ln w="19812">
            <a:solidFill>
              <a:srgbClr val="4494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35945" y="4187190"/>
            <a:ext cx="524510" cy="523240"/>
          </a:xfrm>
          <a:custGeom>
            <a:avLst/>
            <a:gdLst/>
            <a:ahLst/>
            <a:cxnLst/>
            <a:rect l="l" t="t" r="r" b="b"/>
            <a:pathLst>
              <a:path w="524509" h="523239">
                <a:moveTo>
                  <a:pt x="524255" y="261366"/>
                </a:moveTo>
                <a:lnTo>
                  <a:pt x="0" y="261366"/>
                </a:lnTo>
                <a:lnTo>
                  <a:pt x="262127" y="522732"/>
                </a:lnTo>
                <a:lnTo>
                  <a:pt x="524255" y="261366"/>
                </a:lnTo>
                <a:close/>
              </a:path>
              <a:path w="524509" h="523239">
                <a:moveTo>
                  <a:pt x="393192" y="0"/>
                </a:moveTo>
                <a:lnTo>
                  <a:pt x="131063" y="0"/>
                </a:lnTo>
                <a:lnTo>
                  <a:pt x="131063" y="261366"/>
                </a:lnTo>
                <a:lnTo>
                  <a:pt x="393192" y="261366"/>
                </a:lnTo>
                <a:lnTo>
                  <a:pt x="393192" y="0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35945" y="4187190"/>
            <a:ext cx="524510" cy="523240"/>
          </a:xfrm>
          <a:custGeom>
            <a:avLst/>
            <a:gdLst/>
            <a:ahLst/>
            <a:cxnLst/>
            <a:rect l="l" t="t" r="r" b="b"/>
            <a:pathLst>
              <a:path w="524509" h="523239">
                <a:moveTo>
                  <a:pt x="0" y="261366"/>
                </a:moveTo>
                <a:lnTo>
                  <a:pt x="131063" y="261366"/>
                </a:lnTo>
                <a:lnTo>
                  <a:pt x="131063" y="0"/>
                </a:lnTo>
                <a:lnTo>
                  <a:pt x="393192" y="0"/>
                </a:lnTo>
                <a:lnTo>
                  <a:pt x="393192" y="261366"/>
                </a:lnTo>
                <a:lnTo>
                  <a:pt x="524255" y="261366"/>
                </a:lnTo>
                <a:lnTo>
                  <a:pt x="262127" y="522732"/>
                </a:lnTo>
                <a:lnTo>
                  <a:pt x="0" y="261366"/>
                </a:lnTo>
                <a:close/>
              </a:path>
            </a:pathLst>
          </a:custGeom>
          <a:ln w="19812">
            <a:solidFill>
              <a:srgbClr val="4494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473</Words>
  <Application>Microsoft Office PowerPoint</Application>
  <PresentationFormat>Widescreen</PresentationFormat>
  <Paragraphs>159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Times New Roman</vt:lpstr>
      <vt:lpstr>Trebuchet MS</vt:lpstr>
      <vt:lpstr>Wingdings</vt:lpstr>
      <vt:lpstr>Office Theme</vt:lpstr>
      <vt:lpstr>Feature Extraction Technique  Based Character Recognition Using  Artificial Neural Network</vt:lpstr>
      <vt:lpstr>Content</vt:lpstr>
      <vt:lpstr>PowerPoint Presentation</vt:lpstr>
      <vt:lpstr>Problem definition(continue)</vt:lpstr>
      <vt:lpstr>Problem definition(continue)</vt:lpstr>
      <vt:lpstr>Methodology</vt:lpstr>
      <vt:lpstr>Preprocessing</vt:lpstr>
      <vt:lpstr>Segmentation</vt:lpstr>
      <vt:lpstr>Feature Extraction</vt:lpstr>
      <vt:lpstr>Feature Extraction(continue)</vt:lpstr>
      <vt:lpstr>Feature Extraction(continue)</vt:lpstr>
      <vt:lpstr>Feature Extraction(continue)</vt:lpstr>
      <vt:lpstr>Classification and recognition</vt:lpstr>
      <vt:lpstr>Artificial neural Network</vt:lpstr>
      <vt:lpstr>Artificial Neural Network(continue)</vt:lpstr>
      <vt:lpstr>Implementation</vt:lpstr>
      <vt:lpstr>Implementation</vt:lpstr>
      <vt:lpstr>Result</vt:lpstr>
      <vt:lpstr>Result</vt:lpstr>
      <vt:lpstr>Conclusion</vt:lpstr>
      <vt:lpstr>Conclusion and future works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Extraction Technique  Based Character Recognition Using  Artificial Neural Network</dc:title>
  <dc:creator>Rijin Thomas</dc:creator>
  <cp:lastModifiedBy>Rijin Thomas</cp:lastModifiedBy>
  <cp:revision>3</cp:revision>
  <dcterms:created xsi:type="dcterms:W3CDTF">2019-10-15T08:48:42Z</dcterms:created>
  <dcterms:modified xsi:type="dcterms:W3CDTF">2019-10-15T09:10:35Z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2019-10-15T00:00:00Z</vt:filetime>
  </property>
</Properties>
</file>