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6" r:id="rId3"/>
    <p:sldId id="257" r:id="rId4"/>
    <p:sldId id="258" r:id="rId5"/>
    <p:sldId id="259" r:id="rId6"/>
    <p:sldId id="262"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15-Oct-19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15-Oct-19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15-Oct-19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15-Oct-19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15-Oct-19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15-Oct-19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15-Oct-19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15-Oct-19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15-Oct-19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15-Oct-19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091AC-AF87-4564-86CD-E62FA356A418}"/>
              </a:ext>
            </a:extLst>
          </p:cNvPr>
          <p:cNvSpPr>
            <a:spLocks noGrp="1"/>
          </p:cNvSpPr>
          <p:nvPr>
            <p:ph idx="1"/>
          </p:nvPr>
        </p:nvSpPr>
        <p:spPr>
          <a:xfrm>
            <a:off x="798385" y="1681579"/>
            <a:ext cx="10353762" cy="4586056"/>
          </a:xfrm>
        </p:spPr>
        <p:txBody>
          <a:bodyPr>
            <a:normAutofit/>
          </a:bodyPr>
          <a:lstStyle/>
          <a:p>
            <a:pPr marL="0" indent="0" algn="ctr">
              <a:lnSpc>
                <a:spcPct val="100000"/>
              </a:lnSpc>
              <a:buNone/>
            </a:pPr>
            <a:r>
              <a:rPr lang="en-US" b="1" dirty="0">
                <a:solidFill>
                  <a:schemeClr val="tx1">
                    <a:lumMod val="50000"/>
                    <a:lumOff val="50000"/>
                  </a:schemeClr>
                </a:solidFill>
                <a:effectLst/>
                <a:latin typeface="Times New Roman" panose="02020603050405020304" pitchFamily="18" charset="0"/>
                <a:cs typeface="Times New Roman" pitchFamily="18" charset="0"/>
              </a:rPr>
              <a:t>MSPM’S</a:t>
            </a:r>
            <a:br>
              <a:rPr lang="en-US" b="1" dirty="0">
                <a:effectLst/>
                <a:latin typeface="Times New Roman" panose="02020603050405020304" pitchFamily="18" charset="0"/>
                <a:cs typeface="Times New Roman" pitchFamily="18" charset="0"/>
              </a:rPr>
            </a:br>
            <a:r>
              <a:rPr lang="en-US" dirty="0" err="1">
                <a:solidFill>
                  <a:schemeClr val="tx1">
                    <a:lumMod val="65000"/>
                    <a:lumOff val="35000"/>
                  </a:schemeClr>
                </a:solidFill>
                <a:effectLst/>
                <a:latin typeface="Times New Roman" panose="02020603050405020304" pitchFamily="18" charset="0"/>
                <a:cs typeface="Times New Roman" pitchFamily="18" charset="0"/>
              </a:rPr>
              <a:t>Deogiri</a:t>
            </a:r>
            <a:r>
              <a:rPr lang="en-US" dirty="0">
                <a:solidFill>
                  <a:schemeClr val="tx1">
                    <a:lumMod val="65000"/>
                    <a:lumOff val="35000"/>
                  </a:schemeClr>
                </a:solidFill>
                <a:effectLst/>
                <a:latin typeface="Times New Roman" panose="02020603050405020304" pitchFamily="18" charset="0"/>
                <a:cs typeface="Times New Roman" pitchFamily="18" charset="0"/>
              </a:rPr>
              <a:t> Institute of Engineering and Management Studies,</a:t>
            </a:r>
            <a:br>
              <a:rPr lang="en-IN" dirty="0">
                <a:solidFill>
                  <a:schemeClr val="tx1">
                    <a:lumMod val="65000"/>
                    <a:lumOff val="35000"/>
                  </a:schemeClr>
                </a:solidFill>
                <a:effectLst/>
                <a:latin typeface="Times New Roman" panose="02020603050405020304" pitchFamily="18" charset="0"/>
                <a:cs typeface="Times New Roman" pitchFamily="18" charset="0"/>
              </a:rPr>
            </a:br>
            <a:r>
              <a:rPr lang="en-US" dirty="0">
                <a:solidFill>
                  <a:schemeClr val="tx1">
                    <a:lumMod val="65000"/>
                    <a:lumOff val="35000"/>
                  </a:schemeClr>
                </a:solidFill>
                <a:effectLst/>
                <a:latin typeface="Times New Roman" panose="02020603050405020304" pitchFamily="18" charset="0"/>
                <a:cs typeface="Times New Roman" pitchFamily="18" charset="0"/>
              </a:rPr>
              <a:t>Aurangabad</a:t>
            </a:r>
            <a:br>
              <a:rPr lang="en-US" dirty="0">
                <a:effectLst/>
                <a:latin typeface="Times New Roman" panose="02020603050405020304" pitchFamily="18" charset="0"/>
                <a:cs typeface="Times New Roman" pitchFamily="18" charset="0"/>
              </a:rPr>
            </a:br>
            <a:br>
              <a:rPr lang="en-IN" dirty="0">
                <a:effectLst/>
                <a:latin typeface="Times New Roman" panose="02020603050405020304" pitchFamily="18" charset="0"/>
                <a:cs typeface="Times New Roman" pitchFamily="18" charset="0"/>
              </a:rPr>
            </a:br>
            <a:r>
              <a:rPr lang="en-IN" dirty="0">
                <a:effectLst/>
                <a:latin typeface="Times New Roman" panose="02020603050405020304" pitchFamily="18" charset="0"/>
                <a:cs typeface="Times New Roman" pitchFamily="18" charset="0"/>
              </a:rPr>
              <a:t>Department of</a:t>
            </a:r>
            <a:r>
              <a:rPr lang="en-US" dirty="0">
                <a:effectLst/>
                <a:latin typeface="Times New Roman" panose="02020603050405020304" pitchFamily="18" charset="0"/>
                <a:cs typeface="Times New Roman" panose="02020603050405020304" pitchFamily="18" charset="0"/>
              </a:rPr>
              <a:t> Computer science and Engineering</a:t>
            </a:r>
            <a:br>
              <a:rPr lang="en-US" u="sng" dirty="0">
                <a:effectLst/>
                <a:latin typeface="Times New Roman" panose="02020603050405020304" pitchFamily="18" charset="0"/>
                <a:cs typeface="Times New Roman" panose="02020603050405020304" pitchFamily="18" charset="0"/>
              </a:rPr>
            </a:br>
            <a:r>
              <a:rPr lang="en-US" u="sng" dirty="0">
                <a:effectLst/>
                <a:latin typeface="Times New Roman" panose="02020603050405020304" pitchFamily="18" charset="0"/>
                <a:cs typeface="Times New Roman" panose="02020603050405020304" pitchFamily="18" charset="0"/>
              </a:rPr>
              <a:t>S</a:t>
            </a:r>
            <a:r>
              <a:rPr lang="en-US" dirty="0">
                <a:effectLst/>
                <a:latin typeface="Times New Roman" panose="02020603050405020304" pitchFamily="18" charset="0"/>
                <a:cs typeface="Times New Roman" panose="02020603050405020304" pitchFamily="18" charset="0"/>
              </a:rPr>
              <a:t>ubject: Heart Attack Prediction</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Name: Aditya </a:t>
            </a:r>
            <a:r>
              <a:rPr lang="en-US" dirty="0" err="1">
                <a:effectLst/>
                <a:latin typeface="Times New Roman" panose="02020603050405020304" pitchFamily="18" charset="0"/>
                <a:cs typeface="Times New Roman" panose="02020603050405020304" pitchFamily="18" charset="0"/>
              </a:rPr>
              <a:t>Thombare</a:t>
            </a:r>
            <a:r>
              <a:rPr lang="en-US" dirty="0">
                <a:effectLst/>
                <a:latin typeface="Times New Roman" panose="02020603050405020304" pitchFamily="18" charset="0"/>
                <a:cs typeface="Times New Roman" panose="02020603050405020304" pitchFamily="18" charset="0"/>
              </a:rPr>
              <a:t> [36140]</a:t>
            </a:r>
          </a:p>
          <a:p>
            <a:pPr marL="0" indent="0" algn="ctr">
              <a:lnSpc>
                <a:spcPct val="100000"/>
              </a:lnSpc>
              <a:buNone/>
            </a:pPr>
            <a:r>
              <a:rPr lang="en-US" dirty="0" err="1">
                <a:effectLst/>
                <a:latin typeface="Times New Roman" panose="02020603050405020304" pitchFamily="18" charset="0"/>
                <a:cs typeface="Times New Roman" panose="02020603050405020304" pitchFamily="18" charset="0"/>
              </a:rPr>
              <a:t>Akshay</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Bagul</a:t>
            </a:r>
            <a:r>
              <a:rPr lang="en-US" dirty="0">
                <a:effectLst/>
                <a:latin typeface="Times New Roman" panose="02020603050405020304" pitchFamily="18" charset="0"/>
                <a:cs typeface="Times New Roman" panose="02020603050405020304" pitchFamily="18" charset="0"/>
              </a:rPr>
              <a:t> [36141]</a:t>
            </a:r>
          </a:p>
          <a:p>
            <a:pPr marL="0" indent="0" algn="ctr">
              <a:lnSpc>
                <a:spcPct val="100000"/>
              </a:lnSpc>
              <a:buNone/>
            </a:pPr>
            <a:r>
              <a:rPr lang="en-US" dirty="0">
                <a:effectLst/>
                <a:latin typeface="Times New Roman" panose="02020603050405020304" pitchFamily="18" charset="0"/>
                <a:cs typeface="Times New Roman" panose="02020603050405020304" pitchFamily="18" charset="0"/>
              </a:rPr>
              <a:t>Mayur </a:t>
            </a:r>
            <a:r>
              <a:rPr lang="en-US" dirty="0" err="1">
                <a:effectLst/>
                <a:latin typeface="Times New Roman" panose="02020603050405020304" pitchFamily="18" charset="0"/>
                <a:cs typeface="Times New Roman" panose="02020603050405020304" pitchFamily="18" charset="0"/>
              </a:rPr>
              <a:t>Borse</a:t>
            </a:r>
            <a:r>
              <a:rPr lang="en-US" dirty="0">
                <a:effectLst/>
                <a:latin typeface="Times New Roman" panose="02020603050405020304" pitchFamily="18" charset="0"/>
                <a:cs typeface="Times New Roman" panose="02020603050405020304" pitchFamily="18" charset="0"/>
              </a:rPr>
              <a:t> [36143]</a:t>
            </a:r>
          </a:p>
          <a:p>
            <a:pPr marL="0" indent="0" algn="ctr">
              <a:lnSpc>
                <a:spcPct val="100000"/>
              </a:lnSpc>
              <a:buNone/>
            </a:pPr>
            <a:r>
              <a:rPr lang="en-US" dirty="0">
                <a:effectLst/>
                <a:latin typeface="Times New Roman" panose="02020603050405020304" pitchFamily="18" charset="0"/>
                <a:cs typeface="Times New Roman" panose="02020603050405020304" pitchFamily="18" charset="0"/>
              </a:rPr>
              <a:t>Shubham Jadhav [36145]      </a:t>
            </a:r>
          </a:p>
          <a:p>
            <a:pPr marL="0" indent="0" algn="ctr">
              <a:lnSpc>
                <a:spcPct val="100000"/>
              </a:lnSpc>
              <a:buNone/>
            </a:pPr>
            <a:r>
              <a:rPr lang="en-US" dirty="0">
                <a:effectLst/>
                <a:latin typeface="Times New Roman" panose="02020603050405020304" pitchFamily="18" charset="0"/>
                <a:cs typeface="Times New Roman" panose="02020603050405020304" pitchFamily="18" charset="0"/>
              </a:rPr>
              <a:t>       </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 Class: [TE  B]</a:t>
            </a:r>
            <a:br>
              <a:rPr lang="en-IN" sz="1100" dirty="0">
                <a:effectLst/>
                <a:latin typeface="Times New Roman" panose="02020603050405020304" pitchFamily="18" charset="0"/>
                <a:cs typeface="Times New Roman" panose="02020603050405020304" pitchFamily="18" charset="0"/>
              </a:rPr>
            </a:br>
            <a:endParaRPr lang="en-IN" sz="1100" dirty="0">
              <a:effectLst/>
            </a:endParaRPr>
          </a:p>
        </p:txBody>
      </p:sp>
      <p:pic>
        <p:nvPicPr>
          <p:cNvPr id="4" name="Picture 3">
            <a:extLst>
              <a:ext uri="{FF2B5EF4-FFF2-40B4-BE49-F238E27FC236}">
                <a16:creationId xmlns:a16="http://schemas.microsoft.com/office/drawing/2014/main" id="{CE6D2ACC-72A7-4EA0-8F21-4E3B599B89D9}"/>
              </a:ext>
            </a:extLst>
          </p:cNvPr>
          <p:cNvPicPr>
            <a:picLocks/>
          </p:cNvPicPr>
          <p:nvPr/>
        </p:nvPicPr>
        <p:blipFill>
          <a:blip r:embed="rId2" cstate="print"/>
          <a:srcRect/>
          <a:stretch>
            <a:fillRect/>
          </a:stretch>
        </p:blipFill>
        <p:spPr>
          <a:xfrm>
            <a:off x="4036379" y="278907"/>
            <a:ext cx="4261283" cy="1402672"/>
          </a:xfrm>
          <a:prstGeom prst="rect">
            <a:avLst/>
          </a:prstGeom>
          <a:ln>
            <a:noFill/>
          </a:ln>
        </p:spPr>
      </p:pic>
    </p:spTree>
    <p:extLst>
      <p:ext uri="{BB962C8B-B14F-4D97-AF65-F5344CB8AC3E}">
        <p14:creationId xmlns:p14="http://schemas.microsoft.com/office/powerpoint/2010/main" val="397173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FCC8F-085E-4BC5-9EAF-485A712B1CDC}"/>
              </a:ext>
            </a:extLst>
          </p:cNvPr>
          <p:cNvSpPr txBox="1"/>
          <p:nvPr/>
        </p:nvSpPr>
        <p:spPr>
          <a:xfrm>
            <a:off x="1120066" y="2166152"/>
            <a:ext cx="9951868" cy="3416320"/>
          </a:xfrm>
          <a:prstGeom prst="rect">
            <a:avLst/>
          </a:prstGeom>
          <a:noFill/>
        </p:spPr>
        <p:txBody>
          <a:bodyPr wrap="square" rtlCol="0">
            <a:spAutoFit/>
          </a:bodyPr>
          <a:lstStyle/>
          <a:p>
            <a:r>
              <a:rPr lang="en-US" dirty="0"/>
              <a:t>	Heart related diseases  are the main reason for a huge number of death in the world over the last few decades and has emerged as the most life-threatening disease, not only in India but in the whole world. So, there is a need of reliable, accurate and feasible system to diagnose such diseases in time for proper treatment. Machine Learning algorithms and techniques have been applied to various medical datasets to automate the analysis of large and complex data.</a:t>
            </a:r>
          </a:p>
          <a:p>
            <a:r>
              <a:rPr lang="en-US" dirty="0"/>
              <a:t>	 Many researchers, in recent times, have been using several machine learning techniques to help the health care industry and the professionals in the diagnosis of heart related diseases. In this  presents  of various models based on such algorithms and techniques and analyze their performance. Models based on supervised learning algorithms such as Support Vector Machines (SVM), K-Nearest </a:t>
            </a:r>
            <a:r>
              <a:rPr lang="en-US" dirty="0" err="1"/>
              <a:t>Neighbour</a:t>
            </a:r>
            <a:r>
              <a:rPr lang="en-US" dirty="0"/>
              <a:t> (KNN).</a:t>
            </a:r>
          </a:p>
          <a:p>
            <a:endParaRPr lang="en-IN" dirty="0"/>
          </a:p>
        </p:txBody>
      </p:sp>
      <p:sp>
        <p:nvSpPr>
          <p:cNvPr id="5" name="TextBox 4">
            <a:extLst>
              <a:ext uri="{FF2B5EF4-FFF2-40B4-BE49-F238E27FC236}">
                <a16:creationId xmlns:a16="http://schemas.microsoft.com/office/drawing/2014/main" id="{2DD3E5FA-8731-419B-8ED4-A72E37CBF0F4}"/>
              </a:ext>
            </a:extLst>
          </p:cNvPr>
          <p:cNvSpPr txBox="1"/>
          <p:nvPr/>
        </p:nvSpPr>
        <p:spPr>
          <a:xfrm>
            <a:off x="4065972" y="452761"/>
            <a:ext cx="442995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27484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81AF-D76A-4BAB-B288-C5F339C32C4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Algorithm &amp; Techniques</a:t>
            </a:r>
          </a:p>
        </p:txBody>
      </p:sp>
      <p:sp>
        <p:nvSpPr>
          <p:cNvPr id="3" name="Content Placeholder 2">
            <a:extLst>
              <a:ext uri="{FF2B5EF4-FFF2-40B4-BE49-F238E27FC236}">
                <a16:creationId xmlns:a16="http://schemas.microsoft.com/office/drawing/2014/main" id="{9757678F-23E1-4411-92B9-42F7F9E3CD2F}"/>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Support Vector Machine.</a:t>
            </a:r>
          </a:p>
          <a:p>
            <a:r>
              <a:rPr lang="en-IN" sz="2800" dirty="0">
                <a:latin typeface="Times New Roman" panose="02020603050405020304" pitchFamily="18" charset="0"/>
                <a:cs typeface="Times New Roman" panose="02020603050405020304" pitchFamily="18" charset="0"/>
              </a:rPr>
              <a:t>K – Nearest Neighbour.</a:t>
            </a: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42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20E6-D32A-48BC-B948-E8F221B0CC1E}"/>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Architecture diagram </a:t>
            </a:r>
          </a:p>
        </p:txBody>
      </p:sp>
      <p:pic>
        <p:nvPicPr>
          <p:cNvPr id="10" name="Content Placeholder 9">
            <a:extLst>
              <a:ext uri="{FF2B5EF4-FFF2-40B4-BE49-F238E27FC236}">
                <a16:creationId xmlns:a16="http://schemas.microsoft.com/office/drawing/2014/main" id="{2E29B059-2DDC-4A3D-8F45-EFA9EF00A425}"/>
              </a:ext>
            </a:extLst>
          </p:cNvPr>
          <p:cNvPicPr>
            <a:picLocks noGrp="1" noChangeAspect="1"/>
          </p:cNvPicPr>
          <p:nvPr>
            <p:ph idx="1"/>
          </p:nvPr>
        </p:nvPicPr>
        <p:blipFill>
          <a:blip r:embed="rId2"/>
          <a:stretch>
            <a:fillRect/>
          </a:stretch>
        </p:blipFill>
        <p:spPr>
          <a:xfrm>
            <a:off x="2787588" y="1941315"/>
            <a:ext cx="6569476" cy="3981149"/>
          </a:xfrm>
        </p:spPr>
      </p:pic>
    </p:spTree>
    <p:extLst>
      <p:ext uri="{BB962C8B-B14F-4D97-AF65-F5344CB8AC3E}">
        <p14:creationId xmlns:p14="http://schemas.microsoft.com/office/powerpoint/2010/main" val="32860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A340-5E91-4D90-9871-A9EC89638441}"/>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Support vector machine</a:t>
            </a:r>
          </a:p>
        </p:txBody>
      </p:sp>
      <p:sp>
        <p:nvSpPr>
          <p:cNvPr id="3" name="Content Placeholder 2">
            <a:extLst>
              <a:ext uri="{FF2B5EF4-FFF2-40B4-BE49-F238E27FC236}">
                <a16:creationId xmlns:a16="http://schemas.microsoft.com/office/drawing/2014/main" id="{DD4BFE15-BF3A-4E8E-8E7B-151F360D0048}"/>
              </a:ext>
            </a:extLst>
          </p:cNvPr>
          <p:cNvSpPr>
            <a:spLocks noGrp="1"/>
          </p:cNvSpPr>
          <p:nvPr>
            <p:ph idx="1"/>
          </p:nvPr>
        </p:nvSpPr>
        <p:spPr/>
        <p:txBody>
          <a:bodyPr>
            <a:normAutofit/>
          </a:bodyPr>
          <a:lstStyle/>
          <a:p>
            <a:pPr marL="0" indent="0">
              <a:buNone/>
            </a:pPr>
            <a:r>
              <a:rPr lang="en-US" dirty="0">
                <a:effectLst/>
              </a:rPr>
              <a:t> </a:t>
            </a:r>
            <a:r>
              <a:rPr lang="en-US" sz="2800" dirty="0">
                <a:effectLst/>
                <a:latin typeface="Times New Roman" panose="02020603050405020304" pitchFamily="18" charset="0"/>
                <a:cs typeface="Times New Roman" panose="02020603050405020304" pitchFamily="18" charset="0"/>
              </a:rPr>
              <a:t>SVM is a supervised machine learning algorithm which can be used for classification or regression problems.</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5E5825-1E17-4C98-9775-4E620EF7FC91}"/>
              </a:ext>
            </a:extLst>
          </p:cNvPr>
          <p:cNvPicPr>
            <a:picLocks noChangeAspect="1"/>
          </p:cNvPicPr>
          <p:nvPr/>
        </p:nvPicPr>
        <p:blipFill>
          <a:blip r:embed="rId2"/>
          <a:stretch>
            <a:fillRect/>
          </a:stretch>
        </p:blipFill>
        <p:spPr>
          <a:xfrm>
            <a:off x="3009530" y="3178206"/>
            <a:ext cx="6134470" cy="3231472"/>
          </a:xfrm>
          <a:prstGeom prst="rect">
            <a:avLst/>
          </a:prstGeom>
        </p:spPr>
      </p:pic>
    </p:spTree>
    <p:extLst>
      <p:ext uri="{BB962C8B-B14F-4D97-AF65-F5344CB8AC3E}">
        <p14:creationId xmlns:p14="http://schemas.microsoft.com/office/powerpoint/2010/main" val="83525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20BF-1F24-4B3E-AEE0-A64D41BEBB5F}"/>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K – Nearest neighbour</a:t>
            </a:r>
          </a:p>
        </p:txBody>
      </p:sp>
      <p:sp>
        <p:nvSpPr>
          <p:cNvPr id="3" name="Content Placeholder 2">
            <a:extLst>
              <a:ext uri="{FF2B5EF4-FFF2-40B4-BE49-F238E27FC236}">
                <a16:creationId xmlns:a16="http://schemas.microsoft.com/office/drawing/2014/main" id="{AACE66FB-DACC-4A13-816B-B064D1B6B8B7}"/>
              </a:ext>
            </a:extLst>
          </p:cNvPr>
          <p:cNvSpPr>
            <a:spLocks noGrp="1"/>
          </p:cNvSpPr>
          <p:nvPr>
            <p:ph idx="1"/>
          </p:nvPr>
        </p:nvSpPr>
        <p:spPr/>
        <p:txBody>
          <a:bodyPr>
            <a:normAutofit fontScale="70000" lnSpcReduction="20000"/>
          </a:bodyPr>
          <a:lstStyle/>
          <a:p>
            <a:r>
              <a:rPr lang="en-US" sz="2800" dirty="0">
                <a:effectLst/>
                <a:latin typeface="Times New Roman" panose="02020603050405020304" pitchFamily="18" charset="0"/>
                <a:cs typeface="Times New Roman" panose="02020603050405020304" pitchFamily="18" charset="0"/>
              </a:rPr>
              <a:t>The k-nearest neighbors (KNN) algorithm is a simple, easy-to-implement supervised machine learning algorithm that can be used to solve both classification and regression problems.</a:t>
            </a:r>
          </a:p>
          <a:p>
            <a:r>
              <a:rPr lang="en-US" sz="2800" dirty="0">
                <a:effectLst/>
                <a:latin typeface="Times New Roman" panose="02020603050405020304" pitchFamily="18" charset="0"/>
                <a:cs typeface="Times New Roman" panose="02020603050405020304" pitchFamily="18" charset="0"/>
              </a:rPr>
              <a:t>Euclidean distance formula =</a:t>
            </a:r>
          </a:p>
          <a:p>
            <a:pPr marL="0" indent="0">
              <a:buNone/>
            </a:pPr>
            <a:endParaRPr lang="en-US" sz="2800" dirty="0">
              <a:effectLst/>
              <a:latin typeface="Times New Roman" panose="02020603050405020304" pitchFamily="18" charset="0"/>
              <a:cs typeface="Times New Roman" panose="02020603050405020304" pitchFamily="18" charset="0"/>
            </a:endParaRPr>
          </a:p>
          <a:p>
            <a:endParaRPr lang="en-US" sz="2800" dirty="0">
              <a:effectLst/>
              <a:latin typeface="Times New Roman" panose="02020603050405020304" pitchFamily="18" charset="0"/>
              <a:cs typeface="Times New Roman" panose="02020603050405020304" pitchFamily="18" charset="0"/>
            </a:endParaRPr>
          </a:p>
          <a:p>
            <a:endParaRPr lang="en-US" sz="2800" dirty="0">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x , y = co-ordinate sample space.</a:t>
            </a:r>
          </a:p>
          <a:p>
            <a:r>
              <a:rPr lang="en-IN" sz="2800" dirty="0">
                <a:latin typeface="Times New Roman" panose="02020603050405020304" pitchFamily="18" charset="0"/>
                <a:cs typeface="Times New Roman" panose="02020603050405020304" pitchFamily="18" charset="0"/>
              </a:rPr>
              <a:t>D = represent the sample used in training,</a:t>
            </a:r>
          </a:p>
        </p:txBody>
      </p:sp>
      <p:pic>
        <p:nvPicPr>
          <p:cNvPr id="5" name="Picture 4">
            <a:extLst>
              <a:ext uri="{FF2B5EF4-FFF2-40B4-BE49-F238E27FC236}">
                <a16:creationId xmlns:a16="http://schemas.microsoft.com/office/drawing/2014/main" id="{F28B73D7-ADAC-430B-8250-80B2602D10A1}"/>
              </a:ext>
            </a:extLst>
          </p:cNvPr>
          <p:cNvPicPr>
            <a:picLocks noChangeAspect="1"/>
          </p:cNvPicPr>
          <p:nvPr/>
        </p:nvPicPr>
        <p:blipFill>
          <a:blip r:embed="rId2"/>
          <a:stretch>
            <a:fillRect/>
          </a:stretch>
        </p:blipFill>
        <p:spPr>
          <a:xfrm>
            <a:off x="4328187" y="3230591"/>
            <a:ext cx="3038475" cy="1266825"/>
          </a:xfrm>
          <a:prstGeom prst="rect">
            <a:avLst/>
          </a:prstGeom>
        </p:spPr>
      </p:pic>
    </p:spTree>
    <p:extLst>
      <p:ext uri="{BB962C8B-B14F-4D97-AF65-F5344CB8AC3E}">
        <p14:creationId xmlns:p14="http://schemas.microsoft.com/office/powerpoint/2010/main" val="89121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1F013-AF3F-4FD0-87BB-7A7991202222}"/>
              </a:ext>
            </a:extLst>
          </p:cNvPr>
          <p:cNvSpPr>
            <a:spLocks noGrp="1"/>
          </p:cNvSpPr>
          <p:nvPr>
            <p:ph idx="1"/>
          </p:nvPr>
        </p:nvSpPr>
        <p:spPr/>
        <p:txBody>
          <a:bodyPr>
            <a:normAutofit/>
          </a:bodyPr>
          <a:lstStyle/>
          <a:p>
            <a:pPr marL="0" indent="0">
              <a:buNone/>
            </a:pPr>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63153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TotalTime>
  <Words>39</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Rockwell</vt:lpstr>
      <vt:lpstr>Times New Roman</vt:lpstr>
      <vt:lpstr>Damask</vt:lpstr>
      <vt:lpstr>PowerPoint Presentation</vt:lpstr>
      <vt:lpstr>PowerPoint Presentation</vt:lpstr>
      <vt:lpstr>Algorithm &amp; Techniques</vt:lpstr>
      <vt:lpstr>Architecture diagram </vt:lpstr>
      <vt:lpstr>Support vector machine</vt:lpstr>
      <vt:lpstr>K – Nearest neighbour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Tate</dc:creator>
  <cp:lastModifiedBy>Shubham Jadhav</cp:lastModifiedBy>
  <cp:revision>30</cp:revision>
  <dcterms:created xsi:type="dcterms:W3CDTF">2019-10-08T14:31:41Z</dcterms:created>
  <dcterms:modified xsi:type="dcterms:W3CDTF">2019-10-15T14:13:07Z</dcterms:modified>
</cp:coreProperties>
</file>