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77" r:id="rId4"/>
    <p:sldId id="278" r:id="rId5"/>
    <p:sldId id="294" r:id="rId6"/>
    <p:sldId id="295" r:id="rId7"/>
    <p:sldId id="279" r:id="rId8"/>
    <p:sldId id="280" r:id="rId9"/>
    <p:sldId id="281" r:id="rId10"/>
    <p:sldId id="282" r:id="rId11"/>
    <p:sldId id="283" r:id="rId12"/>
    <p:sldId id="284" r:id="rId13"/>
    <p:sldId id="285" r:id="rId14"/>
    <p:sldId id="292" r:id="rId15"/>
    <p:sldId id="289" r:id="rId16"/>
    <p:sldId id="293" r:id="rId17"/>
    <p:sldId id="286" r:id="rId18"/>
    <p:sldId id="288" r:id="rId19"/>
    <p:sldId id="276"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94690" autoAdjust="0"/>
  </p:normalViewPr>
  <p:slideViewPr>
    <p:cSldViewPr>
      <p:cViewPr varScale="1">
        <p:scale>
          <a:sx n="84" d="100"/>
          <a:sy n="84" d="100"/>
        </p:scale>
        <p:origin x="1234"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102507-E446-4BF4-A654-A31349EA7678}" type="datetimeFigureOut">
              <a:rPr lang="en-US" smtClean="0"/>
              <a:pPr/>
              <a:t>10/16/2019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22A46-8F49-4851-9F44-9E0EC12F15E9}" type="slidenum">
              <a:rPr lang="en-US" smtClean="0"/>
              <a:pPr/>
              <a:t>‹#›</a:t>
            </a:fld>
            <a:endParaRPr lang="en-US"/>
          </a:p>
        </p:txBody>
      </p:sp>
    </p:spTree>
    <p:extLst>
      <p:ext uri="{BB962C8B-B14F-4D97-AF65-F5344CB8AC3E}">
        <p14:creationId xmlns:p14="http://schemas.microsoft.com/office/powerpoint/2010/main" val="1069563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722A46-8F49-4851-9F44-9E0EC12F15E9}" type="slidenum">
              <a:rPr lang="en-US" smtClean="0"/>
              <a:pPr/>
              <a:t>1</a:t>
            </a:fld>
            <a:endParaRPr lang="en-US"/>
          </a:p>
        </p:txBody>
      </p:sp>
    </p:spTree>
    <p:extLst>
      <p:ext uri="{BB962C8B-B14F-4D97-AF65-F5344CB8AC3E}">
        <p14:creationId xmlns:p14="http://schemas.microsoft.com/office/powerpoint/2010/main" val="102439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722A46-8F49-4851-9F44-9E0EC12F15E9}" type="slidenum">
              <a:rPr lang="en-US" smtClean="0"/>
              <a:pPr/>
              <a:t>6</a:t>
            </a:fld>
            <a:endParaRPr lang="en-US"/>
          </a:p>
        </p:txBody>
      </p:sp>
    </p:spTree>
    <p:extLst>
      <p:ext uri="{BB962C8B-B14F-4D97-AF65-F5344CB8AC3E}">
        <p14:creationId xmlns:p14="http://schemas.microsoft.com/office/powerpoint/2010/main" val="3002350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67"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71600"/>
            <a:ext cx="9169400"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9" name="Picture 2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27039"/>
          <a:stretch/>
        </p:blipFill>
        <p:spPr bwMode="auto">
          <a:xfrm>
            <a:off x="1524000" y="76200"/>
            <a:ext cx="5846763" cy="1102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EMS Logo Final.jpg"/>
          <p:cNvPicPr>
            <a:picLocks noChangeAspect="1"/>
          </p:cNvPicPr>
          <p:nvPr userDrawn="1"/>
        </p:nvPicPr>
        <p:blipFill>
          <a:blip r:embed="rId4" cstate="print"/>
          <a:stretch>
            <a:fillRect/>
          </a:stretch>
        </p:blipFill>
        <p:spPr>
          <a:xfrm>
            <a:off x="228600" y="333756"/>
            <a:ext cx="1143000" cy="733044"/>
          </a:xfrm>
          <a:prstGeom prst="rect">
            <a:avLst/>
          </a:prstGeom>
        </p:spPr>
      </p:pic>
    </p:spTree>
    <p:extLst>
      <p:ext uri="{BB962C8B-B14F-4D97-AF65-F5344CB8AC3E}">
        <p14:creationId xmlns:p14="http://schemas.microsoft.com/office/powerpoint/2010/main" val="424171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38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a:latin typeface="Britannic Bold"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993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a:prstGeom prst="rect">
            <a:avLst/>
          </a:prstGeom>
        </p:spPr>
        <p:txBody>
          <a:bodyPr/>
          <a:lstStyle>
            <a:lvl1pPr algn="l">
              <a:defRPr sz="2400">
                <a:latin typeface="Britannic Bold"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a:prstGeom prst="rect">
            <a:avLst/>
          </a:prstGeom>
        </p:spPr>
        <p:txBody>
          <a:bodyPr/>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 name="Straight Connector 4"/>
          <p:cNvCxnSpPr/>
          <p:nvPr userDrawn="1"/>
        </p:nvCxnSpPr>
        <p:spPr>
          <a:xfrm>
            <a:off x="0" y="820271"/>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DIEMS Logo Final.jpg"/>
          <p:cNvPicPr>
            <a:picLocks noChangeAspect="1"/>
          </p:cNvPicPr>
          <p:nvPr userDrawn="1"/>
        </p:nvPicPr>
        <p:blipFill>
          <a:blip r:embed="rId2" cstate="print"/>
          <a:stretch>
            <a:fillRect/>
          </a:stretch>
        </p:blipFill>
        <p:spPr>
          <a:xfrm>
            <a:off x="8153400" y="228600"/>
            <a:ext cx="838200" cy="516026"/>
          </a:xfrm>
          <a:prstGeom prst="rect">
            <a:avLst/>
          </a:prstGeom>
        </p:spPr>
      </p:pic>
    </p:spTree>
    <p:extLst>
      <p:ext uri="{BB962C8B-B14F-4D97-AF65-F5344CB8AC3E}">
        <p14:creationId xmlns:p14="http://schemas.microsoft.com/office/powerpoint/2010/main" val="399783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Britannic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Britannic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9439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168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36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172495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28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00" b="1">
                <a:latin typeface="Britannic Bold"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2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491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Britannic Bold"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Britannic Bold"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043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Date Placeholder 1"/>
          <p:cNvSpPr txBox="1">
            <a:spLocks/>
          </p:cNvSpPr>
          <p:nvPr userDrawn="1"/>
        </p:nvSpPr>
        <p:spPr>
          <a:xfrm>
            <a:off x="0" y="6518276"/>
            <a:ext cx="4580788" cy="211138"/>
          </a:xfrm>
          <a:prstGeom prst="rect">
            <a:avLst/>
          </a:prstGeom>
          <a:noFill/>
        </p:spPr>
        <p:txBody>
          <a:bodyPr lIns="91430" tIns="45716" rIns="91430" bIns="45716"/>
          <a:lstStyle>
            <a:defPPr>
              <a:defRPr lang="en-US"/>
            </a:defPPr>
            <a:lvl1pPr algn="ctr" rtl="0" eaLnBrk="0" fontAlgn="base" hangingPunct="0">
              <a:spcBef>
                <a:spcPct val="0"/>
              </a:spcBef>
              <a:spcAft>
                <a:spcPct val="0"/>
              </a:spcAft>
              <a:defRPr sz="1200" kern="1200">
                <a:solidFill>
                  <a:schemeClr val="tx1"/>
                </a:solidFill>
                <a:latin typeface="Verdana" pitchFamily="34" charset="0"/>
                <a:ea typeface="+mn-ea"/>
                <a:cs typeface="Arial" charset="0"/>
              </a:defRPr>
            </a:lvl1pPr>
            <a:lvl2pPr marL="457200" algn="ctr" rtl="0" eaLnBrk="0" fontAlgn="base" hangingPunct="0">
              <a:spcBef>
                <a:spcPct val="0"/>
              </a:spcBef>
              <a:spcAft>
                <a:spcPct val="0"/>
              </a:spcAft>
              <a:defRPr sz="1200" kern="1200">
                <a:solidFill>
                  <a:schemeClr val="tx1"/>
                </a:solidFill>
                <a:latin typeface="Verdana" pitchFamily="34" charset="0"/>
                <a:ea typeface="+mn-ea"/>
                <a:cs typeface="Arial" charset="0"/>
              </a:defRPr>
            </a:lvl2pPr>
            <a:lvl3pPr marL="914400" algn="ctr" rtl="0" eaLnBrk="0" fontAlgn="base" hangingPunct="0">
              <a:spcBef>
                <a:spcPct val="0"/>
              </a:spcBef>
              <a:spcAft>
                <a:spcPct val="0"/>
              </a:spcAft>
              <a:defRPr sz="1200" kern="1200">
                <a:solidFill>
                  <a:schemeClr val="tx1"/>
                </a:solidFill>
                <a:latin typeface="Verdana" pitchFamily="34" charset="0"/>
                <a:ea typeface="+mn-ea"/>
                <a:cs typeface="Arial" charset="0"/>
              </a:defRPr>
            </a:lvl3pPr>
            <a:lvl4pPr marL="1371600" algn="ctr" rtl="0" eaLnBrk="0" fontAlgn="base" hangingPunct="0">
              <a:spcBef>
                <a:spcPct val="0"/>
              </a:spcBef>
              <a:spcAft>
                <a:spcPct val="0"/>
              </a:spcAft>
              <a:defRPr sz="1200" kern="1200">
                <a:solidFill>
                  <a:schemeClr val="tx1"/>
                </a:solidFill>
                <a:latin typeface="Verdana" pitchFamily="34" charset="0"/>
                <a:ea typeface="+mn-ea"/>
                <a:cs typeface="Arial" charset="0"/>
              </a:defRPr>
            </a:lvl4pPr>
            <a:lvl5pPr marL="1828800" algn="ctr" rtl="0" eaLnBrk="0" fontAlgn="base" hangingPunct="0">
              <a:spcBef>
                <a:spcPct val="0"/>
              </a:spcBef>
              <a:spcAft>
                <a:spcPct val="0"/>
              </a:spcAft>
              <a:defRPr sz="1200" kern="1200">
                <a:solidFill>
                  <a:schemeClr val="tx1"/>
                </a:solidFill>
                <a:latin typeface="Verdana" pitchFamily="34" charset="0"/>
                <a:ea typeface="+mn-ea"/>
                <a:cs typeface="Arial" charset="0"/>
              </a:defRPr>
            </a:lvl5pPr>
            <a:lvl6pPr marL="2286000" algn="l" defTabSz="914400" rtl="0" eaLnBrk="1" latinLnBrk="0" hangingPunct="1">
              <a:defRPr sz="1200" kern="1200">
                <a:solidFill>
                  <a:schemeClr val="tx1"/>
                </a:solidFill>
                <a:latin typeface="Verdana" pitchFamily="34" charset="0"/>
                <a:ea typeface="+mn-ea"/>
                <a:cs typeface="Arial" charset="0"/>
              </a:defRPr>
            </a:lvl6pPr>
            <a:lvl7pPr marL="2743200" algn="l" defTabSz="914400" rtl="0" eaLnBrk="1" latinLnBrk="0" hangingPunct="1">
              <a:defRPr sz="1200" kern="1200">
                <a:solidFill>
                  <a:schemeClr val="tx1"/>
                </a:solidFill>
                <a:latin typeface="Verdana" pitchFamily="34" charset="0"/>
                <a:ea typeface="+mn-ea"/>
                <a:cs typeface="Arial" charset="0"/>
              </a:defRPr>
            </a:lvl7pPr>
            <a:lvl8pPr marL="3200400" algn="l" defTabSz="914400" rtl="0" eaLnBrk="1" latinLnBrk="0" hangingPunct="1">
              <a:defRPr sz="1200" kern="1200">
                <a:solidFill>
                  <a:schemeClr val="tx1"/>
                </a:solidFill>
                <a:latin typeface="Verdana" pitchFamily="34" charset="0"/>
                <a:ea typeface="+mn-ea"/>
                <a:cs typeface="Arial" charset="0"/>
              </a:defRPr>
            </a:lvl8pPr>
            <a:lvl9pPr marL="3657600" algn="l" defTabSz="914400" rtl="0" eaLnBrk="1" latinLnBrk="0" hangingPunct="1">
              <a:defRPr sz="1200" kern="1200">
                <a:solidFill>
                  <a:schemeClr val="tx1"/>
                </a:solidFill>
                <a:latin typeface="Verdana" pitchFamily="34" charset="0"/>
                <a:ea typeface="+mn-ea"/>
                <a:cs typeface="Arial" charset="0"/>
              </a:defRPr>
            </a:lvl9pPr>
          </a:lstStyle>
          <a:p>
            <a:pPr algn="l">
              <a:defRPr/>
            </a:pPr>
            <a:fld id="{B6BB5D60-6B2D-4279-9442-A1D3681CDFCA}" type="slidenum">
              <a:rPr lang="en-US" smtClean="0">
                <a:solidFill>
                  <a:srgbClr val="000000"/>
                </a:solidFill>
              </a:rPr>
              <a:pPr algn="l">
                <a:defRPr/>
              </a:pPr>
              <a:t>‹#›</a:t>
            </a:fld>
            <a:r>
              <a:rPr lang="en-US" dirty="0" smtClean="0">
                <a:solidFill>
                  <a:srgbClr val="000000"/>
                </a:solidFill>
              </a:rPr>
              <a:t> |11 February 2018| DIEMS</a:t>
            </a:r>
            <a:r>
              <a:rPr lang="en-US" baseline="0" dirty="0" smtClean="0">
                <a:solidFill>
                  <a:srgbClr val="000000"/>
                </a:solidFill>
              </a:rPr>
              <a:t> </a:t>
            </a:r>
            <a:r>
              <a:rPr lang="en-US" dirty="0" smtClean="0">
                <a:solidFill>
                  <a:srgbClr val="000000"/>
                </a:solidFill>
              </a:rPr>
              <a:t>| DEPARTMENT</a:t>
            </a:r>
          </a:p>
        </p:txBody>
      </p:sp>
    </p:spTree>
    <p:extLst>
      <p:ext uri="{BB962C8B-B14F-4D97-AF65-F5344CB8AC3E}">
        <p14:creationId xmlns:p14="http://schemas.microsoft.com/office/powerpoint/2010/main" val="293728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ortheastern.edu/rise/presentations/machine-learning-on-sports-prediction/" TargetMode="External"/><Relationship Id="rId2" Type="http://schemas.openxmlformats.org/officeDocument/2006/relationships/hyperlink" Target="https://www.researchgate.net/publication/319937079_A_Machine_Learning_Framework_for_Sport_Result_Predi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2"/>
          <p:cNvSpPr txBox="1">
            <a:spLocks/>
          </p:cNvSpPr>
          <p:nvPr/>
        </p:nvSpPr>
        <p:spPr>
          <a:xfrm>
            <a:off x="7239000" y="3276600"/>
            <a:ext cx="1727200" cy="381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b="0" spc="0" dirty="0" smtClean="0">
                <a:ln>
                  <a:noFill/>
                </a:ln>
                <a:solidFill>
                  <a:schemeClr val="tx1"/>
                </a:solidFill>
                <a:effectLst/>
              </a:rPr>
              <a:t>15/10/2018</a:t>
            </a:r>
            <a:endParaRPr lang="en-US" b="0" spc="0" dirty="0">
              <a:ln>
                <a:noFill/>
              </a:ln>
              <a:solidFill>
                <a:schemeClr val="tx1"/>
              </a:solidFill>
              <a:effectLst/>
            </a:endParaRPr>
          </a:p>
        </p:txBody>
      </p:sp>
      <p:sp>
        <p:nvSpPr>
          <p:cNvPr id="5" name="Text Placeholder 12"/>
          <p:cNvSpPr txBox="1">
            <a:spLocks/>
          </p:cNvSpPr>
          <p:nvPr/>
        </p:nvSpPr>
        <p:spPr>
          <a:xfrm>
            <a:off x="609600" y="3581400"/>
            <a:ext cx="8356600" cy="1295400"/>
          </a:xfrm>
          <a:prstGeom prst="rect">
            <a:avLst/>
          </a:prstGeom>
        </p:spPr>
        <p:txBody>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solidFill>
                  <a:schemeClr val="tx1"/>
                </a:solidFill>
                <a:latin typeface="Times New Roman" pitchFamily="18" charset="0"/>
                <a:cs typeface="Times New Roman" pitchFamily="18" charset="0"/>
              </a:rPr>
              <a:t> </a:t>
            </a:r>
          </a:p>
          <a:p>
            <a:endParaRPr lang="en-US" sz="2800" dirty="0">
              <a:solidFill>
                <a:schemeClr val="tx1"/>
              </a:solidFill>
              <a:latin typeface="Times New Roman" pitchFamily="18" charset="0"/>
              <a:cs typeface="Times New Roman" pitchFamily="18" charset="0"/>
            </a:endParaRPr>
          </a:p>
          <a:p>
            <a:endParaRPr lang="en-US" sz="2800" b="0" spc="0" dirty="0">
              <a:ln>
                <a:noFill/>
              </a:ln>
              <a:solidFill>
                <a:schemeClr val="tx1"/>
              </a:solidFill>
              <a:effectLst/>
            </a:endParaRPr>
          </a:p>
        </p:txBody>
      </p:sp>
      <p:sp>
        <p:nvSpPr>
          <p:cNvPr id="9" name="Text Placeholder 12"/>
          <p:cNvSpPr txBox="1">
            <a:spLocks/>
          </p:cNvSpPr>
          <p:nvPr/>
        </p:nvSpPr>
        <p:spPr>
          <a:xfrm>
            <a:off x="3617783" y="4648200"/>
            <a:ext cx="5334001" cy="1524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spc="0" dirty="0" smtClean="0">
                <a:ln>
                  <a:noFill/>
                </a:ln>
                <a:solidFill>
                  <a:schemeClr val="tx1"/>
                </a:solidFill>
                <a:effectLst/>
                <a:latin typeface="Times New Roman" pitchFamily="18" charset="0"/>
                <a:cs typeface="Times New Roman" pitchFamily="18" charset="0"/>
              </a:rPr>
              <a:t>                    Presented By -Sayali Salunke(36134)</a:t>
            </a:r>
          </a:p>
          <a:p>
            <a:r>
              <a:rPr lang="en-US" b="0" spc="0" dirty="0">
                <a:ln>
                  <a:noFill/>
                </a:ln>
                <a:solidFill>
                  <a:schemeClr val="tx1"/>
                </a:solidFill>
                <a:effectLst/>
                <a:latin typeface="Times New Roman" pitchFamily="18" charset="0"/>
                <a:cs typeface="Times New Roman" pitchFamily="18" charset="0"/>
              </a:rPr>
              <a:t> </a:t>
            </a:r>
            <a:r>
              <a:rPr lang="en-US" b="0" spc="0" dirty="0" smtClean="0">
                <a:ln>
                  <a:noFill/>
                </a:ln>
                <a:solidFill>
                  <a:schemeClr val="tx1"/>
                </a:solidFill>
                <a:effectLst/>
                <a:latin typeface="Times New Roman" pitchFamily="18" charset="0"/>
                <a:cs typeface="Times New Roman" pitchFamily="18" charset="0"/>
              </a:rPr>
              <a:t>                                           </a:t>
            </a:r>
            <a:r>
              <a:rPr lang="en-US" b="0" spc="0" dirty="0" err="1" smtClean="0">
                <a:ln>
                  <a:noFill/>
                </a:ln>
                <a:solidFill>
                  <a:schemeClr val="tx1"/>
                </a:solidFill>
                <a:effectLst/>
                <a:latin typeface="Times New Roman" pitchFamily="18" charset="0"/>
                <a:cs typeface="Times New Roman" pitchFamily="18" charset="0"/>
              </a:rPr>
              <a:t>Prithviraj</a:t>
            </a:r>
            <a:r>
              <a:rPr lang="en-US" b="0" spc="0" dirty="0" smtClean="0">
                <a:ln>
                  <a:noFill/>
                </a:ln>
                <a:solidFill>
                  <a:schemeClr val="tx1"/>
                </a:solidFill>
                <a:effectLst/>
                <a:latin typeface="Times New Roman" pitchFamily="18" charset="0"/>
                <a:cs typeface="Times New Roman" pitchFamily="18" charset="0"/>
              </a:rPr>
              <a:t> Jangle(36137)     </a:t>
            </a:r>
          </a:p>
          <a:p>
            <a:r>
              <a:rPr lang="en-US" b="0" spc="0" dirty="0">
                <a:ln>
                  <a:noFill/>
                </a:ln>
                <a:solidFill>
                  <a:schemeClr val="tx1"/>
                </a:solidFill>
                <a:effectLst/>
                <a:latin typeface="Times New Roman" pitchFamily="18" charset="0"/>
                <a:cs typeface="Times New Roman" pitchFamily="18" charset="0"/>
              </a:rPr>
              <a:t> </a:t>
            </a:r>
            <a:r>
              <a:rPr lang="en-US" b="0" spc="0" dirty="0" smtClean="0">
                <a:ln>
                  <a:noFill/>
                </a:ln>
                <a:solidFill>
                  <a:schemeClr val="tx1"/>
                </a:solidFill>
                <a:effectLst/>
                <a:latin typeface="Times New Roman" pitchFamily="18" charset="0"/>
                <a:cs typeface="Times New Roman" pitchFamily="18" charset="0"/>
              </a:rPr>
              <a:t>                                                   </a:t>
            </a:r>
            <a:endParaRPr lang="en-US" b="0" spc="0" dirty="0">
              <a:ln>
                <a:noFill/>
              </a:ln>
              <a:solidFill>
                <a:schemeClr val="tx1"/>
              </a:solidFill>
              <a:effectLst/>
              <a:latin typeface="Times New Roman" pitchFamily="18" charset="0"/>
              <a:cs typeface="Times New Roman" pitchFamily="18" charset="0"/>
            </a:endParaRPr>
          </a:p>
          <a:p>
            <a:r>
              <a:rPr lang="en-US" b="0" spc="0" dirty="0">
                <a:ln>
                  <a:noFill/>
                </a:ln>
                <a:solidFill>
                  <a:schemeClr val="tx1"/>
                </a:solidFill>
                <a:effectLst/>
                <a:latin typeface="Times New Roman" pitchFamily="18" charset="0"/>
                <a:cs typeface="Times New Roman" pitchFamily="18" charset="0"/>
              </a:rPr>
              <a:t> </a:t>
            </a:r>
            <a:r>
              <a:rPr lang="en-US" b="0" spc="0" dirty="0" smtClean="0">
                <a:ln>
                  <a:noFill/>
                </a:ln>
                <a:solidFill>
                  <a:schemeClr val="tx1"/>
                </a:solidFill>
                <a:effectLst/>
                <a:latin typeface="Times New Roman" pitchFamily="18" charset="0"/>
                <a:cs typeface="Times New Roman" pitchFamily="18" charset="0"/>
              </a:rPr>
              <a:t>                   Guided </a:t>
            </a:r>
            <a:r>
              <a:rPr lang="en-US" b="0" spc="0" dirty="0" smtClean="0">
                <a:ln>
                  <a:noFill/>
                </a:ln>
                <a:solidFill>
                  <a:schemeClr val="tx1"/>
                </a:solidFill>
                <a:effectLst/>
                <a:latin typeface="Times New Roman" pitchFamily="18" charset="0"/>
                <a:cs typeface="Times New Roman" pitchFamily="18" charset="0"/>
              </a:rPr>
              <a:t>By-</a:t>
            </a:r>
            <a:r>
              <a:rPr lang="en-US" b="0" spc="0" dirty="0" err="1" smtClean="0">
                <a:ln>
                  <a:noFill/>
                </a:ln>
                <a:solidFill>
                  <a:schemeClr val="tx1"/>
                </a:solidFill>
                <a:effectLst/>
                <a:latin typeface="Times New Roman" pitchFamily="18" charset="0"/>
                <a:cs typeface="Times New Roman" pitchFamily="18" charset="0"/>
              </a:rPr>
              <a:t>Prof.P.H.Durole</a:t>
            </a:r>
            <a:r>
              <a:rPr lang="en-US" b="0" spc="0" dirty="0" smtClean="0">
                <a:ln>
                  <a:noFill/>
                </a:ln>
                <a:solidFill>
                  <a:schemeClr val="tx1"/>
                </a:solidFill>
                <a:effectLst/>
                <a:latin typeface="Times New Roman" pitchFamily="18" charset="0"/>
                <a:cs typeface="Times New Roman" pitchFamily="18" charset="0"/>
              </a:rPr>
              <a:t>.</a:t>
            </a:r>
            <a:endParaRPr lang="en-US" b="0" spc="0" dirty="0">
              <a:ln>
                <a:noFill/>
              </a:ln>
              <a:solidFill>
                <a:schemeClr val="tx1"/>
              </a:solidFill>
              <a:effectLst/>
              <a:latin typeface="Times New Roman" pitchFamily="18" charset="0"/>
              <a:cs typeface="Times New Roman" pitchFamily="18" charset="0"/>
            </a:endParaRPr>
          </a:p>
          <a:p>
            <a:r>
              <a:rPr lang="en-US" b="0" spc="0" dirty="0">
                <a:ln>
                  <a:noFill/>
                </a:ln>
                <a:solidFill>
                  <a:schemeClr val="tx1"/>
                </a:solidFill>
                <a:effectLst/>
                <a:latin typeface="Times New Roman" pitchFamily="18" charset="0"/>
                <a:cs typeface="Times New Roman" pitchFamily="18" charset="0"/>
              </a:rPr>
              <a:t>                                       </a:t>
            </a:r>
          </a:p>
          <a:p>
            <a:pPr algn="r"/>
            <a:endParaRPr lang="en-US" b="0" spc="0" dirty="0">
              <a:ln>
                <a:noFill/>
              </a:ln>
              <a:solidFill>
                <a:schemeClr val="tx1"/>
              </a:solidFill>
              <a:effectLst/>
            </a:endParaRPr>
          </a:p>
        </p:txBody>
      </p:sp>
      <p:sp>
        <p:nvSpPr>
          <p:cNvPr id="10" name="Text Placeholder 12"/>
          <p:cNvSpPr txBox="1">
            <a:spLocks/>
          </p:cNvSpPr>
          <p:nvPr/>
        </p:nvSpPr>
        <p:spPr>
          <a:xfrm>
            <a:off x="199571" y="1905000"/>
            <a:ext cx="2543629" cy="609600"/>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Welcome</a:t>
            </a:r>
            <a:endParaRPr lang="en-US" dirty="0"/>
          </a:p>
        </p:txBody>
      </p:sp>
      <p:sp>
        <p:nvSpPr>
          <p:cNvPr id="2" name="Rectangle 1"/>
          <p:cNvSpPr/>
          <p:nvPr/>
        </p:nvSpPr>
        <p:spPr>
          <a:xfrm>
            <a:off x="838200" y="3464052"/>
            <a:ext cx="4572000" cy="882678"/>
          </a:xfrm>
          <a:prstGeom prst="rect">
            <a:avLst/>
          </a:prstGeom>
        </p:spPr>
        <p:txBody>
          <a:bodyPr>
            <a:spAutoFit/>
          </a:bodyPr>
          <a:lstStyle/>
          <a:p>
            <a:pPr marL="6350" marR="0" indent="-6350" algn="ctr">
              <a:lnSpc>
                <a:spcPct val="107000"/>
              </a:lnSpc>
              <a:spcBef>
                <a:spcPts val="0"/>
              </a:spcBef>
              <a:spcAft>
                <a:spcPts val="0"/>
              </a:spcAft>
            </a:pP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Predicting Football Results Using</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6350" marR="0" indent="-6350" algn="ctr">
              <a:lnSpc>
                <a:spcPct val="107000"/>
              </a:lnSpc>
              <a:spcBef>
                <a:spcPts val="0"/>
              </a:spcBef>
              <a:spcAft>
                <a:spcPts val="0"/>
              </a:spcAft>
            </a:pP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Machine Learning Techniques</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5851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2) Decision </a:t>
            </a:r>
            <a:r>
              <a:rPr lang="en-US" sz="2000" dirty="0" smtClean="0">
                <a:latin typeface="Times New Roman" panose="02020603050405020304" pitchFamily="18" charset="0"/>
                <a:cs typeface="Times New Roman" panose="02020603050405020304" pitchFamily="18" charset="0"/>
              </a:rPr>
              <a:t>Trees:</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Figure: </a:t>
            </a:r>
            <a:r>
              <a:rPr lang="fr-FR" sz="2000" dirty="0" err="1">
                <a:latin typeface="Times New Roman" panose="02020603050405020304" pitchFamily="18" charset="0"/>
                <a:cs typeface="Times New Roman" panose="02020603050405020304" pitchFamily="18" charset="0"/>
              </a:rPr>
              <a:t>Random</a:t>
            </a:r>
            <a:r>
              <a:rPr lang="fr-FR" sz="2000" dirty="0">
                <a:latin typeface="Times New Roman" panose="02020603050405020304" pitchFamily="18" charset="0"/>
                <a:cs typeface="Times New Roman" panose="02020603050405020304" pitchFamily="18" charset="0"/>
              </a:rPr>
              <a:t> Forest technique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78520" y="1923157"/>
            <a:ext cx="4986960" cy="3011685"/>
          </a:xfrm>
          <a:prstGeom prst="rect">
            <a:avLst/>
          </a:prstGeom>
        </p:spPr>
      </p:pic>
    </p:spTree>
    <p:extLst>
      <p:ext uri="{BB962C8B-B14F-4D97-AF65-F5344CB8AC3E}">
        <p14:creationId xmlns:p14="http://schemas.microsoft.com/office/powerpoint/2010/main" val="2229780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3)</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Lazy</a:t>
            </a:r>
            <a:r>
              <a:rPr lang="fr-FR" sz="2000" dirty="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learning</a:t>
            </a:r>
            <a:r>
              <a:rPr lang="fr-FR" sz="2000" dirty="0" smtClean="0">
                <a:latin typeface="Times New Roman" panose="02020603050405020304" pitchFamily="18" charset="0"/>
                <a:cs typeface="Times New Roman" panose="02020603050405020304" pitchFamily="18" charset="0"/>
              </a:rPr>
              <a:t>:</a:t>
            </a:r>
          </a:p>
          <a:p>
            <a:pPr marL="0" indent="0">
              <a:buNone/>
            </a:pPr>
            <a:r>
              <a:rPr lang="fr-FR" sz="2000" dirty="0">
                <a:latin typeface="Times New Roman" panose="02020603050405020304" pitchFamily="18" charset="0"/>
                <a:cs typeface="Times New Roman" panose="02020603050405020304" pitchFamily="18" charset="0"/>
              </a:rPr>
              <a:t> </a:t>
            </a:r>
            <a:endParaRPr lang="fr-FR" sz="2000" dirty="0" smtClean="0">
              <a:latin typeface="Times New Roman" panose="02020603050405020304" pitchFamily="18" charset="0"/>
              <a:cs typeface="Times New Roman" panose="02020603050405020304" pitchFamily="18" charset="0"/>
            </a:endParaRP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endParaRPr lang="fr-FR" sz="2000" dirty="0" smtClean="0">
              <a:latin typeface="Times New Roman" panose="02020603050405020304" pitchFamily="18" charset="0"/>
              <a:cs typeface="Times New Roman" panose="02020603050405020304" pitchFamily="18" charset="0"/>
            </a:endParaRP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endParaRPr lang="fr-FR" sz="2000" dirty="0" smtClean="0">
              <a:latin typeface="Times New Roman" panose="02020603050405020304" pitchFamily="18" charset="0"/>
              <a:cs typeface="Times New Roman" panose="02020603050405020304" pitchFamily="18" charset="0"/>
            </a:endParaRP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endParaRPr lang="fr-FR" sz="2000" dirty="0" smtClean="0">
              <a:latin typeface="Times New Roman" panose="02020603050405020304" pitchFamily="18" charset="0"/>
              <a:cs typeface="Times New Roman" panose="02020603050405020304" pitchFamily="18" charset="0"/>
            </a:endParaRP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endParaRPr lang="fr-FR" sz="2000" dirty="0" smtClean="0">
              <a:latin typeface="Times New Roman" panose="02020603050405020304" pitchFamily="18" charset="0"/>
              <a:cs typeface="Times New Roman" panose="02020603050405020304" pitchFamily="18" charset="0"/>
            </a:endParaRP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Figure : </a:t>
            </a:r>
            <a:r>
              <a:rPr lang="fr-FR" sz="2000" dirty="0">
                <a:latin typeface="Times New Roman" panose="02020603050405020304" pitchFamily="18" charset="0"/>
                <a:cs typeface="Times New Roman" panose="02020603050405020304" pitchFamily="18" charset="0"/>
              </a:rPr>
              <a:t>k-</a:t>
            </a:r>
            <a:r>
              <a:rPr lang="fr-FR" sz="2000" dirty="0" err="1">
                <a:latin typeface="Times New Roman" panose="02020603050405020304" pitchFamily="18" charset="0"/>
                <a:cs typeface="Times New Roman" panose="02020603050405020304" pitchFamily="18" charset="0"/>
              </a:rPr>
              <a:t>Nearest</a:t>
            </a:r>
            <a:r>
              <a:rPr lang="fr-FR" sz="2000" dirty="0">
                <a:latin typeface="Times New Roman" panose="02020603050405020304" pitchFamily="18" charset="0"/>
                <a:cs typeface="Times New Roman" panose="02020603050405020304" pitchFamily="18" charset="0"/>
              </a:rPr>
              <a:t>-Neighbors classification </a:t>
            </a:r>
            <a:endParaRPr lang="fr-FR" sz="2000" dirty="0" smtClean="0">
              <a:latin typeface="Times New Roman" panose="02020603050405020304" pitchFamily="18" charset="0"/>
              <a:cs typeface="Times New Roman" panose="02020603050405020304" pitchFamily="18" charset="0"/>
            </a:endParaRP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endParaRPr lang="fr-FR" sz="2000" dirty="0" smtClean="0">
              <a:latin typeface="Times New Roman" panose="02020603050405020304" pitchFamily="18" charset="0"/>
              <a:cs typeface="Times New Roman" panose="02020603050405020304" pitchFamily="18" charset="0"/>
            </a:endParaRP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endParaRPr lang="fr-FR" sz="2000" dirty="0" smtClean="0">
              <a:latin typeface="Times New Roman" panose="02020603050405020304" pitchFamily="18" charset="0"/>
              <a:cs typeface="Times New Roman" panose="02020603050405020304" pitchFamily="18" charset="0"/>
            </a:endParaRP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52863" y="1978026"/>
            <a:ext cx="4438273" cy="2901948"/>
          </a:xfrm>
          <a:prstGeom prst="rect">
            <a:avLst/>
          </a:prstGeom>
        </p:spPr>
      </p:pic>
    </p:spTree>
    <p:extLst>
      <p:ext uri="{BB962C8B-B14F-4D97-AF65-F5344CB8AC3E}">
        <p14:creationId xmlns:p14="http://schemas.microsoft.com/office/powerpoint/2010/main" val="501057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4)Support </a:t>
            </a:r>
            <a:r>
              <a:rPr lang="en-US" sz="2000" dirty="0">
                <a:latin typeface="Times New Roman" panose="02020603050405020304" pitchFamily="18" charset="0"/>
                <a:cs typeface="Times New Roman" panose="02020603050405020304" pitchFamily="18" charset="0"/>
              </a:rPr>
              <a:t>Vector </a:t>
            </a:r>
            <a:r>
              <a:rPr lang="en-US" sz="2000" dirty="0" smtClean="0">
                <a:latin typeface="Times New Roman" panose="02020603050405020304" pitchFamily="18" charset="0"/>
                <a:cs typeface="Times New Roman" panose="02020603050405020304" pitchFamily="18" charset="0"/>
              </a:rPr>
              <a:t>Machines</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Figure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SVM Hyperplane for classification </a:t>
            </a: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52863" y="1846951"/>
            <a:ext cx="4438273" cy="3164098"/>
          </a:xfrm>
          <a:prstGeom prst="rect">
            <a:avLst/>
          </a:prstGeom>
        </p:spPr>
      </p:pic>
    </p:spTree>
    <p:extLst>
      <p:ext uri="{BB962C8B-B14F-4D97-AF65-F5344CB8AC3E}">
        <p14:creationId xmlns:p14="http://schemas.microsoft.com/office/powerpoint/2010/main" val="34897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5)Neural </a:t>
            </a:r>
            <a:r>
              <a:rPr lang="en-US" sz="2000" dirty="0">
                <a:latin typeface="Times New Roman" panose="02020603050405020304" pitchFamily="18" charset="0"/>
                <a:cs typeface="Times New Roman" panose="02020603050405020304" pitchFamily="18" charset="0"/>
              </a:rPr>
              <a:t>Network </a:t>
            </a:r>
            <a:r>
              <a:rPr lang="en-US" sz="2000" dirty="0" smtClean="0">
                <a:latin typeface="Times New Roman" panose="02020603050405020304" pitchFamily="18" charset="0"/>
                <a:cs typeface="Times New Roman" panose="02020603050405020304" pitchFamily="18" charset="0"/>
              </a:rPr>
              <a:t>models</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Figure : </a:t>
            </a:r>
            <a:r>
              <a:rPr lang="en-US" sz="2000" dirty="0">
                <a:latin typeface="Times New Roman" panose="02020603050405020304" pitchFamily="18" charset="0"/>
                <a:cs typeface="Times New Roman" panose="02020603050405020304" pitchFamily="18" charset="0"/>
              </a:rPr>
              <a:t>Neural Network diagram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07648" y="1868288"/>
            <a:ext cx="3328704" cy="3121423"/>
          </a:xfrm>
          <a:prstGeom prst="rect">
            <a:avLst/>
          </a:prstGeom>
        </p:spPr>
      </p:pic>
    </p:spTree>
    <p:extLst>
      <p:ext uri="{BB962C8B-B14F-4D97-AF65-F5344CB8AC3E}">
        <p14:creationId xmlns:p14="http://schemas.microsoft.com/office/powerpoint/2010/main" val="341668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General pipeline</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2"/>
          <a:stretch>
            <a:fillRect/>
          </a:stretch>
        </p:blipFill>
        <p:spPr>
          <a:xfrm>
            <a:off x="1801128" y="2041873"/>
            <a:ext cx="5541744" cy="2956816"/>
          </a:xfrm>
          <a:prstGeom prst="rect">
            <a:avLst/>
          </a:prstGeom>
        </p:spPr>
      </p:pic>
    </p:spTree>
    <p:extLst>
      <p:ext uri="{BB962C8B-B14F-4D97-AF65-F5344CB8AC3E}">
        <p14:creationId xmlns:p14="http://schemas.microsoft.com/office/powerpoint/2010/main" val="2913354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DESIGN</a:t>
            </a:r>
          </a:p>
          <a:p>
            <a:pPr marL="0" indent="0">
              <a:buNone/>
            </a:pPr>
            <a:r>
              <a:rPr lang="en-US" sz="2000" dirty="0" smtClean="0">
                <a:latin typeface="Times New Roman" panose="02020603050405020304" pitchFamily="18" charset="0"/>
                <a:cs typeface="Times New Roman" panose="02020603050405020304" pitchFamily="18" charset="0"/>
              </a:rPr>
              <a:t>Model components-</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95600" y="1219200"/>
            <a:ext cx="5541744" cy="2530059"/>
          </a:xfrm>
          <a:prstGeom prst="rect">
            <a:avLst/>
          </a:prstGeom>
        </p:spPr>
      </p:pic>
    </p:spTree>
    <p:extLst>
      <p:ext uri="{BB962C8B-B14F-4D97-AF65-F5344CB8AC3E}">
        <p14:creationId xmlns:p14="http://schemas.microsoft.com/office/powerpoint/2010/main" val="1128580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Testing</a:t>
            </a:r>
          </a:p>
          <a:p>
            <a:r>
              <a:rPr lang="en-US" sz="2000" dirty="0">
                <a:latin typeface="Times New Roman" panose="02020603050405020304" pitchFamily="18" charset="0"/>
                <a:cs typeface="Times New Roman" panose="02020603050405020304" pitchFamily="18" charset="0"/>
              </a:rPr>
              <a:t>	Mean Absolute </a:t>
            </a:r>
            <a:r>
              <a:rPr lang="en-US" sz="2000" dirty="0" smtClean="0">
                <a:latin typeface="Times New Roman" panose="02020603050405020304" pitchFamily="18" charset="0"/>
                <a:cs typeface="Times New Roman" panose="02020603050405020304" pitchFamily="18" charset="0"/>
              </a:rPr>
              <a:t>Error</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Root </a:t>
            </a:r>
            <a:r>
              <a:rPr lang="en-US" sz="2000" dirty="0">
                <a:latin typeface="Times New Roman" panose="02020603050405020304" pitchFamily="18" charset="0"/>
                <a:cs typeface="Times New Roman" panose="02020603050405020304" pitchFamily="18" charset="0"/>
              </a:rPr>
              <a:t>Mean Squared </a:t>
            </a:r>
            <a:r>
              <a:rPr lang="en-US" sz="2000" dirty="0" smtClean="0">
                <a:latin typeface="Times New Roman" panose="02020603050405020304" pitchFamily="18" charset="0"/>
                <a:cs typeface="Times New Roman" panose="02020603050405020304" pitchFamily="18" charset="0"/>
              </a:rPr>
              <a:t>Error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Accuracy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34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CONCLUSION:</a:t>
            </a:r>
          </a:p>
          <a:p>
            <a:pPr marL="0" indent="0">
              <a:buNone/>
            </a:pPr>
            <a:r>
              <a:rPr lang="en-US" sz="2000" dirty="0">
                <a:latin typeface="Times New Roman" panose="02020603050405020304" pitchFamily="18" charset="0"/>
                <a:cs typeface="Times New Roman" panose="02020603050405020304" pitchFamily="18" charset="0"/>
              </a:rPr>
              <a:t>Our main objective of building an expected goals model by exploring different Machine Learning techniques has been accomplished. Indeed, we used modern Machine Learning algorithms such as Neural Networks, Random Forest and Support Vector Machines techniques to generate match outcome and match score predictions.</a:t>
            </a:r>
          </a:p>
          <a:p>
            <a:pPr marL="0" indent="0">
              <a:buNone/>
            </a:pPr>
            <a:r>
              <a:rPr lang="en-US" sz="2000" dirty="0">
                <a:latin typeface="Times New Roman" panose="02020603050405020304" pitchFamily="18" charset="0"/>
                <a:cs typeface="Times New Roman" panose="02020603050405020304" pitchFamily="18" charset="0"/>
              </a:rPr>
              <a:t>We managed to find and improve a database containing enough information to generate expected goals metrics, through both shots and other in-game statistics, and ELO team ratings.</a:t>
            </a:r>
          </a:p>
          <a:p>
            <a:pPr marL="0" indent="0">
              <a:buNone/>
            </a:pPr>
            <a:r>
              <a:rPr lang="en-US" sz="2000" dirty="0">
                <a:latin typeface="Times New Roman" panose="02020603050405020304" pitchFamily="18" charset="0"/>
                <a:cs typeface="Times New Roman" panose="02020603050405020304" pitchFamily="18" charset="0"/>
              </a:rPr>
              <a:t>A model training and testing pipeline was built to quickly and easily tweak our model and try different hypotheses, using Luigi to link our different model components together.</a:t>
            </a:r>
          </a:p>
          <a:p>
            <a:pPr marL="0" indent="0">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107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We have also compared our predictions to benchmark methods in order to better understand our models’ predictive performance. We have crucially found that our expected goals models achieve a similar performance to bookmakers’ odds, and that using expected goals instead of actual goals in traditional models such as the Dixon &amp; Coles model, helps achieve better predictive performance</a:t>
            </a:r>
          </a:p>
        </p:txBody>
      </p:sp>
    </p:spTree>
    <p:extLst>
      <p:ext uri="{BB962C8B-B14F-4D97-AF65-F5344CB8AC3E}">
        <p14:creationId xmlns:p14="http://schemas.microsoft.com/office/powerpoint/2010/main" val="2578307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References:</a:t>
            </a:r>
          </a:p>
          <a:p>
            <a:pPr marL="457200" indent="-457200">
              <a:buAutoNum type="arabicParenR"/>
            </a:pPr>
            <a:r>
              <a:rPr lang="en-US" sz="2000" dirty="0">
                <a:hlinkClick r:id="rId2"/>
              </a:rPr>
              <a:t>https://</a:t>
            </a:r>
            <a:r>
              <a:rPr lang="en-US" sz="2000" dirty="0" smtClean="0">
                <a:hlinkClick r:id="rId2"/>
              </a:rPr>
              <a:t>www.sciencedirect.com/science/article/pii/S2210832717301485</a:t>
            </a:r>
          </a:p>
          <a:p>
            <a:pPr marL="457200" indent="-457200">
              <a:buAutoNum type="arabicParenR"/>
            </a:pPr>
            <a:r>
              <a:rPr lang="en-US" sz="2000" dirty="0" smtClean="0">
                <a:hlinkClick r:id="rId2"/>
              </a:rPr>
              <a:t>https</a:t>
            </a:r>
            <a:r>
              <a:rPr lang="en-US" sz="2000" dirty="0">
                <a:hlinkClick r:id="rId2"/>
              </a:rPr>
              <a:t>://</a:t>
            </a:r>
            <a:r>
              <a:rPr lang="en-US" sz="2000" dirty="0" smtClean="0">
                <a:hlinkClick r:id="rId2"/>
              </a:rPr>
              <a:t>www.researchgate.net/publication/319937079_A_Machine_Learning_Framework_for_Sport_Result_Prediction</a:t>
            </a:r>
            <a:endParaRPr lang="en-US" sz="2000" dirty="0" smtClean="0"/>
          </a:p>
          <a:p>
            <a:pPr marL="457200" indent="-457200">
              <a:buAutoNum type="arabicParenR"/>
            </a:pPr>
            <a:r>
              <a:rPr lang="en-US" sz="2000" dirty="0">
                <a:hlinkClick r:id="rId3"/>
              </a:rPr>
              <a:t>https://www.northeastern.edu/rise/presentations/machine-learning-on-sports-prediction/</a:t>
            </a:r>
            <a:endParaRPr lang="en-US" sz="2000" dirty="0" smtClean="0"/>
          </a:p>
        </p:txBody>
      </p:sp>
    </p:spTree>
    <p:extLst>
      <p:ext uri="{BB962C8B-B14F-4D97-AF65-F5344CB8AC3E}">
        <p14:creationId xmlns:p14="http://schemas.microsoft.com/office/powerpoint/2010/main" val="1363215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CONTENT</a:t>
            </a:r>
            <a:endParaRPr lang="en-US" dirty="0"/>
          </a:p>
        </p:txBody>
      </p:sp>
      <p:sp>
        <p:nvSpPr>
          <p:cNvPr id="3" name="Content Placeholder 2"/>
          <p:cNvSpPr>
            <a:spLocks noGrp="1"/>
          </p:cNvSpPr>
          <p:nvPr>
            <p:ph idx="1"/>
          </p:nvPr>
        </p:nvSpPr>
        <p:spPr/>
        <p:txBody>
          <a:bodyPr/>
          <a:lstStyle/>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Introduction</a:t>
            </a:r>
          </a:p>
          <a:p>
            <a:pPr algn="just">
              <a:lnSpc>
                <a:spcPct val="150000"/>
              </a:lnSpc>
              <a:spcBef>
                <a:spcPts val="0"/>
              </a:spcBef>
              <a:buFont typeface="Wingdings" pitchFamily="2" charset="2"/>
              <a:buChar char="q"/>
            </a:pPr>
            <a:r>
              <a:rPr lang="en-US" sz="2000" dirty="0" smtClean="0">
                <a:latin typeface="Times New Roman" pitchFamily="18" charset="0"/>
                <a:cs typeface="Times New Roman" pitchFamily="18" charset="0"/>
              </a:rPr>
              <a:t>Literature Survey </a:t>
            </a:r>
          </a:p>
          <a:p>
            <a:pPr algn="just">
              <a:lnSpc>
                <a:spcPct val="150000"/>
              </a:lnSpc>
              <a:spcBef>
                <a:spcPts val="0"/>
              </a:spcBef>
              <a:buFont typeface="Wingdings" pitchFamily="2" charset="2"/>
              <a:buChar char="q"/>
            </a:pPr>
            <a:r>
              <a:rPr lang="en-US" sz="2000" dirty="0" smtClean="0">
                <a:latin typeface="Times New Roman" pitchFamily="18" charset="0"/>
                <a:cs typeface="Times New Roman" pitchFamily="18" charset="0"/>
              </a:rPr>
              <a:t>Brief on System </a:t>
            </a:r>
          </a:p>
          <a:p>
            <a:pPr algn="just">
              <a:lnSpc>
                <a:spcPct val="150000"/>
              </a:lnSpc>
              <a:spcBef>
                <a:spcPts val="0"/>
              </a:spcBef>
              <a:buFont typeface="Wingdings" pitchFamily="2" charset="2"/>
              <a:buChar char="q"/>
            </a:pPr>
            <a:r>
              <a:rPr lang="en-US" sz="2000" dirty="0" smtClean="0">
                <a:latin typeface="Times New Roman" pitchFamily="18" charset="0"/>
                <a:cs typeface="Times New Roman" pitchFamily="18" charset="0"/>
              </a:rPr>
              <a:t>Conclusion </a:t>
            </a:r>
          </a:p>
          <a:p>
            <a:pPr algn="just">
              <a:lnSpc>
                <a:spcPct val="150000"/>
              </a:lnSpc>
              <a:spcBef>
                <a:spcPts val="0"/>
              </a:spcBef>
              <a:buFont typeface="Wingdings" pitchFamily="2" charset="2"/>
              <a:buChar char="q"/>
            </a:pPr>
            <a:r>
              <a:rPr lang="en-US" sz="2000" dirty="0" smtClean="0">
                <a:latin typeface="Times New Roman" pitchFamily="18" charset="0"/>
                <a:cs typeface="Times New Roman" pitchFamily="18" charset="0"/>
              </a:rPr>
              <a:t>References</a:t>
            </a: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marL="0" indent="0" algn="just">
              <a:lnSpc>
                <a:spcPct val="150000"/>
              </a:lnSpc>
              <a:spcBef>
                <a:spcPts val="0"/>
              </a:spcBef>
              <a:buNone/>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endParaRPr lang="en-US" sz="2000" dirty="0">
              <a:latin typeface="Times New Roman" pitchFamily="18" charset="0"/>
              <a:cs typeface="Times New Roman" pitchFamily="18" charset="0"/>
            </a:endParaRPr>
          </a:p>
          <a:p>
            <a:pPr marL="0" indent="0" algn="just">
              <a:lnSpc>
                <a:spcPct val="150000"/>
              </a:lnSpc>
              <a:spcBef>
                <a:spcPts val="0"/>
              </a:spcBef>
              <a:buNone/>
            </a:pPr>
            <a:endParaRPr lang="en-US" sz="2000" dirty="0">
              <a:latin typeface="Times New Roman" pitchFamily="18" charset="0"/>
              <a:cs typeface="Times New Roman" pitchFamily="18" charset="0"/>
            </a:endParaRPr>
          </a:p>
          <a:p>
            <a:endParaRPr lang="en-US" sz="2000" dirty="0"/>
          </a:p>
        </p:txBody>
      </p:sp>
    </p:spTree>
    <p:extLst>
      <p:ext uri="{BB962C8B-B14F-4D97-AF65-F5344CB8AC3E}">
        <p14:creationId xmlns:p14="http://schemas.microsoft.com/office/powerpoint/2010/main" val="2591965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505200"/>
            <a:ext cx="4648200" cy="830997"/>
          </a:xfrm>
          <a:prstGeom prst="rect">
            <a:avLst/>
          </a:prstGeom>
          <a:noFill/>
        </p:spPr>
        <p:txBody>
          <a:bodyPr wrap="square" rtlCol="0">
            <a:spAutoFit/>
          </a:bodyPr>
          <a:lstStyle/>
          <a:p>
            <a:r>
              <a:rPr lang="en-US" dirty="0" smtClean="0"/>
              <a:t>                            </a:t>
            </a:r>
            <a:r>
              <a:rPr lang="en-US" sz="4800" dirty="0" smtClean="0">
                <a:latin typeface="Times New Roman" panose="02020603050405020304" pitchFamily="18" charset="0"/>
                <a:cs typeface="Times New Roman" panose="02020603050405020304" pitchFamily="18" charset="0"/>
              </a:rPr>
              <a:t>Thank you</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6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211763"/>
          </a:xfrm>
        </p:spPr>
        <p:txBody>
          <a:bodyPr/>
          <a:lstStyle/>
          <a:p>
            <a:pPr marL="0" indent="0">
              <a:buNone/>
            </a:pPr>
            <a:r>
              <a:rPr lang="en-US" sz="2000" dirty="0" smtClean="0">
                <a:latin typeface="Times New Roman" panose="02020603050405020304" pitchFamily="18" charset="0"/>
                <a:cs typeface="Times New Roman" panose="02020603050405020304" pitchFamily="18" charset="0"/>
              </a:rPr>
              <a:t>INTRODUCTION:</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recent years, new types of data have been collected for many games in various countries, such as play-by-play data including information on each shot or pass made in a match.</a:t>
            </a:r>
          </a:p>
          <a:p>
            <a:pPr marL="0" indent="0" algn="just">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collection of this data has placed Data Science on the forefront of the football industry with many possible uses and applications:</a:t>
            </a:r>
          </a:p>
          <a:p>
            <a:pPr marL="0" indent="0" algn="just">
              <a:buNone/>
            </a:pPr>
            <a:r>
              <a:rPr lang="en-US" sz="2000" dirty="0" smtClean="0">
                <a:latin typeface="Times New Roman" panose="02020603050405020304" pitchFamily="18" charset="0"/>
                <a:cs typeface="Times New Roman" panose="02020603050405020304" pitchFamily="18" charset="0"/>
              </a:rPr>
              <a:t>• Match </a:t>
            </a:r>
            <a:r>
              <a:rPr lang="en-US" sz="2000" dirty="0">
                <a:latin typeface="Times New Roman" panose="02020603050405020304" pitchFamily="18" charset="0"/>
                <a:cs typeface="Times New Roman" panose="02020603050405020304" pitchFamily="18" charset="0"/>
              </a:rPr>
              <a:t>strategy, tactics, and analysis</a:t>
            </a:r>
          </a:p>
          <a:p>
            <a:pPr marL="0" indent="0" algn="just">
              <a:buNone/>
            </a:pPr>
            <a:r>
              <a:rPr lang="en-US" sz="2000" dirty="0" smtClean="0">
                <a:latin typeface="Times New Roman" panose="02020603050405020304" pitchFamily="18" charset="0"/>
                <a:cs typeface="Times New Roman" panose="02020603050405020304" pitchFamily="18" charset="0"/>
              </a:rPr>
              <a:t>• Identifying </a:t>
            </a:r>
            <a:r>
              <a:rPr lang="en-US" sz="2000" dirty="0">
                <a:latin typeface="Times New Roman" panose="02020603050405020304" pitchFamily="18" charset="0"/>
                <a:cs typeface="Times New Roman" panose="02020603050405020304" pitchFamily="18" charset="0"/>
              </a:rPr>
              <a:t>players’ playing styles</a:t>
            </a:r>
          </a:p>
          <a:p>
            <a:pPr marL="0" indent="0" algn="just">
              <a:buNone/>
            </a:pPr>
            <a:r>
              <a:rPr lang="en-US" sz="2000" dirty="0" smtClean="0">
                <a:latin typeface="Times New Roman" panose="02020603050405020304" pitchFamily="18" charset="0"/>
                <a:cs typeface="Times New Roman" panose="02020603050405020304" pitchFamily="18" charset="0"/>
              </a:rPr>
              <a:t>• Player </a:t>
            </a:r>
            <a:r>
              <a:rPr lang="en-US" sz="2000" dirty="0">
                <a:latin typeface="Times New Roman" panose="02020603050405020304" pitchFamily="18" charset="0"/>
                <a:cs typeface="Times New Roman" panose="02020603050405020304" pitchFamily="18" charset="0"/>
              </a:rPr>
              <a:t>acquisition, player valuation, and team spending</a:t>
            </a:r>
          </a:p>
          <a:p>
            <a:pPr marL="0" indent="0" algn="just">
              <a:buNone/>
            </a:pPr>
            <a:r>
              <a:rPr lang="en-US" sz="2000" dirty="0" smtClean="0">
                <a:latin typeface="Times New Roman" panose="02020603050405020304" pitchFamily="18" charset="0"/>
                <a:cs typeface="Times New Roman" panose="02020603050405020304" pitchFamily="18" charset="0"/>
              </a:rPr>
              <a:t>• Training </a:t>
            </a:r>
            <a:r>
              <a:rPr lang="en-US" sz="2000" dirty="0">
                <a:latin typeface="Times New Roman" panose="02020603050405020304" pitchFamily="18" charset="0"/>
                <a:cs typeface="Times New Roman" panose="02020603050405020304" pitchFamily="18" charset="0"/>
              </a:rPr>
              <a:t>regimens and focus</a:t>
            </a:r>
          </a:p>
          <a:p>
            <a:pPr marL="0" indent="0" algn="just">
              <a:buNone/>
            </a:pPr>
            <a:r>
              <a:rPr lang="en-US" sz="2000" dirty="0" smtClean="0">
                <a:latin typeface="Times New Roman" panose="02020603050405020304" pitchFamily="18" charset="0"/>
                <a:cs typeface="Times New Roman" panose="02020603050405020304" pitchFamily="18" charset="0"/>
              </a:rPr>
              <a:t>• Injury </a:t>
            </a:r>
            <a:r>
              <a:rPr lang="en-US" sz="2000" dirty="0">
                <a:latin typeface="Times New Roman" panose="02020603050405020304" pitchFamily="18" charset="0"/>
                <a:cs typeface="Times New Roman" panose="02020603050405020304" pitchFamily="18" charset="0"/>
              </a:rPr>
              <a:t>prediction and prevention using test results and workloads</a:t>
            </a:r>
          </a:p>
          <a:p>
            <a:pPr marL="0" indent="0" algn="just">
              <a:buNone/>
            </a:pPr>
            <a:r>
              <a:rPr lang="en-US" sz="2000" dirty="0" smtClean="0">
                <a:latin typeface="Times New Roman" panose="02020603050405020304" pitchFamily="18" charset="0"/>
                <a:cs typeface="Times New Roman" panose="02020603050405020304" pitchFamily="18" charset="0"/>
              </a:rPr>
              <a:t>• Performance </a:t>
            </a:r>
            <a:r>
              <a:rPr lang="en-US" sz="2000" dirty="0">
                <a:latin typeface="Times New Roman" panose="02020603050405020304" pitchFamily="18" charset="0"/>
                <a:cs typeface="Times New Roman" panose="02020603050405020304" pitchFamily="18" charset="0"/>
              </a:rPr>
              <a:t>management and prediction</a:t>
            </a:r>
          </a:p>
          <a:p>
            <a:pPr marL="0" indent="0" algn="just">
              <a:buNone/>
            </a:pPr>
            <a:r>
              <a:rPr lang="en-US" sz="2000" dirty="0" smtClean="0">
                <a:latin typeface="Times New Roman" panose="02020603050405020304" pitchFamily="18" charset="0"/>
                <a:cs typeface="Times New Roman" panose="02020603050405020304" pitchFamily="18" charset="0"/>
              </a:rPr>
              <a:t>• Match </a:t>
            </a:r>
            <a:r>
              <a:rPr lang="en-US" sz="2000" dirty="0">
                <a:latin typeface="Times New Roman" panose="02020603050405020304" pitchFamily="18" charset="0"/>
                <a:cs typeface="Times New Roman" panose="02020603050405020304" pitchFamily="18" charset="0"/>
              </a:rPr>
              <a:t>outcome and league table prediction</a:t>
            </a:r>
          </a:p>
          <a:p>
            <a:pPr marL="0" indent="0" algn="just">
              <a:buNone/>
            </a:pPr>
            <a:r>
              <a:rPr lang="en-US" sz="2000" dirty="0" smtClean="0">
                <a:latin typeface="Times New Roman" panose="02020603050405020304" pitchFamily="18" charset="0"/>
                <a:cs typeface="Times New Roman" panose="02020603050405020304" pitchFamily="18" charset="0"/>
              </a:rPr>
              <a:t>• Tournament </a:t>
            </a:r>
            <a:r>
              <a:rPr lang="en-US" sz="2000" dirty="0">
                <a:latin typeface="Times New Roman" panose="02020603050405020304" pitchFamily="18" charset="0"/>
                <a:cs typeface="Times New Roman" panose="02020603050405020304" pitchFamily="18" charset="0"/>
              </a:rPr>
              <a:t>design and scheduling</a:t>
            </a:r>
          </a:p>
          <a:p>
            <a:pPr marL="0" indent="0" algn="just">
              <a:buNone/>
            </a:pPr>
            <a:r>
              <a:rPr lang="en-US" sz="2000" dirty="0" smtClean="0">
                <a:latin typeface="Times New Roman" panose="02020603050405020304" pitchFamily="18" charset="0"/>
                <a:cs typeface="Times New Roman" panose="02020603050405020304" pitchFamily="18" charset="0"/>
              </a:rPr>
              <a:t>• Betting </a:t>
            </a:r>
            <a:r>
              <a:rPr lang="en-US" sz="2000" dirty="0">
                <a:latin typeface="Times New Roman" panose="02020603050405020304" pitchFamily="18" charset="0"/>
                <a:cs typeface="Times New Roman" panose="02020603050405020304" pitchFamily="18" charset="0"/>
              </a:rPr>
              <a:t>odds calculation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936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LITERATURE SURVEY:</a:t>
            </a:r>
          </a:p>
          <a:p>
            <a:pPr marL="0" indent="0">
              <a:buNone/>
            </a:pPr>
            <a:r>
              <a:rPr lang="en-US" sz="2000" dirty="0">
                <a:latin typeface="Times New Roman" panose="02020603050405020304" pitchFamily="18" charset="0"/>
                <a:cs typeface="Times New Roman" panose="02020603050405020304" pitchFamily="18" charset="0"/>
              </a:rPr>
              <a:t>Literature Survey</a:t>
            </a:r>
          </a:p>
          <a:p>
            <a:pPr marL="0" indent="0">
              <a:buNone/>
            </a:pPr>
            <a:r>
              <a:rPr lang="en-US" sz="2000" dirty="0">
                <a:latin typeface="Times New Roman" panose="02020603050405020304" pitchFamily="18" charset="0"/>
                <a:cs typeface="Times New Roman" panose="02020603050405020304" pitchFamily="18" charset="0"/>
              </a:rPr>
              <a:t> Artificial Neural Networks (ANNs) (</a:t>
            </a:r>
            <a:r>
              <a:rPr lang="en-US" sz="2000" dirty="0" err="1">
                <a:latin typeface="Times New Roman" panose="02020603050405020304" pitchFamily="18" charset="0"/>
                <a:cs typeface="Times New Roman" panose="02020603050405020304" pitchFamily="18" charset="0"/>
              </a:rPr>
              <a:t>Grossberg</a:t>
            </a:r>
            <a:r>
              <a:rPr lang="en-US" sz="2000" dirty="0">
                <a:latin typeface="Times New Roman" panose="02020603050405020304" pitchFamily="18" charset="0"/>
                <a:cs typeface="Times New Roman" panose="02020603050405020304" pitchFamily="18" charset="0"/>
              </a:rPr>
              <a:t>, 1988) are perhaps the most commonly applied approach among ML mechanisms to the sport result prediction problem. Thus, for this review, we focus on studies that have applied ANNs. An ANN usually contains interconnected components (neurons) that transform a set of inputs into a desired output (Witten, et al., 2011). See figure 2 for an example of an ANN structure. The power of ANN comes from the non-linearity of the hidden neurons in adjusting weights that contribute to the final decision. ANN output often relies on input features and other components associated with the network, such as these weights. The ANN model is constructed after processing the training dataset that contains the features used to build the ANN classification model.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40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In other words, weights associated with interconnected components are continuously changing to accomplish high levels of predictive accuracy. These changes are performed by the ANN algorithm to fulfill the desired model’s accuracy given earlier by the user. This may lead in some cases to the problem of overfitting, as well as wasting computing resources such as training time and memory (Mohammad, et al., 2014). An appealing feature of ANNs is that they are quite flexible in terms of how the class variable is defined e.g. whether it is probability of victory (e.g. McCabe &amp; </a:t>
            </a:r>
            <a:r>
              <a:rPr lang="en-US" sz="2000" dirty="0" err="1">
                <a:latin typeface="Times New Roman" panose="02020603050405020304" pitchFamily="18" charset="0"/>
                <a:cs typeface="Times New Roman" panose="02020603050405020304" pitchFamily="18" charset="0"/>
              </a:rPr>
              <a:t>Travanthan</a:t>
            </a:r>
            <a:r>
              <a:rPr lang="en-US" sz="2000" dirty="0">
                <a:latin typeface="Times New Roman" panose="02020603050405020304" pitchFamily="18" charset="0"/>
                <a:cs typeface="Times New Roman" panose="02020603050405020304" pitchFamily="18" charset="0"/>
              </a:rPr>
              <a:t>, 2008), or whether two classes are used e.g. with home goals and away goals represented in the two different classes (e.g. </a:t>
            </a:r>
            <a:r>
              <a:rPr lang="en-US" sz="2000" dirty="0" err="1">
                <a:latin typeface="Times New Roman" panose="02020603050405020304" pitchFamily="18" charset="0"/>
                <a:cs typeface="Times New Roman" panose="02020603050405020304" pitchFamily="18" charset="0"/>
              </a:rPr>
              <a:t>Arabzad</a:t>
            </a:r>
            <a:r>
              <a:rPr lang="en-US" sz="2000" dirty="0">
                <a:latin typeface="Times New Roman" panose="02020603050405020304" pitchFamily="18" charset="0"/>
                <a:cs typeface="Times New Roman" panose="02020603050405020304" pitchFamily="18" charset="0"/>
              </a:rPr>
              <a:t> et al., 2014). Figure 2. Example structure of an ANN with 4 input nodes in the input layer, 5 hidden nodes in the hidden layer and one output node in the output layer (Mohamed et al., 2015, p.252)</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409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Block Diagram of Artificial Neural NetworkÂ "/>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923925"/>
            <a:ext cx="4629150" cy="3495675"/>
          </a:xfrm>
          <a:prstGeom prst="rect">
            <a:avLst/>
          </a:prstGeom>
          <a:noFill/>
          <a:ln>
            <a:noFill/>
          </a:ln>
        </p:spPr>
      </p:pic>
      <p:sp>
        <p:nvSpPr>
          <p:cNvPr id="5" name="Rectangle 4"/>
          <p:cNvSpPr/>
          <p:nvPr/>
        </p:nvSpPr>
        <p:spPr>
          <a:xfrm>
            <a:off x="819150" y="4419600"/>
            <a:ext cx="6496050" cy="646331"/>
          </a:xfrm>
          <a:prstGeom prst="rect">
            <a:avLst/>
          </a:prstGeom>
        </p:spPr>
        <p:txBody>
          <a:bodyPr wrap="square">
            <a:spAutoFit/>
          </a:bodyPr>
          <a:lstStyle/>
          <a:p>
            <a:r>
              <a:rPr lang="en-US" dirty="0" err="1"/>
              <a:t>Purucker</a:t>
            </a:r>
            <a:r>
              <a:rPr lang="en-US" dirty="0"/>
              <a:t> (1996) conducted one of the </a:t>
            </a:r>
            <a:r>
              <a:rPr lang="en-US" dirty="0" smtClean="0"/>
              <a:t>initial studies </a:t>
            </a:r>
            <a:r>
              <a:rPr lang="en-US" dirty="0"/>
              <a:t>on predicting results in the National Football League (NFL) using an ANN model.</a:t>
            </a:r>
          </a:p>
        </p:txBody>
      </p:sp>
    </p:spTree>
    <p:extLst>
      <p:ext uri="{BB962C8B-B14F-4D97-AF65-F5344CB8AC3E}">
        <p14:creationId xmlns:p14="http://schemas.microsoft.com/office/powerpoint/2010/main" val="3130313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BRIEF ON SYSTEM:</a:t>
            </a:r>
          </a:p>
          <a:p>
            <a:pPr marL="0" indent="0">
              <a:buNone/>
            </a:pPr>
            <a:r>
              <a:rPr lang="en-US" sz="2000" dirty="0" smtClean="0">
                <a:latin typeface="Times New Roman" panose="02020603050405020304" pitchFamily="18" charset="0"/>
                <a:cs typeface="Times New Roman" panose="02020603050405020304" pitchFamily="18" charset="0"/>
              </a:rPr>
              <a:t>  Main match events-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Goals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Shots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Passes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Crosses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Possessions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Penalties </a:t>
            </a:r>
            <a:r>
              <a:rPr lang="en-US" sz="2000" dirty="0">
                <a:latin typeface="Times New Roman" panose="02020603050405020304" pitchFamily="18" charset="0"/>
                <a:cs typeface="Times New Roman" panose="02020603050405020304" pitchFamily="18" charset="0"/>
              </a:rPr>
              <a:t>&amp; Free </a:t>
            </a:r>
            <a:r>
              <a:rPr lang="en-US" sz="2000" dirty="0" smtClean="0">
                <a:latin typeface="Times New Roman" panose="02020603050405020304" pitchFamily="18" charset="0"/>
                <a:cs typeface="Times New Roman" panose="02020603050405020304" pitchFamily="18" charset="0"/>
              </a:rPr>
              <a:t>Kicks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Cards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Corners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265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In following ways this problem can be solve</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66800" y="1905000"/>
            <a:ext cx="6942116" cy="3711627"/>
          </a:xfrm>
          <a:prstGeom prst="rect">
            <a:avLst/>
          </a:prstGeom>
        </p:spPr>
      </p:pic>
    </p:spTree>
    <p:extLst>
      <p:ext uri="{BB962C8B-B14F-4D97-AF65-F5344CB8AC3E}">
        <p14:creationId xmlns:p14="http://schemas.microsoft.com/office/powerpoint/2010/main" val="3587087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32816" y="914400"/>
            <a:ext cx="8229600" cy="5211763"/>
          </a:xfrm>
        </p:spPr>
        <p:txBody>
          <a:bodyPr/>
          <a:lstStyle/>
          <a:p>
            <a:pPr marL="0" indent="0">
              <a:buNone/>
            </a:pPr>
            <a:r>
              <a:rPr lang="en-US" sz="2000" dirty="0" smtClean="0">
                <a:latin typeface="Times New Roman" panose="02020603050405020304" pitchFamily="18" charset="0"/>
                <a:cs typeface="Times New Roman" panose="02020603050405020304" pitchFamily="18" charset="0"/>
              </a:rPr>
              <a:t>1)Generalized </a:t>
            </a:r>
            <a:r>
              <a:rPr lang="en-US" sz="2000" dirty="0">
                <a:latin typeface="Times New Roman" panose="02020603050405020304" pitchFamily="18" charset="0"/>
                <a:cs typeface="Times New Roman" panose="02020603050405020304" pitchFamily="18" charset="0"/>
              </a:rPr>
              <a:t>Linear </a:t>
            </a:r>
            <a:r>
              <a:rPr lang="en-US" sz="2000" dirty="0" smtClean="0">
                <a:latin typeface="Times New Roman" panose="02020603050405020304" pitchFamily="18" charset="0"/>
                <a:cs typeface="Times New Roman" panose="02020603050405020304" pitchFamily="18" charset="0"/>
              </a:rPr>
              <a:t>Models</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Figure </a:t>
            </a:r>
            <a:r>
              <a:rPr lang="fr-FR" sz="2000" dirty="0" smtClean="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Linear</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Regression</a:t>
            </a:r>
            <a:r>
              <a:rPr lang="fr-FR" sz="2000" dirty="0">
                <a:latin typeface="Times New Roman" panose="02020603050405020304" pitchFamily="18" charset="0"/>
                <a:cs typeface="Times New Roman" panose="02020603050405020304" pitchFamily="18" charset="0"/>
              </a:rPr>
              <a:t> technique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19400" y="1371600"/>
            <a:ext cx="4438273" cy="3298222"/>
          </a:xfrm>
          <a:prstGeom prst="rect">
            <a:avLst/>
          </a:prstGeom>
        </p:spPr>
      </p:pic>
    </p:spTree>
    <p:extLst>
      <p:ext uri="{BB962C8B-B14F-4D97-AF65-F5344CB8AC3E}">
        <p14:creationId xmlns:p14="http://schemas.microsoft.com/office/powerpoint/2010/main" val="3949844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TotalTime>
  <Words>788</Words>
  <Application>Microsoft Office PowerPoint</Application>
  <PresentationFormat>On-screen Show (4:3)</PresentationFormat>
  <Paragraphs>145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Britannic Bold</vt:lpstr>
      <vt:lpstr>Calibri</vt:lpstr>
      <vt:lpstr>Times New Roman</vt:lpstr>
      <vt:lpstr>Verdana</vt:lpstr>
      <vt:lpstr>Wingdings</vt:lpstr>
      <vt:lpstr>Office Theme</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Sandvik 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Protyush Debnath</dc:creator>
  <cp:lastModifiedBy>Sailee Salunke</cp:lastModifiedBy>
  <cp:revision>249</cp:revision>
  <dcterms:created xsi:type="dcterms:W3CDTF">2013-09-11T11:57:39Z</dcterms:created>
  <dcterms:modified xsi:type="dcterms:W3CDTF">2019-10-17T06:34:01Z</dcterms:modified>
</cp:coreProperties>
</file>