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57" r:id="rId3"/>
    <p:sldId id="258" r:id="rId4"/>
    <p:sldId id="259" r:id="rId5"/>
    <p:sldId id="260" r:id="rId6"/>
    <p:sldId id="263" r:id="rId7"/>
    <p:sldId id="262" r:id="rId8"/>
    <p:sldId id="264" r:id="rId9"/>
    <p:sldId id="265" r:id="rId10"/>
    <p:sldId id="266" r:id="rId11"/>
    <p:sldId id="267" r:id="rId12"/>
    <p:sldId id="261"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6BAA8-0F09-4E0A-B6FC-E44F0BE17942}" type="datetimeFigureOut">
              <a:rPr lang="en-US" smtClean="0"/>
              <a:t>18/10/2019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EBC7A-7731-4CBD-9F59-EC8B9E1782D0}" type="slidenum">
              <a:rPr lang="en-US" smtClean="0"/>
              <a:t>‹#›</a:t>
            </a:fld>
            <a:endParaRPr lang="en-US"/>
          </a:p>
        </p:txBody>
      </p:sp>
    </p:spTree>
    <p:extLst>
      <p:ext uri="{BB962C8B-B14F-4D97-AF65-F5344CB8AC3E}">
        <p14:creationId xmlns:p14="http://schemas.microsoft.com/office/powerpoint/2010/main" val="321656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87EBC7A-7731-4CBD-9F59-EC8B9E1782D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EF2242A-EC65-4154-BD37-4530EB9CFD2B}" type="datetimeFigureOut">
              <a:rPr lang="en-US" smtClean="0"/>
              <a:t>18/10/2019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F2242A-EC65-4154-BD37-4530EB9CFD2B}" type="datetimeFigureOut">
              <a:rPr lang="en-US" smtClean="0"/>
              <a:t>18/10/2019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F2242A-EC65-4154-BD37-4530EB9CFD2B}" type="datetimeFigureOut">
              <a:rPr lang="en-US" smtClean="0"/>
              <a:t>18/10/2019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EF2242A-EC65-4154-BD37-4530EB9CFD2B}" type="datetimeFigureOut">
              <a:rPr lang="en-US" smtClean="0"/>
              <a:t>18/10/2019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EF2242A-EC65-4154-BD37-4530EB9CFD2B}" type="datetimeFigureOut">
              <a:rPr lang="en-US" smtClean="0"/>
              <a:t>18/10/2019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8801639-FCB6-49C6-B419-B51A13BB0878}"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EF2242A-EC65-4154-BD37-4530EB9CFD2B}" type="datetimeFigureOut">
              <a:rPr lang="en-US" smtClean="0"/>
              <a:t>18/10/2019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EF2242A-EC65-4154-BD37-4530EB9CFD2B}" type="datetimeFigureOut">
              <a:rPr lang="en-US" smtClean="0"/>
              <a:t>18/10/2019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8801639-FCB6-49C6-B419-B51A13BB0878}"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EF2242A-EC65-4154-BD37-4530EB9CFD2B}" type="datetimeFigureOut">
              <a:rPr lang="en-US" smtClean="0"/>
              <a:t>18/10/2019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F2242A-EC65-4154-BD37-4530EB9CFD2B}" type="datetimeFigureOut">
              <a:rPr lang="en-US" smtClean="0"/>
              <a:t>18/10/2019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EF2242A-EC65-4154-BD37-4530EB9CFD2B}" type="datetimeFigureOut">
              <a:rPr lang="en-US" smtClean="0"/>
              <a:t>18/10/2019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01639-FCB6-49C6-B419-B51A13BB0878}" type="slidenum">
              <a:rPr lang="en-US" smtClean="0"/>
              <a:t>‹#›</a:t>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EF2242A-EC65-4154-BD37-4530EB9CFD2B}" type="datetimeFigureOut">
              <a:rPr lang="en-US" smtClean="0"/>
              <a:t>18/10/2019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8801639-FCB6-49C6-B419-B51A13BB0878}"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EF2242A-EC65-4154-BD37-4530EB9CFD2B}" type="datetimeFigureOut">
              <a:rPr lang="en-US" smtClean="0"/>
              <a:t>18/10/2019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8801639-FCB6-49C6-B419-B51A13BB0878}"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wipe/>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57364"/>
            <a:ext cx="6400800" cy="3781436"/>
          </a:xfrm>
        </p:spPr>
        <p:txBody>
          <a:bodyPr>
            <a:noAutofit/>
          </a:bodyPr>
          <a:lstStyle/>
          <a:p>
            <a:pPr algn="ctr"/>
            <a:r>
              <a:rPr lang="en-US" sz="2000" dirty="0" smtClean="0">
                <a:solidFill>
                  <a:schemeClr val="tx1"/>
                </a:solidFill>
                <a:latin typeface="Times New Roman" pitchFamily="18" charset="0"/>
                <a:cs typeface="Times New Roman" pitchFamily="18" charset="0"/>
              </a:rPr>
              <a:t>MSPM’S</a:t>
            </a:r>
          </a:p>
          <a:p>
            <a:pPr algn="ctr"/>
            <a:r>
              <a:rPr lang="en-US" sz="2000" dirty="0" smtClean="0">
                <a:solidFill>
                  <a:schemeClr val="tx1"/>
                </a:solidFill>
                <a:latin typeface="Times New Roman" pitchFamily="18" charset="0"/>
                <a:cs typeface="Times New Roman" pitchFamily="18" charset="0"/>
              </a:rPr>
              <a:t>DEOGIRI INSTITUTE OF ENGINEERING AND MANAGEMENT STUDIES SEMINAR (REVIEW-2) </a:t>
            </a:r>
          </a:p>
          <a:p>
            <a:pPr algn="ctr"/>
            <a:r>
              <a:rPr lang="en-US" sz="2000" dirty="0" smtClean="0">
                <a:solidFill>
                  <a:schemeClr val="tx1"/>
                </a:solidFill>
                <a:latin typeface="Times New Roman" pitchFamily="18" charset="0"/>
                <a:cs typeface="Times New Roman" pitchFamily="18" charset="0"/>
              </a:rPr>
              <a:t>Presentation on:</a:t>
            </a:r>
          </a:p>
          <a:p>
            <a:pPr algn="ctr"/>
            <a:r>
              <a:rPr lang="en-US" sz="2000" dirty="0" smtClean="0">
                <a:solidFill>
                  <a:schemeClr val="tx1"/>
                </a:solidFill>
                <a:latin typeface="Times New Roman" pitchFamily="18" charset="0"/>
                <a:cs typeface="Times New Roman" pitchFamily="18" charset="0"/>
              </a:rPr>
              <a:t>Automatic and Real- time Pothole Detection And </a:t>
            </a:r>
            <a:r>
              <a:rPr lang="en-US" sz="2000" dirty="0" err="1" smtClean="0">
                <a:solidFill>
                  <a:schemeClr val="tx1"/>
                </a:solidFill>
                <a:latin typeface="Times New Roman" pitchFamily="18" charset="0"/>
                <a:cs typeface="Times New Roman" pitchFamily="18" charset="0"/>
              </a:rPr>
              <a:t>Trafﬁc</a:t>
            </a:r>
            <a:r>
              <a:rPr lang="en-US" sz="2000" dirty="0" smtClean="0">
                <a:solidFill>
                  <a:schemeClr val="tx1"/>
                </a:solidFill>
                <a:latin typeface="Times New Roman" pitchFamily="18" charset="0"/>
                <a:cs typeface="Times New Roman" pitchFamily="18" charset="0"/>
              </a:rPr>
              <a:t> Monitoring System using Smartphone Technology</a:t>
            </a:r>
          </a:p>
          <a:p>
            <a:pPr algn="ctr"/>
            <a:r>
              <a:rPr lang="en-US" sz="2000" dirty="0" smtClean="0">
                <a:solidFill>
                  <a:schemeClr val="tx1"/>
                </a:solidFill>
                <a:latin typeface="Times New Roman" pitchFamily="18" charset="0"/>
                <a:cs typeface="Times New Roman" pitchFamily="18" charset="0"/>
              </a:rPr>
              <a:t>Submitted By:</a:t>
            </a:r>
          </a:p>
          <a:p>
            <a:pPr algn="ctr"/>
            <a:r>
              <a:rPr lang="en-US" sz="2000" dirty="0" smtClean="0">
                <a:solidFill>
                  <a:schemeClr val="tx1"/>
                </a:solidFill>
                <a:latin typeface="Times New Roman" pitchFamily="18" charset="0"/>
                <a:cs typeface="Times New Roman" pitchFamily="18" charset="0"/>
              </a:rPr>
              <a:t>Nikita </a:t>
            </a:r>
            <a:r>
              <a:rPr lang="en-US" sz="2000" dirty="0" err="1" smtClean="0">
                <a:solidFill>
                  <a:schemeClr val="tx1"/>
                </a:solidFill>
                <a:latin typeface="Times New Roman" pitchFamily="18" charset="0"/>
                <a:cs typeface="Times New Roman" pitchFamily="18" charset="0"/>
              </a:rPr>
              <a:t>Muthal</a:t>
            </a:r>
            <a:r>
              <a:rPr lang="en-US" sz="2000" dirty="0" smtClean="0">
                <a:solidFill>
                  <a:schemeClr val="tx1"/>
                </a:solidFill>
                <a:latin typeface="Times New Roman" pitchFamily="18" charset="0"/>
                <a:cs typeface="Times New Roman" pitchFamily="18" charset="0"/>
              </a:rPr>
              <a:t>(36119)</a:t>
            </a:r>
          </a:p>
          <a:p>
            <a:pPr algn="ctr"/>
            <a:r>
              <a:rPr lang="en-US" sz="2000" dirty="0">
                <a:solidFill>
                  <a:schemeClr val="tx1"/>
                </a:solidFill>
                <a:latin typeface="Times New Roman" pitchFamily="18" charset="0"/>
                <a:cs typeface="Times New Roman" pitchFamily="18" charset="0"/>
              </a:rPr>
              <a:t>S</a:t>
            </a:r>
            <a:r>
              <a:rPr lang="en-US" sz="2000" dirty="0" smtClean="0">
                <a:solidFill>
                  <a:schemeClr val="tx1"/>
                </a:solidFill>
                <a:latin typeface="Times New Roman" pitchFamily="18" charset="0"/>
                <a:cs typeface="Times New Roman" pitchFamily="18" charset="0"/>
              </a:rPr>
              <a:t>iddhi </a:t>
            </a:r>
            <a:r>
              <a:rPr lang="en-US" sz="2000" dirty="0" smtClean="0">
                <a:solidFill>
                  <a:schemeClr val="tx1"/>
                </a:solidFill>
                <a:latin typeface="Times New Roman" pitchFamily="18" charset="0"/>
                <a:cs typeface="Times New Roman" pitchFamily="18" charset="0"/>
              </a:rPr>
              <a:t>Gaud(36128)</a:t>
            </a:r>
          </a:p>
          <a:p>
            <a:pPr lvl="2" algn="l"/>
            <a:r>
              <a:rPr lang="en-US" sz="2000" dirty="0" smtClean="0">
                <a:solidFill>
                  <a:schemeClr val="tx1"/>
                </a:solidFill>
                <a:latin typeface="Times New Roman" pitchFamily="18" charset="0"/>
                <a:cs typeface="Times New Roman" pitchFamily="18" charset="0"/>
              </a:rPr>
              <a:t>	  Class: TE-2  </a:t>
            </a:r>
          </a:p>
          <a:p>
            <a:pPr algn="ctr"/>
            <a:r>
              <a:rPr lang="en-US" sz="2000" dirty="0" smtClean="0">
                <a:solidFill>
                  <a:schemeClr val="tx1"/>
                </a:solidFill>
                <a:latin typeface="Times New Roman" pitchFamily="18" charset="0"/>
                <a:cs typeface="Times New Roman" pitchFamily="18" charset="0"/>
              </a:rPr>
              <a:t>  Guide: Prof. P.H. </a:t>
            </a:r>
            <a:r>
              <a:rPr lang="en-US" sz="2000" dirty="0" err="1" smtClean="0">
                <a:solidFill>
                  <a:schemeClr val="tx1"/>
                </a:solidFill>
                <a:latin typeface="Times New Roman" pitchFamily="18" charset="0"/>
                <a:cs typeface="Times New Roman" pitchFamily="18" charset="0"/>
              </a:rPr>
              <a:t>Durole</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1285852" y="357166"/>
            <a:ext cx="6786610" cy="1285884"/>
          </a:xfrm>
          <a:prstGeom prst="rect">
            <a:avLst/>
          </a:prstGeom>
          <a:noFill/>
          <a:ln w="9525">
            <a:noFill/>
            <a:miter lim="800000"/>
            <a:headEnd/>
            <a:tailEnd/>
          </a:ln>
          <a:effec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71501"/>
            <a:ext cx="8229600" cy="3286128"/>
          </a:xfrm>
        </p:spPr>
        <p:txBody>
          <a:bodyPr>
            <a:normAutofit/>
          </a:bodyPr>
          <a:lstStyle/>
          <a:p>
            <a:pPr algn="just"/>
            <a:r>
              <a:rPr lang="en-IN" sz="2800" dirty="0" smtClean="0">
                <a:latin typeface="Times New Roman" pitchFamily="18" charset="0"/>
                <a:cs typeface="Times New Roman" pitchFamily="18" charset="0"/>
              </a:rPr>
              <a:t>Traffic  </a:t>
            </a:r>
            <a:r>
              <a:rPr lang="en-IN" sz="2800" dirty="0">
                <a:latin typeface="Times New Roman" pitchFamily="18" charset="0"/>
                <a:cs typeface="Times New Roman" pitchFamily="18" charset="0"/>
              </a:rPr>
              <a:t>V</a:t>
            </a:r>
            <a:r>
              <a:rPr lang="en-IN" sz="2800" dirty="0" smtClean="0">
                <a:latin typeface="Times New Roman" pitchFamily="18" charset="0"/>
                <a:cs typeface="Times New Roman" pitchFamily="18" charset="0"/>
              </a:rPr>
              <a:t>isualization  Module</a:t>
            </a:r>
            <a:endParaRPr lang="en-US" sz="2800" dirty="0" smtClean="0">
              <a:latin typeface="Times New Roman" pitchFamily="18" charset="0"/>
              <a:cs typeface="Times New Roman" pitchFamily="18" charset="0"/>
            </a:endParaRPr>
          </a:p>
          <a:p>
            <a:pPr algn="just">
              <a:buNone/>
            </a:pPr>
            <a:r>
              <a:rPr lang="en-US" sz="2200" dirty="0" smtClean="0"/>
              <a:t>         </a:t>
            </a:r>
            <a:r>
              <a:rPr lang="en-US" sz="2200" dirty="0" smtClean="0">
                <a:latin typeface="Times New Roman" pitchFamily="18" charset="0"/>
                <a:cs typeface="Times New Roman" pitchFamily="18" charset="0"/>
              </a:rPr>
              <a:t>Traffic Information Module Similar to the visualization module, the traffic information module gets data relating to traffic information (braking event data) from the road condition detection module and provides the user with information on real-time traffic using a heat map visualization tool on the web app. The module also exposes an interface using REST for other applications to consume the data.</a:t>
            </a:r>
          </a:p>
          <a:p>
            <a:pPr algn="just">
              <a:buNone/>
            </a:pPr>
            <a:endParaRPr lang="en-IN" sz="2200" dirty="0"/>
          </a:p>
          <a:p>
            <a:pPr algn="just">
              <a:buNone/>
            </a:pPr>
            <a:endParaRPr lang="en-US" sz="2200" dirty="0"/>
          </a:p>
        </p:txBody>
      </p:sp>
      <p:pic>
        <p:nvPicPr>
          <p:cNvPr id="5125" name="Picture 5"/>
          <p:cNvPicPr>
            <a:picLocks noChangeAspect="1" noChangeArrowheads="1"/>
          </p:cNvPicPr>
          <p:nvPr/>
        </p:nvPicPr>
        <p:blipFill>
          <a:blip r:embed="rId2"/>
          <a:srcRect/>
          <a:stretch>
            <a:fillRect/>
          </a:stretch>
        </p:blipFill>
        <p:spPr bwMode="auto">
          <a:xfrm>
            <a:off x="1500166" y="3571876"/>
            <a:ext cx="6858048" cy="2500330"/>
          </a:xfrm>
          <a:prstGeom prst="rect">
            <a:avLst/>
          </a:prstGeom>
          <a:noFill/>
          <a:ln w="9525">
            <a:noFill/>
            <a:miter lim="800000"/>
            <a:headEnd/>
            <a:tailEnd/>
          </a:ln>
          <a:effectLst/>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rmAutofit/>
          </a:bodyPr>
          <a:lstStyle/>
          <a:p>
            <a:r>
              <a:rPr lang="en-IN" sz="2800" dirty="0" smtClean="0">
                <a:latin typeface="Times New Roman" pitchFamily="18" charset="0"/>
                <a:cs typeface="Times New Roman" pitchFamily="18" charset="0"/>
              </a:rPr>
              <a:t>Pothole Visualization Module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47"/>
            <a:ext cx="8229600" cy="2214578"/>
          </a:xfrm>
        </p:spPr>
        <p:txBody>
          <a:bodyPr>
            <a:normAutofit lnSpcReduction="10000"/>
          </a:bodyPr>
          <a:lstStyle/>
          <a:p>
            <a:pPr algn="just"/>
            <a:r>
              <a:rPr lang="en-US" dirty="0" smtClean="0"/>
              <a:t> </a:t>
            </a:r>
            <a:r>
              <a:rPr lang="en-US" sz="2200" dirty="0" smtClean="0">
                <a:latin typeface="Times New Roman" pitchFamily="18" charset="0"/>
                <a:cs typeface="Times New Roman" pitchFamily="18" charset="0"/>
              </a:rPr>
              <a:t>The pothole prevention module is responsible for deriving value for the user that is, using the aggregated road condition data to visualize the state of road networks the user is interested in. This module controls the crowd map on the mobile and web applications using pothole data, and provides an interface for other exposing the data to other developers as well</a:t>
            </a:r>
            <a:r>
              <a:rPr lang="en-US" sz="2200" dirty="0" smtClean="0"/>
              <a:t>.</a:t>
            </a:r>
            <a:endParaRPr lang="en-US" sz="2200" dirty="0"/>
          </a:p>
        </p:txBody>
      </p:sp>
      <p:pic>
        <p:nvPicPr>
          <p:cNvPr id="6146" name="Picture 2"/>
          <p:cNvPicPr>
            <a:picLocks noChangeAspect="1" noChangeArrowheads="1"/>
          </p:cNvPicPr>
          <p:nvPr/>
        </p:nvPicPr>
        <p:blipFill>
          <a:blip r:embed="rId2"/>
          <a:srcRect/>
          <a:stretch>
            <a:fillRect/>
          </a:stretch>
        </p:blipFill>
        <p:spPr bwMode="auto">
          <a:xfrm>
            <a:off x="928662" y="3357562"/>
            <a:ext cx="7500990" cy="2786082"/>
          </a:xfrm>
          <a:prstGeom prst="rect">
            <a:avLst/>
          </a:prstGeom>
          <a:noFill/>
          <a:ln w="9525">
            <a:noFill/>
            <a:miter lim="800000"/>
            <a:headEnd/>
            <a:tailEnd/>
          </a:ln>
          <a:effectLst/>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itchFamily="18" charset="0"/>
                <a:cs typeface="Times New Roman" pitchFamily="18" charset="0"/>
              </a:rPr>
              <a:t>C</a:t>
            </a:r>
            <a:r>
              <a:rPr lang="en-IN" sz="2800" dirty="0" smtClean="0">
                <a:latin typeface="Times New Roman" pitchFamily="18" charset="0"/>
                <a:cs typeface="Times New Roman" pitchFamily="18" charset="0"/>
              </a:rPr>
              <a:t>onclusion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This project describes and implements a real-time pothole detection and traffic monitoring system, and has been able to harness Smartphone sensors to solve a global challenge, apply Machine learning to a real world problem and develop a scalable, reliable system driven by the power of crowd sourcing. </a:t>
            </a:r>
          </a:p>
          <a:p>
            <a:pPr algn="just"/>
            <a:r>
              <a:rPr lang="en-US" sz="2200" dirty="0" smtClean="0">
                <a:latin typeface="Times New Roman" pitchFamily="18" charset="0"/>
                <a:cs typeface="Times New Roman" pitchFamily="18" charset="0"/>
              </a:rPr>
              <a:t>The challenge embedded in transportation as detailed in the introduction leading to this research, has been shown to be significant.</a:t>
            </a:r>
          </a:p>
          <a:p>
            <a:pPr algn="just"/>
            <a:r>
              <a:rPr lang="en-US" sz="2200" dirty="0" smtClean="0">
                <a:latin typeface="Times New Roman" pitchFamily="18" charset="0"/>
                <a:cs typeface="Times New Roman" pitchFamily="18" charset="0"/>
              </a:rPr>
              <a:t> However as technology advances, and penetration rises, such challenges are solvable with easily accessible tools as shown with the development of this system</a:t>
            </a:r>
            <a:r>
              <a:rPr lang="en-US" sz="2200" dirty="0" smtClean="0"/>
              <a:t>. </a:t>
            </a:r>
            <a:endParaRPr lang="en-US" sz="2200" dirty="0"/>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1810"/>
            <a:ext cx="8229600" cy="1285884"/>
          </a:xfrm>
        </p:spPr>
        <p:txBody>
          <a:bodyPr/>
          <a:lstStyle/>
          <a:p>
            <a:pPr algn="ctr"/>
            <a:r>
              <a:rPr lang="en-IN" dirty="0" smtClean="0"/>
              <a:t>Thank you!</a:t>
            </a:r>
            <a:endParaRPr lang="en-US" dirty="0"/>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100" dirty="0" smtClean="0">
                <a:latin typeface="Times New Roman" pitchFamily="18" charset="0"/>
                <a:cs typeface="Times New Roman" pitchFamily="18" charset="0"/>
              </a:rPr>
              <a:t>Contents</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Abstract </a:t>
            </a:r>
          </a:p>
          <a:p>
            <a:pPr algn="just">
              <a:buNone/>
            </a:pPr>
            <a:r>
              <a:rPr lang="en-US" sz="2000" dirty="0" smtClean="0">
                <a:latin typeface="Times New Roman" pitchFamily="18" charset="0"/>
                <a:cs typeface="Times New Roman" pitchFamily="18" charset="0"/>
              </a:rPr>
              <a:t>❏ Introduction </a:t>
            </a:r>
          </a:p>
          <a:p>
            <a:pPr algn="just">
              <a:buNone/>
            </a:pPr>
            <a:r>
              <a:rPr lang="en-US" sz="2000" dirty="0" smtClean="0">
                <a:latin typeface="Times New Roman" pitchFamily="18" charset="0"/>
                <a:cs typeface="Times New Roman" pitchFamily="18" charset="0"/>
              </a:rPr>
              <a:t>❏ Methodology</a:t>
            </a:r>
          </a:p>
          <a:p>
            <a:pPr algn="just">
              <a:buNone/>
            </a:pPr>
            <a:r>
              <a:rPr lang="en-US" sz="2000" dirty="0" smtClean="0">
                <a:latin typeface="Times New Roman" pitchFamily="18" charset="0"/>
                <a:cs typeface="Times New Roman" pitchFamily="18" charset="0"/>
              </a:rPr>
              <a:t> ➔ Software System Development Methodology</a:t>
            </a:r>
          </a:p>
          <a:p>
            <a:pPr algn="just">
              <a:buNone/>
            </a:pPr>
            <a:r>
              <a:rPr lang="en-US" sz="2000" dirty="0" smtClean="0">
                <a:latin typeface="Times New Roman" pitchFamily="18" charset="0"/>
                <a:cs typeface="Times New Roman" pitchFamily="18" charset="0"/>
              </a:rPr>
              <a:t>❏ Features</a:t>
            </a:r>
          </a:p>
          <a:p>
            <a:pPr algn="just">
              <a:buNone/>
            </a:pPr>
            <a:r>
              <a:rPr lang="en-US" sz="2000" dirty="0" smtClean="0">
                <a:latin typeface="Times New Roman" pitchFamily="18" charset="0"/>
                <a:cs typeface="Times New Roman" pitchFamily="18" charset="0"/>
              </a:rPr>
              <a:t>❏ Proposed System Model </a:t>
            </a:r>
          </a:p>
          <a:p>
            <a:pPr algn="just">
              <a:buNone/>
            </a:pPr>
            <a:r>
              <a:rPr lang="en-US" sz="2000" dirty="0" smtClean="0">
                <a:latin typeface="Times New Roman" pitchFamily="18" charset="0"/>
                <a:cs typeface="Times New Roman" pitchFamily="18" charset="0"/>
              </a:rPr>
              <a:t>❏ Conclusion</a:t>
            </a:r>
            <a:endParaRPr lang="en-US" sz="2000" dirty="0">
              <a:latin typeface="Times New Roman" pitchFamily="18" charset="0"/>
              <a:cs typeface="Times New Roman" pitchFamily="18"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71480"/>
            <a:ext cx="8686800" cy="5508645"/>
          </a:xfrm>
        </p:spPr>
        <p:txBody>
          <a:bodyPr>
            <a:normAutofit/>
          </a:bodyPr>
          <a:lstStyle/>
          <a:p>
            <a:pPr>
              <a:buNone/>
            </a:pPr>
            <a:r>
              <a:rPr lang="en-US" dirty="0" smtClean="0">
                <a:latin typeface="Times New Roman" pitchFamily="18" charset="0"/>
                <a:cs typeface="Times New Roman" pitchFamily="18" charset="0"/>
              </a:rPr>
              <a:t>ABSTRACT</a:t>
            </a:r>
          </a:p>
          <a:p>
            <a:pPr algn="just"/>
            <a:r>
              <a:rPr lang="en-US" sz="2200" dirty="0" smtClean="0">
                <a:latin typeface="Times New Roman" pitchFamily="18" charset="0"/>
                <a:cs typeface="Times New Roman" pitchFamily="18" charset="0"/>
              </a:rPr>
              <a:t>         Technology , more  specifically,  mobile phone  technology has  evolved to enable miniature devices  the capability  of containing  powerful sensors. </a:t>
            </a:r>
          </a:p>
          <a:p>
            <a:pPr algn="just"/>
            <a:r>
              <a:rPr lang="en-US" sz="2200" dirty="0" smtClean="0">
                <a:latin typeface="Times New Roman" pitchFamily="18" charset="0"/>
                <a:cs typeface="Times New Roman" pitchFamily="18" charset="0"/>
              </a:rPr>
              <a:t>The functionalities of these sensors, such as accelerometers, present in smart phones is what this study exploits to develop a system capable of automatically detecting potholes  in  real-time and  monitoring road  traffic  conditions.</a:t>
            </a:r>
          </a:p>
          <a:p>
            <a:pPr algn="just"/>
            <a:r>
              <a:rPr lang="en-US" sz="2200" dirty="0" smtClean="0">
                <a:latin typeface="Times New Roman" pitchFamily="18" charset="0"/>
                <a:cs typeface="Times New Roman" pitchFamily="18" charset="0"/>
              </a:rPr>
              <a:t> Machine learning techniques; Support vector machines based on K-means clustering, are applied to the data obtained from such sensors to estimate road/traffic conditions.</a:t>
            </a:r>
          </a:p>
          <a:p>
            <a:pPr algn="just"/>
            <a:r>
              <a:rPr lang="en-US" sz="2200" dirty="0" smtClean="0">
                <a:latin typeface="Times New Roman" pitchFamily="18" charset="0"/>
                <a:cs typeface="Times New Roman" pitchFamily="18" charset="0"/>
              </a:rPr>
              <a:t>Keywords:</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Road condition, traffic, potholes, real-time, machine learning, mobile, sensors, visualization</a:t>
            </a:r>
            <a:endParaRPr lang="en-US" sz="2200" dirty="0">
              <a:latin typeface="Times New Roman" pitchFamily="18" charset="0"/>
              <a:cs typeface="Times New Roman" pitchFamily="18" charset="0"/>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pPr algn="just"/>
            <a:r>
              <a:rPr lang="en-US" sz="2000" dirty="0" smtClean="0">
                <a:latin typeface="Times New Roman" pitchFamily="18" charset="0"/>
                <a:cs typeface="Times New Roman" pitchFamily="18" charset="0"/>
              </a:rPr>
              <a:t>Detection of potholes and traffic monitoring is a problem widely studied in recent  times,  and  the  approaches  often employ  the  usage  of dedicated sensors such as GPS, accelerometers, and traffic cameras.  </a:t>
            </a:r>
          </a:p>
          <a:p>
            <a:pPr algn="just"/>
            <a:r>
              <a:rPr lang="en-US" sz="2000" dirty="0" smtClean="0">
                <a:latin typeface="Times New Roman" pitchFamily="18" charset="0"/>
                <a:cs typeface="Times New Roman" pitchFamily="18" charset="0"/>
              </a:rPr>
              <a:t>Thus, the  smart phone based pothole detection  and </a:t>
            </a:r>
            <a:r>
              <a:rPr lang="en-US" sz="2000" dirty="0" err="1" smtClean="0">
                <a:latin typeface="Times New Roman" pitchFamily="18" charset="0"/>
                <a:cs typeface="Times New Roman" pitchFamily="18" charset="0"/>
              </a:rPr>
              <a:t>trafﬁc</a:t>
            </a:r>
            <a:r>
              <a:rPr lang="en-US" sz="2000" dirty="0" smtClean="0">
                <a:latin typeface="Times New Roman" pitchFamily="18" charset="0"/>
                <a:cs typeface="Times New Roman" pitchFamily="18" charset="0"/>
              </a:rPr>
              <a:t> estimation methods obviate the need for specialized hardware installed in vehicles or on the roadside. Being crowd-sourced  -  using  distributed participatory  data  collection -  the approach has the advantage of high  scalability considering that the number of smart phone users is growing quite rapidly. </a:t>
            </a:r>
          </a:p>
          <a:p>
            <a:pPr algn="just"/>
            <a:r>
              <a:rPr lang="en-US" sz="2000" dirty="0" smtClean="0">
                <a:latin typeface="Times New Roman" pitchFamily="18" charset="0"/>
                <a:cs typeface="Times New Roman" pitchFamily="18" charset="0"/>
              </a:rPr>
              <a:t>Automated embedded sensing systems,  including smart </a:t>
            </a:r>
            <a:r>
              <a:rPr lang="en-US" sz="2000" dirty="0" err="1" smtClean="0">
                <a:latin typeface="Times New Roman" pitchFamily="18" charset="0"/>
                <a:cs typeface="Times New Roman" pitchFamily="18" charset="0"/>
              </a:rPr>
              <a:t>phones,generally</a:t>
            </a:r>
            <a:r>
              <a:rPr lang="en-US" sz="2000" dirty="0" smtClean="0">
                <a:latin typeface="Times New Roman" pitchFamily="18" charset="0"/>
                <a:cs typeface="Times New Roman" pitchFamily="18" charset="0"/>
              </a:rPr>
              <a:t>, have  two classes  of sensors  to be  used for  pothole detection: microphone and accelerometers. This study employs accelerometer data processing  for pothole detection and  traffic monitoring</a:t>
            </a:r>
            <a:r>
              <a:rPr lang="en-US" sz="2200" dirty="0" smtClean="0"/>
              <a:t>.</a:t>
            </a:r>
            <a:endParaRPr lang="en-US" sz="2200"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METHODOLOGY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US" sz="2400" dirty="0" smtClean="0"/>
          </a:p>
          <a:p>
            <a:pPr algn="just">
              <a:buNone/>
            </a:pPr>
            <a:endParaRPr lang="en-IN" sz="2400" dirty="0"/>
          </a:p>
          <a:p>
            <a:pPr algn="just">
              <a:buNone/>
            </a:pPr>
            <a:endParaRPr lang="en-IN" sz="2400" dirty="0" smtClean="0"/>
          </a:p>
          <a:p>
            <a:pPr algn="just">
              <a:buNone/>
            </a:pPr>
            <a:endParaRPr lang="en-US" sz="2400" dirty="0"/>
          </a:p>
        </p:txBody>
      </p:sp>
      <p:pic>
        <p:nvPicPr>
          <p:cNvPr id="6" name="Picture 2"/>
          <p:cNvPicPr>
            <a:picLocks noChangeAspect="1" noChangeArrowheads="1"/>
          </p:cNvPicPr>
          <p:nvPr/>
        </p:nvPicPr>
        <p:blipFill>
          <a:blip r:embed="rId2"/>
          <a:srcRect/>
          <a:stretch>
            <a:fillRect/>
          </a:stretch>
        </p:blipFill>
        <p:spPr bwMode="auto">
          <a:xfrm>
            <a:off x="714348" y="1643050"/>
            <a:ext cx="7715303" cy="4857784"/>
          </a:xfrm>
          <a:prstGeom prst="rect">
            <a:avLst/>
          </a:prstGeom>
          <a:noFill/>
          <a:ln w="9525">
            <a:noFill/>
            <a:miter lim="800000"/>
            <a:headEnd/>
            <a:tailEnd/>
          </a:ln>
          <a:effectLst/>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229600" cy="5411807"/>
          </a:xfrm>
        </p:spPr>
        <p:txBody>
          <a:bodyPr>
            <a:normAutofit/>
          </a:bodyPr>
          <a:lstStyle/>
          <a:p>
            <a:pPr algn="just">
              <a:buNone/>
            </a:pPr>
            <a:endParaRPr lang="en-US" sz="2200" dirty="0" smtClean="0"/>
          </a:p>
          <a:p>
            <a:pPr algn="just"/>
            <a:r>
              <a:rPr lang="en-US" sz="2200" dirty="0" smtClean="0">
                <a:latin typeface="Times New Roman" pitchFamily="18" charset="0"/>
                <a:cs typeface="Times New Roman" pitchFamily="18" charset="0"/>
              </a:rPr>
              <a:t>       The Software development approach used in the research was the Feature driven development (FDD), which is a client-centric, architecture-centric, and pragmatic software process. Features, as the name implies, are an important aspect of FDD. A feature is a small, client-valued function expressed in the form &lt;action&gt;&lt;result&gt;&lt;object&gt;, and the various features of the proposed system are highlighted and discussed in the following section.</a:t>
            </a:r>
            <a:endParaRPr lang="en-US" sz="2200" dirty="0">
              <a:latin typeface="Times New Roman" pitchFamily="18" charset="0"/>
              <a:cs typeface="Times New Roman"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2800" dirty="0" smtClean="0">
                <a:latin typeface="Times New Roman" pitchFamily="18" charset="0"/>
                <a:cs typeface="Times New Roman" pitchFamily="18" charset="0"/>
              </a:rPr>
              <a:t>Analysis of the Various Modules Involved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200" dirty="0" smtClean="0">
                <a:latin typeface="Times New Roman" pitchFamily="18" charset="0"/>
                <a:cs typeface="Times New Roman" pitchFamily="18" charset="0"/>
              </a:rPr>
              <a:t>Sensing Module </a:t>
            </a:r>
          </a:p>
          <a:p>
            <a:pPr algn="just"/>
            <a:r>
              <a:rPr lang="en-US" sz="2200" dirty="0" smtClean="0">
                <a:latin typeface="Times New Roman" pitchFamily="18" charset="0"/>
                <a:cs typeface="Times New Roman" pitchFamily="18" charset="0"/>
              </a:rPr>
              <a:t>The Sensing module is central to the entire system, as its output is what the rest of the system acts on. </a:t>
            </a:r>
          </a:p>
          <a:p>
            <a:pPr algn="just"/>
            <a:r>
              <a:rPr lang="en-US" sz="2200" dirty="0" smtClean="0">
                <a:latin typeface="Times New Roman" pitchFamily="18" charset="0"/>
                <a:cs typeface="Times New Roman" pitchFamily="18" charset="0"/>
              </a:rPr>
              <a:t>This module is responsible for getting the needed parameters from the various sensors being used in the smart phone by the system such as the GPS coordinates from the GPS, the 3-axis acceleration values from the accelerometer.</a:t>
            </a:r>
          </a:p>
          <a:p>
            <a:pPr algn="just"/>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he magnetic vector from the magnetometer, Network information from radio sensors. </a:t>
            </a:r>
          </a:p>
          <a:p>
            <a:pPr algn="just"/>
            <a:r>
              <a:rPr lang="en-US" sz="2200" dirty="0" smtClean="0">
                <a:latin typeface="Times New Roman" pitchFamily="18" charset="0"/>
                <a:cs typeface="Times New Roman" pitchFamily="18" charset="0"/>
              </a:rPr>
              <a:t>The module is also for triggered sensing where the high power sensors are triggered only when the low power sensors needs to be complemented or when needed. </a:t>
            </a:r>
          </a:p>
          <a:p>
            <a:pPr algn="just"/>
            <a:endParaRPr lang="en-US" sz="2200" dirty="0">
              <a:latin typeface="Times New Roman" pitchFamily="18" charset="0"/>
              <a:cs typeface="Times New Roman" pitchFamily="18" charset="0"/>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76337" y="1142984"/>
            <a:ext cx="6791325" cy="5143536"/>
          </a:xfrm>
          <a:prstGeom prst="rect">
            <a:avLst/>
          </a:prstGeom>
          <a:noFill/>
          <a:ln w="9525">
            <a:noFill/>
            <a:miter lim="800000"/>
            <a:headEnd/>
            <a:tailEnd/>
          </a:ln>
          <a:effectLst/>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r>
              <a:rPr lang="en-US" sz="2800" dirty="0" smtClean="0">
                <a:latin typeface="Times New Roman" pitchFamily="18" charset="0"/>
                <a:cs typeface="Times New Roman" pitchFamily="18" charset="0"/>
              </a:rPr>
              <a:t>Road Condition Detection Module</a:t>
            </a:r>
          </a:p>
          <a:p>
            <a:pPr algn="just">
              <a:buNone/>
            </a:pPr>
            <a:r>
              <a:rPr lang="en-US" sz="2200" dirty="0" smtClean="0">
                <a:latin typeface="Times New Roman" pitchFamily="18" charset="0"/>
                <a:cs typeface="Times New Roman" pitchFamily="18" charset="0"/>
              </a:rPr>
              <a:t>      The road condition detection module is where the actual prediction of the vehicle state is performed based on the real time sensor information that is passed to the learning module. The module is also responsible for providing input for the data aggregation module where all the data is stored, and works with the sensing module to enable geo-spatial information attached to the data.</a:t>
            </a:r>
            <a:endParaRPr lang="en-US" sz="22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785785" y="3571876"/>
            <a:ext cx="7715305" cy="2714644"/>
          </a:xfrm>
          <a:prstGeom prst="rect">
            <a:avLst/>
          </a:prstGeom>
          <a:noFill/>
          <a:ln w="9525">
            <a:noFill/>
            <a:miter lim="800000"/>
            <a:headEnd/>
            <a:tailEnd/>
          </a:ln>
          <a:effectLst/>
        </p:spPr>
      </p:pic>
    </p:spTree>
  </p:cSld>
  <p:clrMapOvr>
    <a:masterClrMapping/>
  </p:clrMapOvr>
  <p:transition>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140</TotalTime>
  <Words>800</Words>
  <Application>Microsoft Office PowerPoint</Application>
  <PresentationFormat>On-screen Show (4:3)</PresentationFormat>
  <Paragraphs>58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PowerPoint Presentation</vt:lpstr>
      <vt:lpstr> Contents </vt:lpstr>
      <vt:lpstr>PowerPoint Presentation</vt:lpstr>
      <vt:lpstr>INTRODUCTION</vt:lpstr>
      <vt:lpstr>METHODOLOGY</vt:lpstr>
      <vt:lpstr>PowerPoint Presentation</vt:lpstr>
      <vt:lpstr> Analysis of the Various Modules Involved </vt:lpstr>
      <vt:lpstr>PowerPoint Presentation</vt:lpstr>
      <vt:lpstr>PowerPoint Presentation</vt:lpstr>
      <vt:lpstr>PowerPoint Presentation</vt:lpstr>
      <vt:lpstr>Pothole Visualization Module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sidhi</cp:lastModifiedBy>
  <cp:revision>34</cp:revision>
  <dcterms:created xsi:type="dcterms:W3CDTF">2019-10-08T16:17:07Z</dcterms:created>
  <dcterms:modified xsi:type="dcterms:W3CDTF">2019-10-18T10:05:01Z</dcterms:modified>
</cp:coreProperties>
</file>