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1" r:id="rId3"/>
    <p:sldId id="282" r:id="rId4"/>
    <p:sldId id="283" r:id="rId5"/>
    <p:sldId id="285" r:id="rId6"/>
    <p:sldId id="286" r:id="rId7"/>
    <p:sldId id="287" r:id="rId8"/>
    <p:sldId id="288" r:id="rId9"/>
    <p:sldId id="289" r:id="rId10"/>
    <p:sldId id="290"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2"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5945138-AE4C-4A31-B3A8-02267A6A6B7E}" type="datetimeFigureOut">
              <a:rPr lang="en-US" smtClean="0"/>
              <a:pPr/>
              <a:t>10/16/2019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738BE99C-C828-41A2-BC80-8D172F3B010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945138-AE4C-4A31-B3A8-02267A6A6B7E}"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BE99C-C828-41A2-BC80-8D172F3B01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945138-AE4C-4A31-B3A8-02267A6A6B7E}"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BE99C-C828-41A2-BC80-8D172F3B01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945138-AE4C-4A31-B3A8-02267A6A6B7E}"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BE99C-C828-41A2-BC80-8D172F3B01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5945138-AE4C-4A31-B3A8-02267A6A6B7E}"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738BE99C-C828-41A2-BC80-8D172F3B01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945138-AE4C-4A31-B3A8-02267A6A6B7E}"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BE99C-C828-41A2-BC80-8D172F3B01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5945138-AE4C-4A31-B3A8-02267A6A6B7E}" type="datetimeFigureOut">
              <a:rPr lang="en-US" smtClean="0"/>
              <a:pPr/>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BE99C-C828-41A2-BC80-8D172F3B01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5945138-AE4C-4A31-B3A8-02267A6A6B7E}" type="datetimeFigureOut">
              <a:rPr lang="en-US" smtClean="0"/>
              <a:pPr/>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BE99C-C828-41A2-BC80-8D172F3B01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45138-AE4C-4A31-B3A8-02267A6A6B7E}" type="datetimeFigureOut">
              <a:rPr lang="en-US" smtClean="0"/>
              <a:pPr/>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BE99C-C828-41A2-BC80-8D172F3B01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945138-AE4C-4A31-B3A8-02267A6A6B7E}"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BE99C-C828-41A2-BC80-8D172F3B01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945138-AE4C-4A31-B3A8-02267A6A6B7E}"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BE99C-C828-41A2-BC80-8D172F3B01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5945138-AE4C-4A31-B3A8-02267A6A6B7E}" type="datetimeFigureOut">
              <a:rPr lang="en-US" smtClean="0"/>
              <a:pPr/>
              <a:t>10/16/2019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38BE99C-C828-41A2-BC80-8D172F3B010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txBox="1"/>
          <p:nvPr/>
        </p:nvSpPr>
        <p:spPr>
          <a:xfrm>
            <a:off x="1331640" y="0"/>
            <a:ext cx="6669360" cy="1700808"/>
          </a:xfrm>
          <a:prstGeom prst="rect">
            <a:avLst/>
          </a:prstGeom>
        </p:spPr>
        <p:txBody>
          <a:bodyPr vert="horz" lIns="91440" tIns="45720" rIns="91440" bIns="45720" rtlCol="0" anchor="ctr">
            <a:normAutofit/>
          </a:bodyPr>
          <a:lstStyle/>
          <a:p>
            <a:pPr algn="ctr">
              <a:spcBef>
                <a:spcPct val="0"/>
              </a:spcBef>
            </a:pPr>
            <a:r>
              <a:rPr lang="en-IN" dirty="0">
                <a:latin typeface="Times New Roman" pitchFamily="18" charset="0"/>
                <a:ea typeface="+mj-ea"/>
                <a:cs typeface="Times New Roman" pitchFamily="18" charset="0"/>
              </a:rPr>
              <a:t>M.S.P.M’s</a:t>
            </a:r>
            <a:r>
              <a:rPr lang="en-IN" sz="2200" dirty="0">
                <a:latin typeface="Times New Roman" pitchFamily="18" charset="0"/>
                <a:ea typeface="+mj-ea"/>
                <a:cs typeface="Times New Roman" pitchFamily="18" charset="0"/>
              </a:rPr>
              <a:t/>
            </a:r>
            <a:br>
              <a:rPr lang="en-IN" sz="2200" dirty="0">
                <a:latin typeface="Times New Roman" pitchFamily="18" charset="0"/>
                <a:ea typeface="+mj-ea"/>
                <a:cs typeface="Times New Roman" pitchFamily="18" charset="0"/>
              </a:rPr>
            </a:br>
            <a:r>
              <a:rPr lang="en-IN" sz="2200" b="1" dirty="0">
                <a:latin typeface="Times New Roman" pitchFamily="18" charset="0"/>
                <a:ea typeface="+mj-ea"/>
                <a:cs typeface="Times New Roman" pitchFamily="18" charset="0"/>
              </a:rPr>
              <a:t>Deogiri Institute of Engineering and Management Studies, </a:t>
            </a:r>
            <a:r>
              <a:rPr lang="en-IN" sz="2200" b="1" dirty="0" smtClean="0">
                <a:latin typeface="Times New Roman" pitchFamily="18" charset="0"/>
                <a:ea typeface="+mj-ea"/>
                <a:cs typeface="Times New Roman" pitchFamily="18" charset="0"/>
              </a:rPr>
              <a:t>Aurangabad</a:t>
            </a:r>
            <a:endParaRPr lang="en-IN" sz="2200" b="1" dirty="0">
              <a:latin typeface="Times New Roman" pitchFamily="18" charset="0"/>
              <a:ea typeface="+mj-ea"/>
              <a:cs typeface="Times New Roman" pitchFamily="18" charset="0"/>
            </a:endParaRPr>
          </a:p>
        </p:txBody>
      </p:sp>
      <p:sp>
        <p:nvSpPr>
          <p:cNvPr id="1048602" name="Content Placeholder 2"/>
          <p:cNvSpPr txBox="1"/>
          <p:nvPr/>
        </p:nvSpPr>
        <p:spPr>
          <a:xfrm>
            <a:off x="1709682" y="5157192"/>
            <a:ext cx="7200897" cy="708782"/>
          </a:xfrm>
          <a:prstGeom prst="rect">
            <a:avLst/>
          </a:prstGeom>
        </p:spPr>
        <p:txBody>
          <a:bodyPr vert="horz" lIns="91440" tIns="45720" rIns="91440" bIns="45720" rtlCol="0">
            <a:normAutofit/>
          </a:bodyPr>
          <a:lstStyle/>
          <a:p>
            <a:pPr algn="ctr">
              <a:spcBef>
                <a:spcPct val="20000"/>
              </a:spcBef>
            </a:pPr>
            <a:endParaRPr lang="en-IN" sz="3200" dirty="0">
              <a:solidFill>
                <a:schemeClr val="tx1">
                  <a:tint val="75000"/>
                </a:schemeClr>
              </a:solidFill>
              <a:latin typeface="Times New Roman" pitchFamily="18" charset="0"/>
              <a:cs typeface="Times New Roman" pitchFamily="18" charset="0"/>
            </a:endParaRPr>
          </a:p>
        </p:txBody>
      </p:sp>
      <p:sp>
        <p:nvSpPr>
          <p:cNvPr id="1048603" name="TextBox 5"/>
          <p:cNvSpPr txBox="1"/>
          <p:nvPr/>
        </p:nvSpPr>
        <p:spPr>
          <a:xfrm>
            <a:off x="2099853" y="3269056"/>
            <a:ext cx="184731" cy="369332"/>
          </a:xfrm>
          <a:prstGeom prst="rect">
            <a:avLst/>
          </a:prstGeom>
          <a:noFill/>
        </p:spPr>
        <p:txBody>
          <a:bodyPr wrap="none" rtlCol="0">
            <a:spAutoFit/>
          </a:bodyPr>
          <a:lstStyle/>
          <a:p>
            <a:endParaRPr lang="en-IN" dirty="0">
              <a:latin typeface="Times New Roman" pitchFamily="18" charset="0"/>
              <a:cs typeface="Times New Roman" pitchFamily="18" charset="0"/>
            </a:endParaRPr>
          </a:p>
        </p:txBody>
      </p:sp>
      <p:sp>
        <p:nvSpPr>
          <p:cNvPr id="1048604" name="TextBox 6"/>
          <p:cNvSpPr txBox="1"/>
          <p:nvPr/>
        </p:nvSpPr>
        <p:spPr>
          <a:xfrm>
            <a:off x="1943099" y="3948324"/>
            <a:ext cx="184731" cy="369332"/>
          </a:xfrm>
          <a:prstGeom prst="rect">
            <a:avLst/>
          </a:prstGeom>
          <a:noFill/>
        </p:spPr>
        <p:txBody>
          <a:bodyPr wrap="none" rtlCol="0">
            <a:spAutoFit/>
          </a:bodyPr>
          <a:lstStyle/>
          <a:p>
            <a:endParaRPr lang="en-IN" dirty="0">
              <a:latin typeface="Times New Roman" pitchFamily="18" charset="0"/>
              <a:cs typeface="Times New Roman" pitchFamily="18" charset="0"/>
            </a:endParaRPr>
          </a:p>
        </p:txBody>
      </p:sp>
      <p:sp>
        <p:nvSpPr>
          <p:cNvPr id="1048606" name="TextBox 8"/>
          <p:cNvSpPr txBox="1"/>
          <p:nvPr/>
        </p:nvSpPr>
        <p:spPr>
          <a:xfrm>
            <a:off x="1331640" y="3942348"/>
            <a:ext cx="6347959" cy="1323439"/>
          </a:xfrm>
          <a:prstGeom prst="rect">
            <a:avLst/>
          </a:prstGeom>
          <a:noFill/>
        </p:spPr>
        <p:txBody>
          <a:bodyPr wrap="square" rtlCol="0">
            <a:spAutoFit/>
          </a:bodyPr>
          <a:lstStyle/>
          <a:p>
            <a:pPr algn="ctr"/>
            <a:r>
              <a:rPr lang="en-IN" sz="2000" b="1" dirty="0">
                <a:latin typeface="Times New Roman" pitchFamily="18" charset="0"/>
                <a:cs typeface="Times New Roman" pitchFamily="18" charset="0"/>
              </a:rPr>
              <a:t>Department of Computer Science and Engineering</a:t>
            </a:r>
          </a:p>
          <a:p>
            <a:pPr algn="ctr"/>
            <a:r>
              <a:rPr lang="en-IN" sz="2000" b="1" dirty="0">
                <a:latin typeface="Times New Roman" pitchFamily="18" charset="0"/>
                <a:cs typeface="Times New Roman" pitchFamily="18" charset="0"/>
              </a:rPr>
              <a:t>Deogiri Institute of Engineering and Management Studies, Aurangabad</a:t>
            </a:r>
          </a:p>
          <a:p>
            <a:pPr algn="ctr"/>
            <a:r>
              <a:rPr lang="en-IN" sz="2000" b="1" dirty="0">
                <a:latin typeface="Times New Roman" pitchFamily="18" charset="0"/>
                <a:cs typeface="Times New Roman" pitchFamily="18" charset="0"/>
              </a:rPr>
              <a:t>(2018-19) </a:t>
            </a:r>
          </a:p>
        </p:txBody>
      </p:sp>
      <p:sp>
        <p:nvSpPr>
          <p:cNvPr id="1048607" name="TextBox 11"/>
          <p:cNvSpPr txBox="1"/>
          <p:nvPr/>
        </p:nvSpPr>
        <p:spPr>
          <a:xfrm>
            <a:off x="1574286" y="940653"/>
            <a:ext cx="6426714" cy="3293209"/>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pPr algn="ctr"/>
            <a:endParaRPr lang="en-IN" sz="2200" b="1" dirty="0">
              <a:latin typeface="Times New Roman" pitchFamily="18" charset="0"/>
              <a:cs typeface="Times New Roman" pitchFamily="18" charset="0"/>
            </a:endParaRPr>
          </a:p>
          <a:p>
            <a:pPr algn="ctr"/>
            <a:r>
              <a:rPr lang="en-IN" dirty="0" smtClean="0">
                <a:latin typeface="Times New Roman" pitchFamily="18" charset="0"/>
                <a:cs typeface="Times New Roman" pitchFamily="18" charset="0"/>
              </a:rPr>
              <a:t>Submitted By</a:t>
            </a:r>
            <a:endParaRPr lang="en-US" altLang="zh-CN" sz="2200" b="1" dirty="0" smtClean="0">
              <a:latin typeface="Times New Roman" pitchFamily="18" charset="0"/>
              <a:cs typeface="Times New Roman" pitchFamily="18" charset="0"/>
            </a:endParaRPr>
          </a:p>
          <a:p>
            <a:pPr algn="ctr"/>
            <a:r>
              <a:rPr lang="en-US" altLang="zh-CN" sz="2200" b="1" dirty="0" err="1" smtClean="0">
                <a:latin typeface="Times New Roman" pitchFamily="18" charset="0"/>
                <a:cs typeface="Times New Roman" pitchFamily="18" charset="0"/>
              </a:rPr>
              <a:t>Kajari</a:t>
            </a:r>
            <a:r>
              <a:rPr lang="en-US" altLang="zh-CN" sz="2200" b="1" dirty="0" smtClean="0">
                <a:latin typeface="Times New Roman" pitchFamily="18" charset="0"/>
                <a:cs typeface="Times New Roman" pitchFamily="18" charset="0"/>
              </a:rPr>
              <a:t> </a:t>
            </a:r>
            <a:r>
              <a:rPr lang="en-US" altLang="zh-CN" sz="2200" b="1" dirty="0" err="1" smtClean="0">
                <a:latin typeface="Times New Roman" pitchFamily="18" charset="0"/>
                <a:cs typeface="Times New Roman" pitchFamily="18" charset="0"/>
              </a:rPr>
              <a:t>ajay</a:t>
            </a:r>
            <a:r>
              <a:rPr lang="en-US" altLang="zh-CN" sz="2200" b="1" dirty="0" smtClean="0">
                <a:latin typeface="Times New Roman" pitchFamily="18" charset="0"/>
                <a:cs typeface="Times New Roman" pitchFamily="18" charset="0"/>
              </a:rPr>
              <a:t> </a:t>
            </a:r>
            <a:r>
              <a:rPr lang="en-US" altLang="zh-CN" sz="2200" b="1" dirty="0" err="1" smtClean="0">
                <a:latin typeface="Times New Roman" pitchFamily="18" charset="0"/>
                <a:cs typeface="Times New Roman" pitchFamily="18" charset="0"/>
              </a:rPr>
              <a:t>daulatabadkar</a:t>
            </a:r>
            <a:endParaRPr lang="en-US" altLang="zh-CN" sz="2200" b="1" dirty="0" smtClean="0">
              <a:latin typeface="Times New Roman" pitchFamily="18" charset="0"/>
              <a:cs typeface="Times New Roman" pitchFamily="18" charset="0"/>
            </a:endParaRPr>
          </a:p>
          <a:p>
            <a:pPr algn="ctr"/>
            <a:r>
              <a:rPr lang="en-US" altLang="zh-CN" sz="2200" b="1" dirty="0" smtClean="0">
                <a:latin typeface="Times New Roman" pitchFamily="18" charset="0"/>
                <a:cs typeface="Times New Roman" pitchFamily="18" charset="0"/>
              </a:rPr>
              <a:t>TE </a:t>
            </a:r>
            <a:r>
              <a:rPr lang="en-US" altLang="zh-CN" sz="2200" b="1" dirty="0">
                <a:latin typeface="Times New Roman" pitchFamily="18" charset="0"/>
                <a:cs typeface="Times New Roman" pitchFamily="18" charset="0"/>
              </a:rPr>
              <a:t>CSE -2.  </a:t>
            </a:r>
            <a:endParaRPr lang="en-US" altLang="zh-CN" sz="2200" b="1" dirty="0" smtClean="0">
              <a:latin typeface="Times New Roman" pitchFamily="18" charset="0"/>
              <a:cs typeface="Times New Roman" pitchFamily="18" charset="0"/>
            </a:endParaRPr>
          </a:p>
          <a:p>
            <a:pPr algn="ctr"/>
            <a:r>
              <a:rPr lang="en-US" altLang="zh-CN" sz="2200" b="1" dirty="0" smtClean="0">
                <a:latin typeface="Times New Roman" pitchFamily="18" charset="0"/>
                <a:cs typeface="Times New Roman" pitchFamily="18" charset="0"/>
              </a:rPr>
              <a:t> </a:t>
            </a:r>
            <a:r>
              <a:rPr lang="en-US" altLang="zh-CN" sz="2200" b="1" dirty="0">
                <a:latin typeface="Times New Roman" pitchFamily="18" charset="0"/>
                <a:cs typeface="Times New Roman" pitchFamily="18" charset="0"/>
              </a:rPr>
              <a:t>Roll no</a:t>
            </a:r>
            <a:r>
              <a:rPr lang="en-US" altLang="zh-CN" sz="2200" b="1" dirty="0" smtClean="0">
                <a:latin typeface="Times New Roman" pitchFamily="18" charset="0"/>
                <a:cs typeface="Times New Roman" pitchFamily="18" charset="0"/>
              </a:rPr>
              <a:t>.-</a:t>
            </a:r>
            <a:r>
              <a:rPr lang="en-US" altLang="zh-CN" sz="2200" b="1" dirty="0" smtClean="0">
                <a:latin typeface="Times New Roman" pitchFamily="18" charset="0"/>
                <a:cs typeface="Times New Roman" pitchFamily="18" charset="0"/>
              </a:rPr>
              <a:t>36142</a:t>
            </a:r>
          </a:p>
          <a:p>
            <a:pPr algn="ctr"/>
            <a:r>
              <a:rPr lang="en-US" altLang="zh-CN" sz="2200" b="1" dirty="0" smtClean="0">
                <a:latin typeface="Times New Roman" pitchFamily="18" charset="0"/>
                <a:cs typeface="Times New Roman" pitchFamily="18" charset="0"/>
              </a:rPr>
              <a:t>Topic Name: Motion Detection And Instant Alerter</a:t>
            </a:r>
            <a:endParaRPr lang="en-US" altLang="zh-CN" sz="2200" b="1" dirty="0" smtClean="0">
              <a:latin typeface="Times New Roman" pitchFamily="18" charset="0"/>
              <a:cs typeface="Times New Roman" pitchFamily="18" charset="0"/>
            </a:endParaRPr>
          </a:p>
          <a:p>
            <a:pPr algn="ctr"/>
            <a:endParaRPr lang="zh-CN" altLang="en-US" dirty="0"/>
          </a:p>
          <a:p>
            <a:pPr algn="ctr"/>
            <a:r>
              <a:rPr lang="en-US" sz="2200" b="1" dirty="0" smtClean="0">
                <a:latin typeface="Times New Roman" pitchFamily="18" charset="0"/>
                <a:cs typeface="Times New Roman" pitchFamily="18" charset="0"/>
              </a:rPr>
              <a:t>Babasaheb </a:t>
            </a:r>
            <a:r>
              <a:rPr lang="en-US" sz="2200" b="1" dirty="0">
                <a:latin typeface="Times New Roman" pitchFamily="18" charset="0"/>
                <a:cs typeface="Times New Roman" pitchFamily="18" charset="0"/>
              </a:rPr>
              <a:t>Ambedkar Technological University, Lonere (M.S.) </a:t>
            </a:r>
            <a:endParaRPr lang="en-IN" sz="2200" dirty="0">
              <a:latin typeface="Times New Roman" pitchFamily="18" charset="0"/>
              <a:cs typeface="Times New Roman" pitchFamily="18" charset="0"/>
            </a:endParaRPr>
          </a:p>
        </p:txBody>
      </p:sp>
      <p:sp>
        <p:nvSpPr>
          <p:cNvPr id="1048608" name="TextBox 12"/>
          <p:cNvSpPr txBox="1"/>
          <p:nvPr/>
        </p:nvSpPr>
        <p:spPr>
          <a:xfrm>
            <a:off x="5868145" y="3573016"/>
            <a:ext cx="184731" cy="369332"/>
          </a:xfrm>
          <a:prstGeom prst="rect">
            <a:avLst/>
          </a:prstGeom>
          <a:noFill/>
        </p:spPr>
        <p:txBody>
          <a:bodyPr wrap="none" rtlCol="0">
            <a:spAutoFit/>
          </a:bodyPr>
          <a:lstStyle/>
          <a:p>
            <a:endParaRPr lang="en-IN" dirty="0">
              <a:latin typeface="Times New Roman" pitchFamily="18" charset="0"/>
              <a:cs typeface="Times New Roman" pitchFamily="18" charset="0"/>
            </a:endParaRPr>
          </a:p>
        </p:txBody>
      </p:sp>
      <p:pic>
        <p:nvPicPr>
          <p:cNvPr id="2097154" name="Picture 13"/>
          <p:cNvPicPr>
            <a:picLocks noChangeAspect="1"/>
          </p:cNvPicPr>
          <p:nvPr/>
        </p:nvPicPr>
        <p:blipFill>
          <a:blip r:embed="rId2" cstate="print"/>
          <a:stretch>
            <a:fillRect/>
          </a:stretch>
        </p:blipFill>
        <p:spPr>
          <a:xfrm>
            <a:off x="3748218" y="-187036"/>
            <a:ext cx="1836204" cy="860187"/>
          </a:xfrm>
          <a:prstGeom prst="rect">
            <a:avLst/>
          </a:prstGeom>
        </p:spPr>
      </p:pic>
    </p:spTree>
    <p:extLst>
      <p:ext uri="{BB962C8B-B14F-4D97-AF65-F5344CB8AC3E}">
        <p14:creationId xmlns="" xmlns:p14="http://schemas.microsoft.com/office/powerpoint/2010/main" val="275237525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 </a:t>
            </a:r>
          </a:p>
          <a:p>
            <a:r>
              <a:rPr lang="en-IN" dirty="0" smtClean="0"/>
              <a:t>The smart surveillance system has been aimed to design in such a way that it can fulfil the needs of the user for particular surveillance area. It has countless applications and can be used in different environments and scenarios. For instance, at one scenario it can be used by any person working in industry to be aware of the activity being happened at their own working places, in their absence, while at another instance it can be used for spy purposes at bank lockers, storage houses. Another application is to provide information to the user about what is happening in surveillance area by notification.</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98613" y="2938463"/>
            <a:ext cx="5946775" cy="981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64330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System component</a:t>
            </a:r>
          </a:p>
          <a:p>
            <a:r>
              <a:rPr lang="en-US" dirty="0" smtClean="0"/>
              <a:t>System diagram</a:t>
            </a:r>
          </a:p>
          <a:p>
            <a:r>
              <a:rPr lang="en-US" dirty="0" smtClean="0"/>
              <a:t>System software</a:t>
            </a:r>
          </a:p>
          <a:p>
            <a:r>
              <a:rPr lang="en-US" dirty="0" smtClean="0"/>
              <a:t>Application</a:t>
            </a:r>
          </a:p>
          <a:p>
            <a:r>
              <a:rPr lang="en-US" dirty="0" smtClean="0"/>
              <a:t>Advantages</a:t>
            </a:r>
          </a:p>
          <a:p>
            <a:r>
              <a:rPr lang="en-US" dirty="0" smtClean="0"/>
              <a:t>Disadvantages</a:t>
            </a:r>
          </a:p>
          <a:p>
            <a:r>
              <a:rPr lang="en-US" dirty="0" smtClean="0"/>
              <a:t>Future scope</a:t>
            </a:r>
          </a:p>
          <a:p>
            <a:r>
              <a:rPr lang="en-US" dirty="0" smtClean="0"/>
              <a:t>conclusion</a:t>
            </a:r>
            <a:endParaRPr lang="en-US" dirty="0"/>
          </a:p>
        </p:txBody>
      </p:sp>
    </p:spTree>
    <p:extLst>
      <p:ext uri="{BB962C8B-B14F-4D97-AF65-F5344CB8AC3E}">
        <p14:creationId xmlns="" xmlns:p14="http://schemas.microsoft.com/office/powerpoint/2010/main" val="53202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a:t>
            </a:r>
            <a:r>
              <a:rPr lang="en-IN" dirty="0" smtClean="0"/>
              <a:t>ntroduction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 </a:t>
            </a:r>
          </a:p>
          <a:p>
            <a:r>
              <a:rPr lang="en-IN" dirty="0" smtClean="0"/>
              <a:t> In surveillance, CCTV camera is costly because of the use of computer. It reserves too much space for continues recording and also require manpower to detect the unauthorized Activity. But compared to the existing system Raspberry pi system is much cheaper with better resolution and low power consumption feature. Here </a:t>
            </a:r>
            <a:r>
              <a:rPr lang="en-IN" dirty="0" err="1" smtClean="0"/>
              <a:t>pyroelectric</a:t>
            </a:r>
            <a:r>
              <a:rPr lang="en-IN" dirty="0" smtClean="0"/>
              <a:t> infrared (PIR) sensors are used as a simple but powerful people presence triggers. This system is suitable for small personal area surveillance. i.e. personal office cabin, bank locker room, parking entrance. Whenever the motion is detected through PIR sensor inside the room the image is captured through camera and temporarily stored in the raspberry pi module. Internet of things based application can be used remotely to view the activity and get notifications when motion is detected.</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Component</a:t>
            </a:r>
            <a:endParaRPr lang="en-IN" dirty="0"/>
          </a:p>
        </p:txBody>
      </p:sp>
      <p:sp>
        <p:nvSpPr>
          <p:cNvPr id="3" name="Content Placeholder 2"/>
          <p:cNvSpPr>
            <a:spLocks noGrp="1"/>
          </p:cNvSpPr>
          <p:nvPr>
            <p:ph idx="1"/>
          </p:nvPr>
        </p:nvSpPr>
        <p:spPr/>
        <p:txBody>
          <a:bodyPr/>
          <a:lstStyle/>
          <a:p>
            <a:r>
              <a:rPr lang="en-IN" dirty="0" err="1" smtClean="0"/>
              <a:t>Rasberry</a:t>
            </a:r>
            <a:r>
              <a:rPr lang="en-IN" dirty="0" smtClean="0"/>
              <a:t> pi</a:t>
            </a:r>
          </a:p>
          <a:p>
            <a:r>
              <a:rPr lang="en-IN" dirty="0" smtClean="0"/>
              <a:t>PIR Sensor</a:t>
            </a:r>
          </a:p>
          <a:p>
            <a:r>
              <a:rPr lang="en-IN" dirty="0" smtClean="0"/>
              <a:t>Buzzer</a:t>
            </a:r>
          </a:p>
          <a:p>
            <a:r>
              <a:rPr lang="en-IN" dirty="0" smtClean="0"/>
              <a:t>Camera</a:t>
            </a:r>
          </a:p>
          <a:p>
            <a:r>
              <a:rPr lang="en-IN" dirty="0" smtClean="0"/>
              <a:t>GSM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software</a:t>
            </a:r>
            <a:endParaRPr lang="en-IN" dirty="0"/>
          </a:p>
        </p:txBody>
      </p:sp>
      <p:sp>
        <p:nvSpPr>
          <p:cNvPr id="3" name="Content Placeholder 2"/>
          <p:cNvSpPr>
            <a:spLocks noGrp="1"/>
          </p:cNvSpPr>
          <p:nvPr>
            <p:ph idx="1"/>
          </p:nvPr>
        </p:nvSpPr>
        <p:spPr/>
        <p:txBody>
          <a:bodyPr/>
          <a:lstStyle/>
          <a:p>
            <a:r>
              <a:rPr lang="en-IN" dirty="0" smtClean="0"/>
              <a:t>Programming language: python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a:t>
            </a:r>
            <a:endParaRPr lang="en-IN" dirty="0"/>
          </a:p>
        </p:txBody>
      </p:sp>
      <p:sp>
        <p:nvSpPr>
          <p:cNvPr id="3" name="Content Placeholder 2"/>
          <p:cNvSpPr>
            <a:spLocks noGrp="1"/>
          </p:cNvSpPr>
          <p:nvPr>
            <p:ph idx="1"/>
          </p:nvPr>
        </p:nvSpPr>
        <p:spPr/>
        <p:txBody>
          <a:bodyPr/>
          <a:lstStyle/>
          <a:p>
            <a:r>
              <a:rPr lang="en-IN" dirty="0" smtClean="0"/>
              <a:t>Internet of household where we can attach  other devices of house with internet</a:t>
            </a:r>
          </a:p>
          <a:p>
            <a:r>
              <a:rPr lang="en-IN" dirty="0" smtClean="0"/>
              <a:t>Industrial automation and control through internet</a:t>
            </a:r>
          </a:p>
          <a:p>
            <a:r>
              <a:rPr lang="en-IN" dirty="0" smtClean="0"/>
              <a:t>Improvement in the security issues in highly re-</a:t>
            </a:r>
            <a:r>
              <a:rPr lang="en-IN" dirty="0" err="1" smtClean="0"/>
              <a:t>stricted</a:t>
            </a:r>
            <a:r>
              <a:rPr lang="en-IN" dirty="0" smtClean="0"/>
              <a:t> area</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It offers privacy on both sides since it is being viewed by only one person</a:t>
            </a:r>
          </a:p>
          <a:p>
            <a:r>
              <a:rPr lang="en-IN" dirty="0" smtClean="0"/>
              <a:t> It is a simple circuit. The operating system used here is </a:t>
            </a:r>
            <a:r>
              <a:rPr lang="en-IN" dirty="0" err="1" smtClean="0"/>
              <a:t>Raspbian</a:t>
            </a:r>
            <a:r>
              <a:rPr lang="en-IN" dirty="0" smtClean="0"/>
              <a:t> OS.</a:t>
            </a:r>
          </a:p>
          <a:p>
            <a:r>
              <a:rPr lang="en-IN" dirty="0" smtClean="0"/>
              <a:t> systems. It is simple to implement, small size portable stand-alone device with its own power source, energy capable with instantaneous alert, truly cheap for residential and personal use.</a:t>
            </a:r>
          </a:p>
          <a:p>
            <a:r>
              <a:rPr lang="en-IN" dirty="0" smtClean="0"/>
              <a:t> this can be used or can prove useful to a project targeting security setup which is limited to specific location to monitor properties and assets from a separate location.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IN" dirty="0"/>
          </a:p>
        </p:txBody>
      </p:sp>
      <p:sp>
        <p:nvSpPr>
          <p:cNvPr id="3" name="Content Placeholder 2"/>
          <p:cNvSpPr>
            <a:spLocks noGrp="1"/>
          </p:cNvSpPr>
          <p:nvPr>
            <p:ph idx="1"/>
          </p:nvPr>
        </p:nvSpPr>
        <p:spPr/>
        <p:txBody>
          <a:bodyPr>
            <a:normAutofit/>
          </a:bodyPr>
          <a:lstStyle/>
          <a:p>
            <a:r>
              <a:rPr lang="en-IN" dirty="0" smtClean="0"/>
              <a:t>Radio frequency at high power is harmful for humans</a:t>
            </a:r>
          </a:p>
          <a:p>
            <a:r>
              <a:rPr lang="en-IN" dirty="0" smtClean="0"/>
              <a:t>Any kind of moving object can trigger the PIR sensor type.</a:t>
            </a:r>
          </a:p>
          <a:p>
            <a:r>
              <a:rPr lang="en-IN" dirty="0" smtClean="0"/>
              <a:t>It requires lot of memory.</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normAutofit/>
          </a:bodyPr>
          <a:lstStyle/>
          <a:p>
            <a:r>
              <a:rPr lang="en-IN" dirty="0" smtClean="0"/>
              <a:t>There will be remote for the controlling</a:t>
            </a:r>
          </a:p>
          <a:p>
            <a:r>
              <a:rPr lang="en-IN" dirty="0" smtClean="0"/>
              <a:t>Power on facility will be through the remote</a:t>
            </a:r>
          </a:p>
          <a:p>
            <a:r>
              <a:rPr lang="en-IN" dirty="0" smtClean="0"/>
              <a:t>Power saving facility will be available</a:t>
            </a:r>
          </a:p>
          <a:p>
            <a:r>
              <a:rPr lang="en-IN" dirty="0" smtClean="0"/>
              <a:t>In the </a:t>
            </a:r>
            <a:r>
              <a:rPr lang="en-IN" dirty="0" smtClean="0"/>
              <a:t>future </a:t>
            </a:r>
            <a:r>
              <a:rPr lang="en-IN" dirty="0" smtClean="0"/>
              <a:t>the user can be provided a remote access to this software from some remote pc through internet.</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120</TotalTime>
  <Words>281</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Slide 1</vt:lpstr>
      <vt:lpstr>CONTENT</vt:lpstr>
      <vt:lpstr>Introduction</vt:lpstr>
      <vt:lpstr>System Component</vt:lpstr>
      <vt:lpstr>System software</vt:lpstr>
      <vt:lpstr>Application</vt:lpstr>
      <vt:lpstr>Advantages</vt:lpstr>
      <vt:lpstr>Disadvantages</vt:lpstr>
      <vt:lpstr>Future Scope</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Tejaswini Kamble</dc:creator>
  <cp:lastModifiedBy>Admin</cp:lastModifiedBy>
  <cp:revision>9</cp:revision>
  <dcterms:created xsi:type="dcterms:W3CDTF">2019-09-10T16:24:30Z</dcterms:created>
  <dcterms:modified xsi:type="dcterms:W3CDTF">2019-10-16T04:56:26Z</dcterms:modified>
</cp:coreProperties>
</file>