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93" r:id="rId5"/>
    <p:sldId id="260" r:id="rId6"/>
    <p:sldId id="29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62" r:id="rId15"/>
    <p:sldId id="263" r:id="rId16"/>
    <p:sldId id="264" r:id="rId17"/>
    <p:sldId id="265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74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474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004B7-55CB-4F85-96C9-35F218D1190E}" type="datetimeFigureOut">
              <a:rPr lang="en-IN" smtClean="0"/>
              <a:pPr/>
              <a:t>02-05-2022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9469D-C95D-4F31-96AC-2A30CDD9A85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0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F9469D-C95D-4F31-96AC-2A30CDD9A859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4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CC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CC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rgbClr val="CC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73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21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9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9349" y="1280382"/>
            <a:ext cx="386530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rgbClr val="CC0000"/>
                </a:solidFill>
                <a:latin typeface="Bookman Uralic"/>
                <a:cs typeface="Bookman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2460" y="2496504"/>
            <a:ext cx="6039078" cy="1186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3900" y="203397"/>
            <a:ext cx="6735445" cy="176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4200" spc="-125" dirty="0">
                <a:latin typeface="Verdana"/>
                <a:cs typeface="Verdana"/>
              </a:rPr>
              <a:t>Capstone</a:t>
            </a:r>
            <a:r>
              <a:rPr sz="4200" spc="-265" dirty="0">
                <a:latin typeface="Verdana"/>
                <a:cs typeface="Verdana"/>
              </a:rPr>
              <a:t> </a:t>
            </a:r>
            <a:r>
              <a:rPr sz="4200" spc="-155" dirty="0">
                <a:latin typeface="Verdana"/>
                <a:cs typeface="Verdana"/>
              </a:rPr>
              <a:t>Project</a:t>
            </a:r>
            <a:endParaRPr sz="4200" dirty="0">
              <a:latin typeface="Verdana"/>
              <a:cs typeface="Verdana"/>
            </a:endParaRPr>
          </a:p>
          <a:p>
            <a:pPr marL="12700" marR="5080" algn="ctr">
              <a:lnSpc>
                <a:spcPct val="100000"/>
              </a:lnSpc>
              <a:spcBef>
                <a:spcPts val="20"/>
              </a:spcBef>
            </a:pPr>
            <a:r>
              <a:rPr sz="3600" spc="-150" dirty="0">
                <a:solidFill>
                  <a:srgbClr val="124F5B"/>
                </a:solidFill>
                <a:latin typeface="Verdana"/>
                <a:cs typeface="Verdana"/>
              </a:rPr>
              <a:t>Seoul </a:t>
            </a:r>
            <a:r>
              <a:rPr sz="3600" spc="-95" dirty="0">
                <a:solidFill>
                  <a:srgbClr val="124F5B"/>
                </a:solidFill>
                <a:latin typeface="Verdana"/>
                <a:cs typeface="Verdana"/>
              </a:rPr>
              <a:t>Bike </a:t>
            </a:r>
            <a:r>
              <a:rPr sz="3600" spc="-140" dirty="0">
                <a:solidFill>
                  <a:srgbClr val="124F5B"/>
                </a:solidFill>
                <a:latin typeface="Verdana"/>
                <a:cs typeface="Verdana"/>
              </a:rPr>
              <a:t>Sharing</a:t>
            </a:r>
            <a:r>
              <a:rPr sz="3600" spc="-4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spc="-75" dirty="0">
                <a:solidFill>
                  <a:srgbClr val="124F5B"/>
                </a:solidFill>
                <a:latin typeface="Verdana"/>
                <a:cs typeface="Verdana"/>
              </a:rPr>
              <a:t>Demand  </a:t>
            </a:r>
            <a:r>
              <a:rPr sz="3600" spc="-100" dirty="0">
                <a:solidFill>
                  <a:srgbClr val="124F5B"/>
                </a:solidFill>
                <a:latin typeface="Verdana"/>
                <a:cs typeface="Verdana"/>
              </a:rPr>
              <a:t>Prediction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552460" y="2496504"/>
            <a:ext cx="6039078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pc="-160" dirty="0" smtClean="0"/>
              <a:t>Team</a:t>
            </a:r>
          </a:p>
          <a:p>
            <a:pPr marL="13335" marR="5080" algn="ctr">
              <a:lnSpc>
                <a:spcPct val="100000"/>
              </a:lnSpc>
              <a:spcBef>
                <a:spcPts val="15"/>
              </a:spcBef>
            </a:pPr>
            <a:r>
              <a:rPr lang="en-IN" sz="2400" b="0" spc="-90" dirty="0" smtClean="0">
                <a:solidFill>
                  <a:srgbClr val="124F5B"/>
                </a:solidFill>
                <a:latin typeface="Arial Black"/>
                <a:cs typeface="Arial Black"/>
              </a:rPr>
              <a:t>Abhijeet </a:t>
            </a:r>
            <a:r>
              <a:rPr lang="en-IN" sz="2400" b="0" spc="-90" dirty="0" err="1" smtClean="0">
                <a:solidFill>
                  <a:srgbClr val="124F5B"/>
                </a:solidFill>
                <a:latin typeface="Arial Black"/>
                <a:cs typeface="Arial Black"/>
              </a:rPr>
              <a:t>Kulkarni</a:t>
            </a:r>
            <a:r>
              <a:rPr lang="en-IN" sz="2400" b="0" spc="-90" dirty="0" smtClean="0">
                <a:solidFill>
                  <a:srgbClr val="124F5B"/>
                </a:solidFill>
                <a:latin typeface="Arial Black"/>
                <a:cs typeface="Arial Black"/>
              </a:rPr>
              <a:t> , Kundan Lal , </a:t>
            </a:r>
            <a:r>
              <a:rPr lang="en-IN" sz="2400" b="0" spc="-90" dirty="0" err="1" smtClean="0">
                <a:solidFill>
                  <a:srgbClr val="124F5B"/>
                </a:solidFill>
                <a:latin typeface="Arial Black"/>
                <a:cs typeface="Arial Black"/>
              </a:rPr>
              <a:t>pankaj</a:t>
            </a:r>
            <a:r>
              <a:rPr lang="en-IN" sz="2400" b="0" spc="-90" dirty="0" smtClean="0">
                <a:solidFill>
                  <a:srgbClr val="124F5B"/>
                </a:solidFill>
                <a:latin typeface="Arial Black"/>
                <a:cs typeface="Arial Black"/>
              </a:rPr>
              <a:t> </a:t>
            </a:r>
            <a:r>
              <a:rPr lang="en-IN" sz="2400" b="0" spc="-90" dirty="0" err="1" smtClean="0">
                <a:solidFill>
                  <a:srgbClr val="124F5B"/>
                </a:solidFill>
                <a:latin typeface="Arial Black"/>
                <a:cs typeface="Arial Black"/>
              </a:rPr>
              <a:t>Ganjare</a:t>
            </a:r>
            <a:r>
              <a:rPr lang="en-IN" sz="2400" b="0" spc="-90" dirty="0" smtClean="0">
                <a:solidFill>
                  <a:srgbClr val="124F5B"/>
                </a:solidFill>
                <a:latin typeface="Arial Black"/>
                <a:cs typeface="Arial Black"/>
              </a:rPr>
              <a:t> , </a:t>
            </a:r>
            <a:r>
              <a:rPr lang="en-IN" sz="2400" b="0" spc="-90" dirty="0" err="1">
                <a:solidFill>
                  <a:srgbClr val="124F5B"/>
                </a:solidFill>
                <a:latin typeface="Arial Black"/>
                <a:cs typeface="Arial Black"/>
              </a:rPr>
              <a:t>Akshay</a:t>
            </a:r>
            <a:r>
              <a:rPr lang="en-IN" sz="2400" b="0" spc="-90" dirty="0">
                <a:solidFill>
                  <a:srgbClr val="124F5B"/>
                </a:solidFill>
                <a:latin typeface="Arial Black"/>
                <a:cs typeface="Arial Black"/>
              </a:rPr>
              <a:t> </a:t>
            </a:r>
            <a:r>
              <a:rPr lang="en-IN" sz="2400" b="0" spc="-90" dirty="0" err="1">
                <a:solidFill>
                  <a:srgbClr val="124F5B"/>
                </a:solidFill>
                <a:latin typeface="Arial Black"/>
                <a:cs typeface="Arial Black"/>
              </a:rPr>
              <a:t>Auti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7542" y="4039367"/>
            <a:ext cx="1518271" cy="42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1950"/>
            <a:ext cx="6553200" cy="838200"/>
          </a:xfrm>
        </p:spPr>
        <p:txBody>
          <a:bodyPr>
            <a:no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  <a:br>
              <a:rPr lang="en-IN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IN" sz="1800" b="0" dirty="0" smtClean="0">
                <a:latin typeface="Times New Roman" pitchFamily="18" charset="0"/>
                <a:cs typeface="Times New Roman" pitchFamily="18" charset="0"/>
              </a:rPr>
              <a:t>Analysis on Numerical Variables (Temperature)</a:t>
            </a:r>
            <a:r>
              <a:rPr lang="en-IN" sz="1400" dirty="0" smtClean="0"/>
              <a:t/>
            </a:r>
            <a:br>
              <a:rPr lang="en-IN" sz="1400" dirty="0" smtClean="0"/>
            </a:br>
            <a:endParaRPr lang="en-IN" sz="1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471895" y="1268016"/>
            <a:ext cx="3966211" cy="180828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352550"/>
            <a:ext cx="4206240" cy="3231654"/>
          </a:xfrm>
        </p:spPr>
        <p:txBody>
          <a:bodyPr/>
          <a:lstStyle/>
          <a:p>
            <a:endParaRPr lang="en-GB" sz="1400" dirty="0" smtClean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400" dirty="0" smtClean="0">
                <a:solidFill>
                  <a:schemeClr val="tx1"/>
                </a:solidFill>
              </a:rPr>
              <a:t>The peak renting happens between 18 degrees to 25 degrees centigrade.</a:t>
            </a: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 smtClean="0">
              <a:solidFill>
                <a:schemeClr val="tx1"/>
              </a:solidFill>
            </a:endParaRPr>
          </a:p>
          <a:p>
            <a:endParaRPr lang="en-GB" sz="1400" dirty="0" smtClean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 smtClean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endParaRPr lang="en-GB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 smtClean="0">
                <a:solidFill>
                  <a:schemeClr val="tx1"/>
                </a:solidFill>
              </a:rPr>
              <a:t>Below 2 degrees and above 28 degrees there is a steep reduction is renting numbers.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75" y="3055144"/>
            <a:ext cx="3987131" cy="187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14350"/>
            <a:ext cx="6705600" cy="838200"/>
          </a:xfrm>
        </p:spPr>
        <p:txBody>
          <a:bodyPr>
            <a:normAutofit fontScale="90000"/>
          </a:bodyPr>
          <a:lstStyle/>
          <a:p>
            <a:r>
              <a:rPr lang="en-IN" sz="2200" b="1" dirty="0" smtClean="0"/>
              <a:t>Exploratory Data Analysis</a:t>
            </a:r>
            <a:br>
              <a:rPr lang="en-IN" sz="2200" b="1" dirty="0" smtClean="0"/>
            </a:br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b="0" dirty="0" smtClean="0"/>
              <a:t>Analysis </a:t>
            </a:r>
            <a:r>
              <a:rPr lang="en-IN" sz="2000" b="0" dirty="0"/>
              <a:t>on Numerical Variables (Snow Fall)</a:t>
            </a:r>
            <a:r>
              <a:rPr lang="en-IN" sz="2000" dirty="0" smtClean="0"/>
              <a:t/>
            </a:r>
            <a:br>
              <a:rPr lang="en-IN" sz="2000" dirty="0" smtClean="0"/>
            </a:br>
            <a:endParaRPr lang="en-IN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28601" y="1657350"/>
            <a:ext cx="3886200" cy="320039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428750"/>
            <a:ext cx="3977640" cy="2893100"/>
          </a:xfrm>
        </p:spPr>
        <p:txBody>
          <a:bodyPr/>
          <a:lstStyle/>
          <a:p>
            <a:endParaRPr lang="en-GB" sz="14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analyzed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that renting of the bikes are maximum when there is no Snow but it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decreases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drastically after 4 </a:t>
            </a:r>
            <a:r>
              <a:rPr lang="en-GB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cms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of snowfall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2000" dirty="0" smtClean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Snowfall hinders renting a lot and reduces renting by around half.</a:t>
            </a:r>
            <a:endParaRPr lang="en-GB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0550"/>
            <a:ext cx="7162800" cy="838200"/>
          </a:xfrm>
        </p:spPr>
        <p:txBody>
          <a:bodyPr>
            <a:normAutofit fontScale="90000"/>
          </a:bodyPr>
          <a:lstStyle/>
          <a:p>
            <a:r>
              <a:rPr lang="en-IN" sz="2200" b="1" dirty="0" smtClean="0"/>
              <a:t>Exploratory Data Analysis</a:t>
            </a:r>
            <a:br>
              <a:rPr lang="en-IN" sz="2200" b="1" dirty="0" smtClean="0"/>
            </a:br>
            <a:r>
              <a:rPr lang="en-IN" sz="800" dirty="0" smtClean="0"/>
              <a:t/>
            </a:r>
            <a:br>
              <a:rPr lang="en-IN" sz="800" dirty="0" smtClean="0"/>
            </a:br>
            <a:r>
              <a:rPr lang="en-IN" sz="1800" b="0" dirty="0"/>
              <a:t>Analysis on Numerical Variables (Rain Fall)</a:t>
            </a:r>
            <a:r>
              <a:rPr lang="en-IN" sz="800" dirty="0" smtClean="0"/>
              <a:t/>
            </a:r>
            <a:br>
              <a:rPr lang="en-IN" sz="800" dirty="0" smtClean="0"/>
            </a:br>
            <a:endParaRPr lang="en-IN" sz="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28600" y="1581150"/>
            <a:ext cx="4076700" cy="32004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09750"/>
            <a:ext cx="3977640" cy="1538883"/>
          </a:xfrm>
        </p:spPr>
        <p:txBody>
          <a:bodyPr/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can be seen than opposite of expected , there is no decrease in the renting of the bikes even if its raining , </a:t>
            </a:r>
            <a:r>
              <a:rPr lang="en-GB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intermittently </a:t>
            </a:r>
            <a:r>
              <a:rPr lang="en-GB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surges in the renting numbers .</a:t>
            </a:r>
          </a:p>
        </p:txBody>
      </p:sp>
    </p:spTree>
    <p:extLst>
      <p:ext uri="{BB962C8B-B14F-4D97-AF65-F5344CB8AC3E}">
        <p14:creationId xmlns:p14="http://schemas.microsoft.com/office/powerpoint/2010/main" val="157087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16" y="285750"/>
            <a:ext cx="8054884" cy="762000"/>
          </a:xfrm>
        </p:spPr>
        <p:txBody>
          <a:bodyPr>
            <a:normAutofit/>
          </a:bodyPr>
          <a:lstStyle/>
          <a:p>
            <a:r>
              <a:rPr lang="en-GB" sz="2400" dirty="0"/>
              <a:t>Regression Plot  showing Linear Relationship with Target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3977640" cy="3108543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endParaRPr lang="en-GB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400" dirty="0">
              <a:solidFill>
                <a:schemeClr val="tx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 like Temperature , Hour , Wind Speed , Visibility ,Dew point temperature &amp; Solar Radiation are Positively correlated to our Dependent variable (Rented bike count).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GB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 like Snow fall , Rain fall &amp; Humidity are Negatively correlated 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76350"/>
            <a:ext cx="3886200" cy="199340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257550"/>
            <a:ext cx="3805237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7539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744" y="635773"/>
            <a:ext cx="4405249" cy="32775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62940" y="635773"/>
            <a:ext cx="3830426" cy="3298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4178" y="4181818"/>
            <a:ext cx="303582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Distribution of </a:t>
            </a:r>
            <a:r>
              <a:rPr sz="1400" b="1" dirty="0">
                <a:latin typeface="Arial"/>
                <a:cs typeface="Arial"/>
              </a:rPr>
              <a:t>rented </a:t>
            </a:r>
            <a:r>
              <a:rPr sz="1400" b="1" spc="-5" dirty="0">
                <a:latin typeface="Arial"/>
                <a:cs typeface="Arial"/>
              </a:rPr>
              <a:t>bike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count</a:t>
            </a:r>
            <a:endParaRPr sz="1400" b="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8923" y="4185037"/>
            <a:ext cx="42426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5" dirty="0" smtClean="0">
                <a:latin typeface="Arial"/>
                <a:cs typeface="Arial"/>
              </a:rPr>
              <a:t>   </a:t>
            </a:r>
            <a:r>
              <a:rPr sz="1400" b="1" spc="-5" smtClean="0">
                <a:latin typeface="Arial"/>
                <a:cs typeface="Arial"/>
              </a:rPr>
              <a:t>Square </a:t>
            </a:r>
            <a:r>
              <a:rPr sz="1400" b="1" dirty="0">
                <a:latin typeface="Arial"/>
                <a:cs typeface="Arial"/>
              </a:rPr>
              <a:t>root </a:t>
            </a:r>
            <a:r>
              <a:rPr sz="1400" b="1" spc="-5" dirty="0">
                <a:latin typeface="Arial"/>
                <a:cs typeface="Arial"/>
              </a:rPr>
              <a:t>transformation of </a:t>
            </a:r>
            <a:r>
              <a:rPr sz="1400" b="1" dirty="0">
                <a:latin typeface="Arial"/>
                <a:cs typeface="Arial"/>
              </a:rPr>
              <a:t>rented </a:t>
            </a:r>
            <a:r>
              <a:rPr sz="1400" b="1" spc="-5">
                <a:latin typeface="Arial"/>
                <a:cs typeface="Arial"/>
              </a:rPr>
              <a:t>bike</a:t>
            </a:r>
            <a:r>
              <a:rPr sz="1400" b="1" spc="-90">
                <a:latin typeface="Arial"/>
                <a:cs typeface="Arial"/>
              </a:rPr>
              <a:t> </a:t>
            </a:r>
            <a:r>
              <a:rPr sz="1400" b="1" smtClean="0">
                <a:latin typeface="Arial"/>
                <a:cs typeface="Arial"/>
              </a:rPr>
              <a:t>count</a:t>
            </a:r>
            <a:r>
              <a:rPr lang="en-US" sz="1400" b="1" dirty="0" smtClean="0">
                <a:latin typeface="Arial"/>
                <a:cs typeface="Arial"/>
              </a:rPr>
              <a:t>  </a:t>
            </a:r>
            <a:endParaRPr sz="14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00400" y="625178"/>
            <a:ext cx="2694507" cy="2879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1" y="625178"/>
            <a:ext cx="2714538" cy="28319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19800" y="625173"/>
            <a:ext cx="2895599" cy="2879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5707" y="3795657"/>
            <a:ext cx="543409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8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Less </a:t>
            </a:r>
            <a:r>
              <a:rPr sz="2000" b="1" dirty="0">
                <a:latin typeface="Times New Roman"/>
                <a:cs typeface="Times New Roman"/>
              </a:rPr>
              <a:t>demand on </a:t>
            </a:r>
            <a:r>
              <a:rPr sz="2000" b="1" spc="-5" dirty="0">
                <a:latin typeface="Times New Roman"/>
                <a:cs typeface="Times New Roman"/>
              </a:rPr>
              <a:t>winter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seasons</a:t>
            </a:r>
            <a:endParaRPr sz="2000" b="1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Slightly Higher </a:t>
            </a:r>
            <a:r>
              <a:rPr sz="2000" b="1" dirty="0">
                <a:latin typeface="Times New Roman"/>
                <a:cs typeface="Times New Roman"/>
              </a:rPr>
              <a:t>demand during </a:t>
            </a:r>
            <a:r>
              <a:rPr sz="2000" b="1" spc="-5" dirty="0">
                <a:latin typeface="Times New Roman"/>
                <a:cs typeface="Times New Roman"/>
              </a:rPr>
              <a:t>Non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holidays</a:t>
            </a:r>
            <a:endParaRPr sz="2000" b="1">
              <a:latin typeface="Times New Roman"/>
              <a:cs typeface="Times New Roman"/>
            </a:endParaRPr>
          </a:p>
          <a:p>
            <a:pPr marL="316865" indent="-304800">
              <a:lnSpc>
                <a:spcPct val="100000"/>
              </a:lnSpc>
              <a:buFont typeface="Arial"/>
              <a:buChar char="•"/>
              <a:tabLst>
                <a:tab pos="316865" algn="l"/>
                <a:tab pos="3175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Almost </a:t>
            </a:r>
            <a:r>
              <a:rPr sz="2000" b="1" dirty="0">
                <a:latin typeface="Times New Roman"/>
                <a:cs typeface="Times New Roman"/>
              </a:rPr>
              <a:t>no demand on non functioning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day</a:t>
            </a:r>
            <a:endParaRPr sz="20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943600" y="853315"/>
            <a:ext cx="295505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6985" indent="-28575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can see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that  there less demand  of Rented bike in the 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month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spc="-20" dirty="0">
                <a:latin typeface="Times New Roman" pitchFamily="18" charset="0"/>
                <a:cs typeface="Times New Roman" pitchFamily="18" charset="0"/>
              </a:rPr>
              <a:t>December,  January,</a:t>
            </a:r>
            <a:r>
              <a:rPr sz="2000" b="1" spc="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February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  <a:p>
            <a:pPr marL="297815" marR="5715" algn="just">
              <a:lnSpc>
                <a:spcPct val="100000"/>
              </a:lnSpc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i.e. during winter 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seasons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b="1">
              <a:latin typeface="Times New Roman" pitchFamily="18" charset="0"/>
              <a:cs typeface="Times New Roman" pitchFamily="18" charset="0"/>
            </a:endParaRPr>
          </a:p>
          <a:p>
            <a:pPr marL="297815" marR="5080" indent="-285750" algn="just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Also demand of bike  is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during  </a:t>
            </a:r>
            <a:r>
              <a:rPr sz="2000" b="1" spc="-40" dirty="0">
                <a:latin typeface="Times New Roman" pitchFamily="18" charset="0"/>
                <a:cs typeface="Times New Roman" pitchFamily="18" charset="0"/>
              </a:rPr>
              <a:t>May,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June, July </a:t>
            </a:r>
            <a:r>
              <a:rPr sz="2000" b="1" spc="-5">
                <a:latin typeface="Times New Roman" pitchFamily="18" charset="0"/>
                <a:cs typeface="Times New Roman" pitchFamily="18" charset="0"/>
              </a:rPr>
              <a:t>i.e </a:t>
            </a:r>
            <a:r>
              <a:rPr sz="2000" b="1" spc="-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5" dirty="0">
                <a:latin typeface="Times New Roman" pitchFamily="18" charset="0"/>
                <a:cs typeface="Times New Roman" pitchFamily="18" charset="0"/>
              </a:rPr>
              <a:t>Summer</a:t>
            </a:r>
            <a:r>
              <a:rPr sz="20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seasons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895350"/>
            <a:ext cx="55625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1047750"/>
            <a:ext cx="4800600" cy="381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0" y="590550"/>
            <a:ext cx="3733800" cy="3952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1800" b="0" dirty="0" smtClean="0">
                <a:solidFill>
                  <a:schemeClr val="tx1"/>
                </a:solidFill>
              </a:rPr>
              <a:t/>
            </a:r>
            <a:br>
              <a:rPr lang="en-IN" sz="1800" b="0" dirty="0" smtClean="0">
                <a:solidFill>
                  <a:schemeClr val="tx1"/>
                </a:solidFill>
              </a:rPr>
            </a:br>
            <a: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rise of Rented Bikes from 8:00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9:00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means people prefer rented bike during rush hour. </a:t>
            </a: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clearly see that demand rises most at 8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a.m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6:00 </a:t>
            </a:r>
            <a:r>
              <a:rPr lang="en-IN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p.m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so we can say that that during office opening and closing time there is much high demand</a:t>
            </a:r>
            <a:r>
              <a:rPr lang="en-IN" sz="1800" b="0" dirty="0">
                <a:solidFill>
                  <a:schemeClr val="tx1"/>
                </a:solidFill>
              </a:rPr>
              <a:t/>
            </a:r>
            <a:br>
              <a:rPr lang="en-IN" sz="1800" b="0" dirty="0">
                <a:solidFill>
                  <a:schemeClr val="tx1"/>
                </a:solidFill>
              </a:rPr>
            </a:br>
            <a:endParaRPr sz="180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167149"/>
            <a:ext cx="8311191" cy="1022554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200" b="1" dirty="0" smtClean="0"/>
              <a:t>Analysis on : Correlation Heat map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1897" y="727587"/>
            <a:ext cx="5152103" cy="44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1550"/>
            <a:ext cx="3962400" cy="4038600"/>
          </a:xfrm>
        </p:spPr>
        <p:txBody>
          <a:bodyPr/>
          <a:lstStyle/>
          <a:p>
            <a:pPr>
              <a:buClrTx/>
              <a:buFont typeface="Arial" pitchFamily="34" charset="0"/>
              <a:buChar char="•"/>
            </a:pPr>
            <a:endParaRPr lang="en-US" sz="2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Heatmap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see that the temperature and </a:t>
            </a:r>
            <a:r>
              <a:rPr lang="en-US" sz="19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Dew_point_temperature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high correlation </a:t>
            </a:r>
            <a:r>
              <a:rPr lang="en-US" sz="19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0.91.</a:t>
            </a:r>
          </a:p>
          <a:p>
            <a:pPr algn="just">
              <a:buClrTx/>
              <a:buFont typeface="Arial" pitchFamily="34" charset="0"/>
              <a:buChar char="•"/>
            </a:pPr>
            <a:endParaRPr lang="en-US" sz="1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Tx/>
              <a:buFont typeface="Arial" pitchFamily="34" charset="0"/>
              <a:buChar char="•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Humidity is moderately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correlated with Solar Radiation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Visibility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5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1541" y="1"/>
            <a:ext cx="8520600" cy="609600"/>
          </a:xfrm>
        </p:spPr>
        <p:txBody>
          <a:bodyPr/>
          <a:lstStyle/>
          <a:p>
            <a:pPr algn="l"/>
            <a:r>
              <a:rPr lang="en-US" sz="2800" dirty="0" smtClean="0"/>
              <a:t>One-Hot Encoding</a:t>
            </a:r>
            <a:endParaRPr lang="en-US" sz="2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23210" y="747252"/>
            <a:ext cx="8520600" cy="1214898"/>
          </a:xfrm>
        </p:spPr>
        <p:txBody>
          <a:bodyPr/>
          <a:lstStyle/>
          <a:p>
            <a:pPr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Due to the presence of categorical features we can’t feed our data directly in ML algorithm.  We need to transform categorical features that have string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numerical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For which we have used One-hot encoding and label encoding for categorical features.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81780" y="2556386"/>
          <a:ext cx="1022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555"/>
              </a:tblGrid>
              <a:tr h="220242">
                <a:tc>
                  <a:txBody>
                    <a:bodyPr/>
                    <a:lstStyle/>
                    <a:p>
                      <a:r>
                        <a:rPr lang="en-US" dirty="0" smtClean="0"/>
                        <a:t>Seasons</a:t>
                      </a:r>
                    </a:p>
                  </a:txBody>
                  <a:tcPr/>
                </a:tc>
              </a:tr>
              <a:tr h="220242">
                <a:tc>
                  <a:txBody>
                    <a:bodyPr/>
                    <a:lstStyle/>
                    <a:p>
                      <a:r>
                        <a:rPr lang="en-US" dirty="0" smtClean="0"/>
                        <a:t>Summer</a:t>
                      </a:r>
                      <a:endParaRPr lang="en-US" dirty="0"/>
                    </a:p>
                  </a:txBody>
                  <a:tcPr/>
                </a:tc>
              </a:tr>
              <a:tr h="220242">
                <a:tc>
                  <a:txBody>
                    <a:bodyPr/>
                    <a:lstStyle/>
                    <a:p>
                      <a:r>
                        <a:rPr lang="en-US" dirty="0" smtClean="0"/>
                        <a:t>Winter</a:t>
                      </a:r>
                      <a:endParaRPr lang="en-US" dirty="0"/>
                    </a:p>
                  </a:txBody>
                  <a:tcPr/>
                </a:tc>
              </a:tr>
              <a:tr h="220242">
                <a:tc>
                  <a:txBody>
                    <a:bodyPr/>
                    <a:lstStyle/>
                    <a:p>
                      <a:r>
                        <a:rPr lang="en-US" dirty="0" smtClean="0"/>
                        <a:t>Autumn</a:t>
                      </a:r>
                      <a:endParaRPr lang="en-US" dirty="0"/>
                    </a:p>
                  </a:txBody>
                  <a:tcPr/>
                </a:tc>
              </a:tr>
              <a:tr h="220242"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1750142" y="3126658"/>
            <a:ext cx="2349911" cy="4129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237703" y="2487560"/>
          <a:ext cx="472931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29"/>
                <a:gridCol w="1182329"/>
                <a:gridCol w="1182329"/>
                <a:gridCol w="1182329"/>
              </a:tblGrid>
              <a:tr h="336264">
                <a:tc>
                  <a:txBody>
                    <a:bodyPr/>
                    <a:lstStyle/>
                    <a:p>
                      <a:r>
                        <a:rPr lang="en-US" dirty="0" smtClean="0"/>
                        <a:t>Summer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Autumn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Spring</a:t>
                      </a:r>
                      <a:endParaRPr lang="en-US" dirty="0"/>
                    </a:p>
                  </a:txBody>
                  <a:tcPr/>
                </a:tc>
              </a:tr>
              <a:tr h="336264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626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626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36264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58297" y="2920181"/>
            <a:ext cx="190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hot encoding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9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999" y="209550"/>
            <a:ext cx="527000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32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5" dirty="0">
                <a:latin typeface="Times New Roman" pitchFamily="18" charset="0"/>
                <a:cs typeface="Times New Roman" pitchFamily="18" charset="0"/>
              </a:rPr>
              <a:t>Statement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1" y="904270"/>
            <a:ext cx="3525520" cy="36938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Currently Rental bikes are introduced in many urban cities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the 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enhancement of mobility comfort. It is important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make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rental  bike available and accessible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to 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public at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right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as it  lessens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waiting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time. </a:t>
            </a:r>
            <a:r>
              <a:rPr sz="1600" b="1" spc="-20" dirty="0">
                <a:solidFill>
                  <a:srgbClr val="212121"/>
                </a:solidFill>
                <a:latin typeface="Arial"/>
                <a:cs typeface="Arial"/>
              </a:rPr>
              <a:t>Eventually,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providing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city with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stable  supply of rental bikes becomes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major concern. The crucial part is 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prediction of bike count required at each hour </a:t>
            </a:r>
            <a:r>
              <a:rPr sz="1600" b="1" dirty="0">
                <a:solidFill>
                  <a:srgbClr val="212121"/>
                </a:solidFill>
                <a:latin typeface="Arial"/>
                <a:cs typeface="Arial"/>
              </a:rPr>
              <a:t>for the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stable  supply of rental</a:t>
            </a:r>
            <a:r>
              <a:rPr sz="1600" b="1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212121"/>
                </a:solidFill>
                <a:latin typeface="Arial"/>
                <a:cs typeface="Arial"/>
              </a:rPr>
              <a:t>bikes.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4" name="Picture 3" descr="What are the dimensions of a one 2-wheeler bike and one car as a parking  prospective? - Quora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229300-9D31-4C14-B8E6-65C9F769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803767"/>
            <a:ext cx="4739640" cy="40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708" y="127819"/>
            <a:ext cx="8520600" cy="865239"/>
          </a:xfrm>
        </p:spPr>
        <p:txBody>
          <a:bodyPr/>
          <a:lstStyle/>
          <a:p>
            <a:pPr algn="l"/>
            <a:r>
              <a:rPr lang="en-US" sz="2800" dirty="0" smtClean="0"/>
              <a:t>Applying ML Algorithms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81000" y="1200150"/>
            <a:ext cx="7619999" cy="243164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Since we have to predict the count of rented bikes required             per hour. Hence, we have to use regression algorithm.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Algorithms that we will use are: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 algn="l"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algn="l"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 Tree</a:t>
            </a:r>
          </a:p>
          <a:p>
            <a:pPr algn="l"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algn="l">
              <a:buClrTx/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Elastic Net Regression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3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1708" y="137652"/>
            <a:ext cx="4093144" cy="875071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299587" y="344129"/>
            <a:ext cx="3431457" cy="29496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Decision Tree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472" y="1238864"/>
            <a:ext cx="407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 Set Result                 Test Set Result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1200150"/>
            <a:ext cx="4070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 Set Result                 Test Set Result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6260" y="1613106"/>
            <a:ext cx="2372799" cy="85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77795"/>
            <a:ext cx="2390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7731" y="1772419"/>
            <a:ext cx="2324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7550" y="1691150"/>
            <a:ext cx="2076450" cy="7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" y="2558538"/>
            <a:ext cx="4493342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01497" y="2566219"/>
            <a:ext cx="4542502" cy="245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805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1708" y="383458"/>
            <a:ext cx="3193492" cy="727587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Random Forest</a:t>
            </a:r>
            <a:endParaRPr lang="en-US" sz="28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643716" y="530943"/>
            <a:ext cx="3188583" cy="69809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Elastic Net</a:t>
            </a:r>
            <a:endParaRPr lang="en-US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93748"/>
            <a:ext cx="25717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71949" y="1248696"/>
            <a:ext cx="4218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 Set Result                    Test Set Result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4766" y="1674403"/>
            <a:ext cx="2350524" cy="825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772696"/>
            <a:ext cx="4857135" cy="2370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4916129" y="1209367"/>
            <a:ext cx="3765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Train Set Result                    Test Set Result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2930" y="1713118"/>
            <a:ext cx="202882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86600" y="1644599"/>
            <a:ext cx="20574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76800" y="2772697"/>
            <a:ext cx="4267200" cy="237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6119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1700" y="206477"/>
            <a:ext cx="8520600" cy="678425"/>
          </a:xfrm>
        </p:spPr>
        <p:txBody>
          <a:bodyPr/>
          <a:lstStyle/>
          <a:p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Heteroscedasticity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Plot</a:t>
            </a:r>
            <a:br>
              <a:rPr lang="en-US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4" name="AutoShape 2" descr="data:image/png;base64,iVBORw0KGgoAAAANSUhEUgAAAYUAAAD4CAYAAAAD6PrjAAAABHNCSVQICAgIfAhkiAAAAAlwSFlzAAALEgAACxIB0t1+/AAAADh0RVh0U29mdHdhcmUAbWF0cGxvdGxpYiB2ZXJzaW9uMy4yLjIsIGh0dHA6Ly9tYXRwbG90bGliLm9yZy+WH4yJAAAgAElEQVR4nO2de5Bc9XXnv6dbV6JHpOiR0RJoEFIoIoJW0YyZBRJSKYskDEYBxuYhCK51HhW2tkzVSiGzGRY2kmxVmI2CUVKbdYIrVOwFw4jXWBgnAgelUqWsMCPPDLIAJRJCj4YYxVITR9NoenrO/tH3tm7fvr/76L7P7vOpmpqZX9/uPrfv7d/5/c6TmBmCIAiCAACZuAUQBEEQkoMoBUEQBKGOKAVBEAShjigFQRAEoY4oBUEQBKHOgrgFaJcLL7yQly9fHrcYgiAIqeHCCy/Erl27djHzzdbHUq8Uli9fjomJibjFEARBSBVEdKHduJiPBEEQhDqiFARBEIQ6ohQEQRCEOoEoBSJ6kog+IqIfmsY2E1GRiKb0n1tMjz1ERIeI6CARDZrGb9bHDhHRSBCyCYIgCN4Jaqfw1wCavNgAHmfmPv3nuwBARFcDuAfAKv05/4eIskSUBfDnAD4L4GoA9+rHCoIgCBERSPQRM/8DES33ePjtAJ5l5rMAjhDRIQDX6o8dYub3AICIntWPfTsIGQVBEKJkfLKIbbsO4oNSGZfkcxgeXImh/kLcYrkStk/hASJ6Szcv9epjBQDHTcec0MdU44IgCKlifLKIh17cj2KpDAZQLJXx0Iv7MT5ZjFs0V8JUCl8DcAWAPgAfAngsqBcmovuJaIKIJk6ePBnUywqCIATCtl0HUa5UG8bKlSq27ToYk0TeCU0pMPOPmLnKzPMAvo5zJqIigMtMh16qj6nG7V77CWYeYOaBpUuXBi+8IAhCG3xQKvsaTxKhKQUiutj07+cAGJFJOwHcQ0SLiGgFgCsBfB/AmwCuJKIVRLQQNWf0zrDkEwRBCItL8jlf40kiEEczET0D4DMALiSiEwA2AfgMEfUBYADvA/gvAMDMB4hoB2oO5DkAX2Lmqv46DwDYBSAL4ElmPhCEfIIgdAZpcd4OD67EQy/ubzAh5bQshgdXxiiVNyjt7TgHBgZYah8JQudjOG+tE+2jn1+dSMWQdAVGRPuYecA6nvqCeIIgdAdOztskTbYGQ/2FRMrlhigFQYiZpK8ok0KanbdpQpSCIMSI1SRixLMDEMVg4YKchlK50jSeBudtmpCCeIIQI2mOZ4+S8ckizszONY1rGUqF8zZNiFIQhBgRk4g3tu06iEq1OSjm/PMWyI4qYEQpCEKMpDmePUpUSrI002xOEtpDlIIgxMjw4ErktGzDWFri2aNElGd0iFIQhBgZ6i/g0c+vRiGfAwEo5HOJjbuPE1Ge0SHRR4IQM2mNZ48S4/OR0N3wEaUgCEIqEOUZDaIUBEFoibiT7uJ+/05FlIIgCL7xknQX5qQtSX/hIY5mQRB845Z0F3bnsU5L+hufLOKG0dexYuQV3DD6eqwd2kQpCILgG7eku7An7U5K+kta605RCoIg+MYtb0A1ORcDmrQ7KW8habseUQqCIPjGLW9ANTkTEMgKuJPyFpK26xGlIAiCb9yS7oYHV4JsnsdAICvgTkr6S9quRzqvCUKKSXJY5vKRV2zHCcCR0XX1/5N8DkHgdn5xdZSTzmuC0GEkPSyzkM/Z+hDMK+DxySKGn5tGZb62OC2Wyhh+bhpAMs6hXbxco6Rla8tOQRBSyg2jr9tOuoV8DntGboxBoka8rID7trxq2zgnn9MwtemmyGQNiyRfI9kpCEKHEYeD0o+px8sK2E4hOI2njaQ5kb0gSkEQUsolHswzQdKKuaqdekXjk8Wm56bN/xD1NQoCiT4ShJQSdVhmGPH0vT2a8jFrAlfSkry8kMbQWVEKgpBSog7LbNUU4lTCYdOtq6Bl7YJXmxVO0pK8APfyFGkMnRVHsyAInmjFaWrnbCbU8hUKuvkHADaMTdk+3xy+umLkFdjNVtYQ16iIMpQ0DLOZytEsOwVBEDzRiinEbnVvTOxmn0TBQwJX0pK8otq5RG0260qlkKSKhIKQFloxhbiZloxJ1IvCSZp9PqrIoqjNZoFEHxHRkwB+HcBHzPwf9bElAMYALAfwPoC7mfk0ERGAPwVwC4AZAL/JzD/Qn/NFAI/oL7uVmb8RhHxmkp7wIwgqkhB5o4omUsmmir4x80Gp7Cl8NWlJXlFFFkUd1hpUSOpfA/jfAL5pGhsB8HfMPEpEI/r/fwDgswCu1H+uA/A1ANfpSmQTgAHUdpj7iGgnM58OSEYAzlpXlIKQVOJazHhRRHaybRybwnMTxzAzO+f6HsYk6iV8NUktOYcHV9r6FILeuUQd1hqI+YiZ/wHAKcvw7QCMlf43AAyZxr/JNfYCyBPRxQAGAbzGzKd0RfAagJuDkM9MGpNJBCGOyBuvtmyV32DP4VM4PeOchJb08EwnooositpsFmby2kXM/KH+978AuEj/uwDguOm4E/qYajxQ0phMIghxLGa87qr9yNDbo6Fn4QJX808STGVeiGLnErXZLJKMZmZmIgos9pWI7gdwPwAsW7bM13Oj2vIJQpDEsZjxqoi8+A0MSjMVTP6hc00jP6aytCgPg1bljdJsFmb00Y90sxD03x/p40UAl5mOu1QfU403wcxPMPMAMw8sXbrUl1BpTCYRhDgib7yGgKp6J/h5TTNeTWVBhmqqIhKDjFRMS0Z2mDuFnQC+CGBU//1t0/gDRPQsao7mj5n5QyLaBeCPiKhXP+4mAA+FIZgXrZu2FYjQ2diZENZetRTbdh3ExrGpUO5Rr7vqof4CJo6ewtN7j9kml9k91+n75XWHElTQiGpnMnH0FF7YV2zZuW89xzNn51IR5BJUSOozAD4D4EIiOoFaFNEogB1E9DsAjgK4Wz/8u6iFox5CLST1twCAmU8R0VcAvKkf92VmtjqvI0HCVoUkYl7MhH2PGhNauVJFlghV5noGst3rbx1ajYHLl2DLywdsncu9PRo23boKQ/0Fx0l497snlYolQ9RQJC8oP4tKuTzzxnFULRUfvE7idueoImlBLoEoBWa+V/HQr9gcywC+pHidJwE8GYRM7SBhq0LSCXKVbF2xA2iY0KrMINQmNsOEY/ceQ/0FbNt10FYp9Cxc0LDbsZP9qb3HHGWtMjcovqD8LKpJ2aoQ3I43Y3eOKqzKLm6kdLYNErYqJJ0g7lG71eyGsSkQAdb50K40hXnXYigW1SrfLFc736NypYrNOw9g266DKJbK9TpKBq34WVTKxdgh2R3vhp9ztCq7uBGlYIOErQpR0arvKoh7VLWadauRWa5UseVl9cSsktf8t9doJTtK5Uq9CQ+jucCe34lV5Tu545pCg0/BGPfiF1GdY2+Phn8rz7VsloqCrqx95EbSaqwInUk70ShB3KPtrNhPz1Tqk56bQvBSw6gdDIWwZ+RG35Oq1XcCnItI3Dq02jZSEQD6v/wqNoxNKa+d6vpsunUV5tswS0WBKAUbJGxViIJ2spSH+gu445pCfSLLEuGOaxqj6tzCKcPe+aq+O3bfL68hrSqKpbLv0E6zUgZqZhxDgRnyDvUXsGfkRhwZXVcvD/7Qi/tt/Sbma+c0hySt2qsVMR8pSFKNFaEzaccvMD5ZxAv7inUzRJUZL+wrYuDyJY4RPsA5u7Wd2SQo8jkNixfVMpftnNPW79fykVfafk+/dvlWnPVuDmTztVPNIUlPoJWdgiDERDsrRrddhpddiLGazefULTENjJV8IZ9zPV7LEM7Mznk2i41PFus7nnbwUwtqfLKo9Gs4KWU3he3l2iXdEiE7BUGIiXZWjG67DK+7EGM1a3aaZmyibsx2e7duajOzc03mlXKlig1jU/XeCdZ8C1X4p1+Mid7JCWy8pwqnid3JSe5ntZ9kS4TsFAQhJtpZMbrtMvzuQsy2c7f4fDt/xn3XL8P7ut295FAZ1bpr8BPPn8247yayesy/kwPf6T3dJnaVkzyf0xK12m8H2SkEjJTHEPzQ6orRbZfR6i5kfLKoDDE1FIqbP8Mt5NRst/cacWOEm24cm3KMdqoyK01nxk7FSTa3iT1pjX7CQJRCgEh5DCEq3CanVievbbsO2k66BNQVipuD1osD21AGbgokp2XrYaAq2cwU8jlHReOUV1HI5xJXsTQOiAOy5cXFwMAAT0xMxC0GAOCG0ddtb3DDFisIdsSxu1S954qRV5QTL8F74tnCLGG2qp5bjO/EI+P7leUtjN0BAE9RUoYCcdsNALDNhO4U849XiGgfMw9Yx2WnECBSHkOw4jbhx7G7fGR8f0NFU/N7Ok36hn3eSwazk0IwzFjjk0U888Zx22OyRPVw1pnZ5uqi5uPsivW5KRFGLbu4NFPpSBNQO4ijOUCSnpQiRIuXjOWo22yOTxZtS1wb7+kl29goLdEqd1xzbuJWObWrzPXPzKml57yNQjAc+G5hrp9U5vH4+r6WMqE7GVEKAeJWeiDIhh1C8vEy4Ue9u3SyyxdLZWwcm8KiBRn09jjnIhjhp60ohxf2FbF554FAkuZUynaov6AsJ2EQdo/rtCJKIUCcQgzT0nVJCA4vE37Uu0s3ZcOoFZz7pDLveJzhEzgyug4Fn7KWK9V6QbugsJvgg65m2i2IUggYa60UtxryslLpXLxM+FEXX/SqbMqVKpzSAqwF7jSbgz2kFfgiS+S4M7HWP/JiChPTbjOiFCJCnNDdh5cJP+qSB34qlM6zfcKYddIY6i9g211rGspfLF6Ybal0hdMz5plddyYbx6awXDfPAqh/tnavnaR6Q0lCQlIjQhWuai4cJlEQnUcSkxmtMtmVpTBwiul3CrNW3e/t4FRmww5rmGkSr0WcqEJSRSlEhN2NrGUIIKBiCd8z97MVOoMk5SLYHbdhbMrXaxOAI6PrlI875Tu0yg1XLMHTv/sLALzLLDlCalRKQcxHEWFnJjj/vAVNCgGoNTARJ3TnEEeQQdjv6WaLD8NW/4+HT9XlH+oveHJwi3nWP6IUIsTqhHYqHCZO6M4hjiADt/c0h0c/uGPa8bVascWvvWpp241zrDDQ8JmJIzkcRCnEiNsNWyyVJZ+hA4gjyMDpPccnixh+brq+i3ArW23OSfDiCDcK5oVhmDb7Kcy7b0AcyUEhZS5ixEvhMCmql35UpSPCXMU6vefmnQdQmfc+ZTvZ5ccna4loRt5Bb48GZoTSzQ2oTfzjk8WmHhCFfA5rr1qK3e+eFEdym8hOIUa8dr4ytv2SEZ1OnEJTw7qmTu/pN3HszNk5W7mMHYf59U7PVAJPTDNjmJDsfCYv7CtieHAljoyuw/DgSmzbdVC+Ky0g0UcJwVj1uJURVnW7klVRsrGLBAKaC7eZwyjbjVhSPb+Vfsh2VUTDCDv1glO1VuO74PS5hk1aQl+lSmrCMWq0q75oWaKmLbldlcsk3nydQjtfdrsa/DeMvu7oDA6rempvj+ZYZM4Oa0N7px7HrZLNEKoms5ZTsx8nn4lbv4dW8BPem/aeKmI+Shiqbb+bM7BcqeLBHdOp3yYn1UQWRohnqxObVS67z8tJ3k23roKW9R8bZO5/7NTjGPCX0ZwlwheuX4bH7lrT4NC+7/plShOYUwmRoB37fq59J5SzCX2nQETvA/gJgCqAOWYeIKIlAMYALAfwPoC7mfk0ERGAPwVwC4AZAL/JzD8IW8YkoeqY5aVxSJW54cuahi2smSSvssJYfTo5g71MbE6fl5O8e0ZuxMTRU8rmNiqMSd6tr3KGgNm5edeFDFDbDRx+9Jb6/9bPcuDyJfV7P0Pn2mpqiuWs4WwO0rHv59p3QjmbqMxHa5n5X03/jwD4O2YeJaIR/f8/APBZAFfqP9cB+Jr+u6tQtfvzktpfrlSx5eUD+KQy3zBZbBibwpaXDyQqU9qu3ELQE29QhPFld+qjrFoEmCc2p8nKTd7vTH/oW94qM8Yni67nPM9wLVttcEk+p/S3GGP5Hg0Zqr2ugaqI6+53T7bcn1qFn2sfR6RZ0MRlProdwDf0v78BYMg0/k2usRdAnogujkPApGFEKnnh9EzFVnmcnqlg49gUHhl33vpHgd2WXGXnTsIqK4wS107F8LwU03OarNzkbTVC6KEX9yPv0mvBKwRg+ady2Dg21XAfDD83jeHnz+VRnJ6pwGsE7QelclP+guGPM6KW/OLn2kdd9TYMotgpMIBXiYgB/CUzPwHgImY2lir/AuAi/e8CAHN/vhP6mP9lTQcy1F/wZEZyggE8vfcYBi5fEuvq280EYSYJq6wgV59enJYqM6L5OKdVadCrZYNypQoCe2rJ6QQB+MUrluAfD59qeh0/ORRW8j0abhh9HR+UyjhPtzEZZqxWzZF+PkvVdQNQlyvp5twolMIvMXORiP4DgNeI6F3zg8zMusLwDBHdD+B+AFi2bFlwkqYALwlvbhix3nHelF5X/0lZZXmZpL3gx2+iMiMaOE1WbvK2EoFkMOPSgMcNo+CjUxe4VshmCKdnKvXzKtvI2Yo50u+1t163JPvK7AhdKTBzUf/9ERG9BOBaAD8ioouZ+UPdPPSRfngRwGWmp1+qj1lf8wkATwC1PIUw5U8axk304I5pT448FXHEl5tRrXKTVko86JjzVh3WTnJseflAfSJctCDjSe51P3+xb0ezH4zraHeN//2TOQDBmAUNX0OG0BDO6kQr976bgnYijCCFMAk1eY2IFgPIMPNP9L9fA/BlAL8C4McmR/MSZv7vRLQOwAOoRR9dB+DPmPlap/folOQ1v3itKe/EDVcswV0DyxomFbuEuDCScezkjzLByAtByuiWnEgAHl/fZ/s528lhXKfeHg3//slck8nFGvNvTYpr995xY/v6Pgz1F9C35VWl/yJL1PLCRssAILKtMuxGlqgh4ilsVGXE3cqPh01cyWsXAXipFmmKBQC+xcx/S0RvAthBRL8D4CiAu/Xjv4uaQjiEWkjqb4UsX2oJYsew5/Ap7Dl8qmHMmhA3cfQUXthXbNj6bhybwoaxqbYyqYMyx4RJUCs8L5PwBTkNw89N1yd3w+GqksO4TioTkHXVbJbbjz/HTJYIP3XeAlcndW+PVv98nI5tZ6dbswy19vx23rcV0haRFKpSYOb3AKyxGf8xarsF6zgD+FKYMnUSxhcvrFVfuVLFt9441hT5EVQmdTtb8igIKgzVyyR85mylKcyyMs8NxebaxZC7VdNhlRlu+Wg5LYtNt65q6fWjwksfhiAZHlyJ4eenG3Y1WpYS4SuzQ8pcpBxjUn34pf04Mxu8YnAz0ybNNupm6vJjCgtqhedFiah8t6VypS0zi5kMEVa0UPfIgNC8M8lpGZynZVGaqbS122s3msnP+6y9amkE72TBenIJ9oSKUugAjBX3I+P78fTeY5Hfb0nIIwCcozwANK263XY6qkgvo2qo18lPpVy8EpS5o93XsXv2ksWLHMtqe6GdSCi/GCHZT+09FkghSS+LjG27Djb5fCrzXC99kTQTqlRJ7UDMN2omoFWmE8ZK1vgdV217VTHB3h6tIcPbilu/ALMj3sBPU/h2HLuLF2aR71nYklLp7dFQmqmEfg8YVUtbOedshpBBe7kJ7aBlCYsXLsDHZf87Ha+BCE79qq2Vj6MMtpAezV2Eue3nY3evcW1Z6Ac7k7Ix4ZiThJ7aeyzSnsSAeseiyvB2ex5Q+yx7FjZvqK2tLZ0KpvnJRrcyOzePtVct9X0Ne3s0TP7hTTgyus5zyYlWsTtnr87s6jwHohByWha9LWRaV6qMUrlSP4cNY1Po2/Kqp3vVa/E7lbnRrvJxEnqniFLocNqZkOxgwHP1SzNRVIpsNZrD7XluDmcvk4PXRvNWKvOM3e+e9HUNrc7eC1yaOAWF+ZyjNClmifDo51dj062rmpRnK32iS+WKp0WM10AEv5WPDQUb9aLKQJRCFzDUX2hpIlfRqiki7IlC9eVz6mznJWParfZNO5ODF4x6Pk441fnxc+kXLci0NJEaGOccZbjlvdddVverWWtJ3Xd9axUPvCxivNZEsuuweJ6WUd6XTjuIKBCl0CXce91l7geFjBH9otoOt7tlVhWY23xb8woSqJlYrPZbOxnsJnNzFIufyeGOawq+J13jdVSTO9E5hWOt8zM+WUTJhxM3p2Vx3/XLWlYMxjU+c3aupZ4NrfDCvmKDqc7ot/BBqYzd755ETlVn2wW3RYzf4ndn586FmJ2eqeDM7By0TONn5LSDiGr3JY7mLuKR8f2hljbwg52jNswMZ6sj2M4RDqjbY04cPdUU2WU85vQ8u25rKqexliWAG52u5te5+n/+jW3doR4tg97Fi5TtKWdm53xF99Qc89V67SDDVu83QkjLEM4/b0E9XNWp10G7GMECRt9o82eYodrq2+q7WLwwi9m5eaVPwykAwcBriLNTEETPwsayLqrMdy/y+EHlaBal0IU8Mr4fT79xDHFf+iwRHrt7jWsbUuOYoFApoEULMraJYoZpxumL6nVycIpEyec0/Pqai+vKKt+jgRn1yBinEhmAfcgooeZTaCcBLqdlccc1BYy9edx3WQm7iSysMhvb1/c5Jvvlc1pTlJHX6LJ28VPqIqoSMKIUhCbc6vFEgXGzbxybUk6WBOC+65dh61AwDnO/DefdJl0/9Wvc3lvLENZfexle+kGxKRlRleDltBsIKiksn9Nw5mxzjSWvz918W2NzpzByaqzhnXaPqybWMOp7mVFdd9XqP2x5AFEKggN+J8mgcaqoaWAUjHP7YlhXfnYTktNq3Q4vOwWvhLFK/sL1y/Cd6Q8DK4cRBlqGsO2uWsWbOBcifnd2QZHEApCSpyAoaTUqJihK5Ypr6QEGsGFsCstHXlHGkY9PFjH8/HTDirlUrmD4uemG41WO4d4eTek49OJU9OooN8pbB8Xud0/i4wQrBKDmJ9ny8oF6qGVcfFAqu+aVhIFTl72kITsFAUD8pqR8G3Zvwxb/zBvHlZEb5hW906oNUJcdcOolXCyVm0w1XpzpQVFos5SGEzkti/O0TGSlKNohn9NwZnZO6fsIcteXduIqnS2kBCPOe3yy6GjfD4t2TB+lcsU1qsoczmcu210sletx4UYZ8kI+58lUZS0rbv3MypUqNuhlxvM5DWfnzkX0BM3pM2ehZZojbILg08suwIEPfuLpWKPpTRzktCw231ZL2lM5j4cHV2Lj2JTt85NSwytuZKcgNJGk0NWg8BsF42WVH1VlTz8kUaawMOpC+a2I6xTpNs+cmMJ0KoLyh4ijWfBFpymG7ev7ADSahtzi982KJG5nvB/MRd7ylpyDOFF1iWuVVjuXeTHjxe0EVhGkw1rMR4Ivtg6txsDlS/DQi28lYkIJAmtZbTeKpTJuGH0dH+gOybRQqdaa4RhZvZfkc1j+qRz+8fCp2M5DyxI+qVQDNW9dks+1tGq2dv2zqyKb1D4hdvdt0LLKTkFwxfzFS+PdElSTGiE5GLkrZp+OMf6LVyzB+z8ue1YUSe2hbOBlZ9OKrBKSKrSMuRR31K0MgyAshZDTsrjhiiWhvLbgDAN4au8x297Vew6fagg33TA2hf4vq8thq0KUGYi8bLUdXsqQB1mAUJSC4Iu4cxqSRIaAuwaWtVxwzY5oSsh1H6dnKhh+ftp2gne6p6MuW22HW1SUl0q/fhCfguALYxv+P158y7Y4WzdxZraK39sxFWgIJiPcnINuplKtJdBZTUnWEGUr5rLVcbTOdKp7FURLUSviUxBaptMilJKAl5IfQns4TaRJbJ0ZVokM8SkIgbN1aHU91FNonwyAM7NzohBsyOc0bF/f56thkAonk1ArrTPDJuoSGWI+EtpiqL+AiaOnZMcQAPMA5n2Wpk4afiO9zIXynDLpf33NxXjoxf2BlXtXhXEOD660XZWrHL1RKXCj4kAUyE5BaBtjxxBky08hnfiN9KrMc31yzvfYt6dcvDCL3e+eDLxmlJ0DV7UqV0XdERB7dFLQyE5BCARjFTP8/LTvRixCd2NMzqq2oTOzVczM+l+R53MaiNQd4zJEGJ8s2jqe7VbldjsZBhKV5BYEslMQAmOov4Btd66pt28UBC8YdnynXteqXYSKQj6HqU03YfIPb8L29X22IadVZmwcm8Ij4/tdX2+ov6A0bbmFjLbbezxqRCkIgTLUX6h/EeXmErxw5uxcrReGomfF2quW4t8/mfP8esZzjIl4266DuOOagq15kwE8vfeYp4laZUJyShyLo3dDuyTue0tENxPRQSI6REQjccsjtMZQfwFfXd8XaGKX0BlYp+ZSuYKHXqyt1u3s+bvfPem5ZpIRJfT03mMNE/EL+4pKfwcDeHDHtOtK3kujJSt22chRRS21SqLyFIgoC+CfAPwagBMA3gRwLzO/rXqO5CkkH1VzdEEwkyHgq3c397Hw2z5VhdfIqCB7OSe5rlJaqqReC+AQM78HAET0LIDbASiVgpB8DMdd35ZXE91HWIiXea4FKgBomGidMnr94DUyyqnqqN/QUJXsQdYqCpqk7e0LAI6b/j+hjzVARPcT0QQRTZw8eTIy4YT22HzbKmgZCVsV1FSq3GRaiaPeVlBd2FoxOcVN0nYKnmDmJwA8AdTMRzGLI3jEWGF1Uo8GoZHeHg3M7bVXNSZks6km36Nh0YKM8nX9Js3lcxo+LldseykAwa3krb0bkt7VDUieUigCuMz0/6X6mNAhmHtBb1D0yhXSh5YlbLtzTX2yWz7ySsuvZTTPMWcWn56pIKdl8YXrl2HszeMNuTBalrD+P13W1FvBicWLFmBq003KukJBruSjzEYOgqQphTcBXElEK1BTBvcA+I14RRLCoJ7s9tx0KM3mhWipVhkPv7S/bUWvZQnDgyuVUTuvvPVhcxNqBgYuX4KBy5c0rMjPnJ1T7iyM3UgaV/JhkyilwMxzRPQAgF0AsgCeZOYDMYslhIT1C3mBvqUXFZE+5lErJd4OvT0aNt26CkP9BWxUKBe7CDajVMaekRsbJvPxyaKynpLZPJS2lXzYJEopAAAzfxfAd+OWQ4gG6xdyfLIYeI8CIbkU8jnsGbmxadxvxJGqjtHE0VN4eu+xBhHcN14AABTzSURBVMVgNQ+10ue5k0mcUhC6G+PL6FQxU/BOTss6OmjjxJx5bDiTz1aqLTVvUjmGtw6tbjIrmSd9q0/ByDgG0LWKQZSCkDhEMQRHuVINvLpoUBC4wWncTnKj1TFsXf2vvWopdr97Eh+UyvWQ16H+gmPGsSgFQUgQqq2/0Dl43REYNYdU5qTeHq3JBGld/Zv7fZh3A6p8hKDyFNJI0pLXBKHO1qHVeHx9X70WjtCdfFAqY3hwpW3io5YlbLp1VcOY3erfirEbcKrM2q2IUhASzVB/AXtGbsSR0XXKKpVC+yRZ6V6Sz9VMPXetQT53roR2b4/WkBth4HWVbyibtGUch42Yj4TUMDy4UvwMIUFoDv9PAhmc8xd4DR31GrlkNMi545pC3d8g0UeyUxBSxFB/AfddvyzRq9q0ktSiI/MAJo6e8vUcP7WSjLLaw4MrcWR0XVOuQzciSkFIFYafQfpBdw9P7T2G/i+/6rkxjV2f5S9cv0xpfkx6f4OoEfORkDokZLX7OD1T8ZU/oDI1qfobdHO0kRXZKQipxDAlCcFiNLsPGi1LDU7iVghiRe8n2ihtvZWDQpSCkFq2Dq3G9vV96JGWn4GQQa3nxeN32ze6bxUjSmjzbavaft0PSuW2Jmuv0UZp7K0cFGI+ElKNuRS3VFxtj9/Qd15GnH+G0HYNqixRvcidgZFprOpl4MQFOa2tshReq6J2c6azKAWhIzB/2YNo3diNfGf6w4aeBCqFYBSx89IzocrcMGlbr5OfUFgtQ/i3TypNcvmdrL2EtnZzprMoBaFjMO8arI1TBHe8Fs0zJsaCx3yAcqWKDWNT2LbrINZetbRB8XhVCPmchjOzc5hXxM4GPVmnsbdyUIgxVug4zCGJQvAwgL4tr2LtVUt9+QiKpTKe3nvMt7Iu5HNYvGhBQ7c1K0E7irs501mUgtCRGOUxtq/vi1uU1GBTWkhJqVzBU3uP4dPLLvBVm6oVF8XM7JzjjiQMR7FdrsOjn1/d8f4EACD26ehJGgMDAzwxMRG3GEKCue/r/w97DvvLihW8s319H4b6C7hh9PXQ/Dkq30OWCI/d3Vz/SCWL4Q+RxjoAEe1j5gHruOwUhI7n6d/9BXxBymMgQ7CtNNoum3fWOuauvWppaJ8xo7loX07L2ioEQO1jKJbK6NvyKoafn+7KcFMviFIQuoKtQ6txZHQdtuuluAF0XamMeQbOPy/42JJSuYJHxvfjhX1F3+YhPzkmDHg25zg5hEvlSpN/QkpdnEOij4SuwhqOqCp70Kmcnqmgt0drq8uZHa02Q+pdvAiLZuc8yaPq52zH8OBK3xFoThFM3WRukp2C0NV0Q4ihGSLg4xD6NbeqWD8olbHpVvdMZ7+RP61EoKnuhW7LbhalIHQ1w4MroWW7x4zE3H6WcpAYDXRUVU3bifwxItC8KAYnpeOU3dyJiPlI6GqMiebhl/bjzGx4yW4Ls4RZhzj7bkTLku8GOq1gZ0rSMoTzz1uA0kzF1RzUbdnNohSErsecCb155wHbzF5jEmnVFi8KwYaIPhKv9Y5UdFt2s+QpCIKF8ckitrx8oK4A8jkNm29bhYmjp/DU3mMxS9dZmJ3HSXXm2pVNyWnZ1CezqfIUZKcgCBZUpgwjHl8IjqJeChuA7+qnUSmRdncaaUN2CoLgES9VQQV7nKqhalnC4oULbM12qjDUTl29R0nkGc1EtJmIikQ0pf/cYnrsISI6REQHiWjQNH6zPnaIiEbCkk0QhOgo5HO4zyGjvFJlZYVWlTO32yKCoiRs89HjzPwn5gEiuhrAPQBWAbgEwPeI6Gf1h/8cwK8BOAHgTSLaycxvhyyjIHgijKSvIAmiKU4YFEtlvPLWhy35lc3OXKuvx45OjQiKkjjyFG4H8Cwzn2XmIwAOAbhW/znEzO8x8yyAZ/VjBSERbLp1Vcs5DVG0DJ1nf5VOreS0TP35WaJ6rkAQuCnT3h7NsVT1+GQRw89Pu77OBW32gfZDp/ZwDvtOfYCI3iKiJ4moVx8rADhuOuaEPqYab4KI7ieiCSKaOHnyZBhyC0ITQ/0FbLtzTT2pqrdH81xg7o8+//OhFKOz0s5OoVyZx6IFWWxf34fDj96CrUOrbfsKhMG6n7/YsVT1tl0HHfspGERVzqqTs5zbMh8R0fcA/LTNQw8D+BqAr6DmX/oKgMcA/HY772fAzE8AeAKoOZqDeE1B8II1MsmIgHEqGa1l9EltnkFUyypuBz8tLM3kcxpK5Yrj862tLa2RN2F92Z7aewxP7T2GfE7D43opbjNezUKliMx7ndzDuS2lwMy/6uU4Ivo6gO/o/xYBXGZ6+FJ9DA7jgpBIDCXh1EugMo/6Y0EE+xnVQv30LiDUah4V8jmsvWopnnnjOKoKYawTsFkRhh2BVSpXMPzcdP1/QxlliJTymokqoayTs5zDjD662PTv5wD8UP97J4B7iGgREa0AcCWA7wN4E8CVRLSCiBai5ozeGZZ8ghAkUbZpzFKtPIQfcxTrP8VSGS/sK7pOsCozSD4Cm31lnrF554EG84wXhRBlu0yV8umELOcwfQp/TET7iegtAGsBbAQAZj4AYAeAtwH8LYAvMXOVmecAPABgF4B3AOzQjxWExDPUX4jMnl1lxlB/Aeuvvcz9YBvcykkzgOHnpm0Vw+bbVrXlzPZKqVyxldP83jktg94eLZZ2mZ3cw1mS1wQhIB4Z3x9JGQwjoatvy6vK+P4g38dK2O/rBAE4MrquaTyOEhlJLcvhFSlzIQghs3VoNQA42uuD4MzZOYxPFkOfmFX28bgUAmAfcmrNbvZSIsMNLxN+mJVd40T6KQhCgGwdWo3Dj96C90fXhdbus1Su1Ce9VvAqFQO28fdxtjE9MzvXJE/Q2c2dHG7qBVEKghAS917Xms3fC+VKtSXbPhHwi1cs8Zx7YDchhrkLcqNS5abJPuhIoG4voSFKQRBCYuvQanzh+mWhvf48oynDOkPNY2aYgR8c+xh3XFNoSMJzyri2TohBZTm3inWyDzoSqJPDTb0gSkEQQmTr0GpsX9/nuTyGn5DPQj7XkGFdyOfw1bv7sO3ONY7PK1eqeGrvMRRLZeR7NGy6dRXe/spn8f7oOqVpyTwh+g2HdZK/t8d/iKt1sg86EqiTw029IEpBEELGKI/hNgEazXy8mHbsJr2Z2Tls3nkAG8emPNv9T89U8OBz0+jb8ipWjLyCjOJ5TROiT51gPdyQf9Ot3s7X+jwzRo9ns0I9r41aU50cbuoFiT4ShAgwR6qoegFsvm0VhvoLmDh6Ct9641hTHSOjPEVBj4YBGhvTmIvF+bH7V+fPla62e551QvRah8j8/DuuKWD3uyeV0TzmSJ/SzKxtv+wMwTEX4ezcfP3v0zMVZQSSW2RRtzXVsSJKQRAixmnSGZ8s4oV9RdvCdoZCMHIHbhh93TURLYhaS4sWnFt1j08WPZXXKORznidUu3pSw89PNygeLUvYduca5et4rUXkNXy1U8NNvSBKQRBiQDXp2E1uZswTsifHJwPb1/e5Fu1zwgiBnTh6CmNvHnc9XpX0ZhDGSt2rc7iTC9kFhfgUBCFBuE30hHN1ibw4Phm1iXB4cGXN4d2ig7hcqeKZN467mo3cbO9ecgBayRT26hzu9sgiL4hSEIQE4TbRM4AHd0xjxcgrOHN2zlNUk9lE0mq9JMDdT+FWf2h8sogHd0w75gC0mjjmxTk8Pln07kjvYqT2kSAkCDsntBNahnD+eQs8tQk18gtaNSNlHcpXG85v1Qrfy3k5lQN3M0kZ79HK++e0bKTF9JKC1D4ShBRgtqd7mbwr8+y5b7SbiSSnZZWTthFBNPZmswlJyxDWXrXU0YHr5ishOCsrL+YdJ+ew6v2zRF2pEJwQ85EgJIyh/gL2jNyI7ev7Am2FmSFSdk4zTD/mLOd8rrEs9dah1U35Fvmchm13rcHud086moWcJnUvneTaNe+o3n9eL0MunEN2CoKQUKxROF67j6lQPdewvXsJw1Qds3FsyvZ4YzK+RGEacjJJmWk3cUz1/uJLaEaUgiAkGLekNyeyRJhnBhxyFQo+ErPGJ4vY8vKBurnKyMAe6i+4TrrDgyubZCfUFJUXxdDuat7u/bspS9kPYj4ShJRglHPwUsIip2Xx2N1rcGR0nWPy2p6RGz0rhOHnpxv8F0Y/5fHJomv0jyG74ew2m4yiqLpqfv84OrWlCdkpCEKKMCYxpx1Dr17kLsgJT1XaojJfK2VtRAa5JaUN9Rdww+jrviKgWimaZ0c3Zyn7QZSCIKQMa4SSYX7J5zQQAaWZSkOpa5Uj109FVidHsfGY10nX6bW0LDWVt9h066qm49LeCjPJiFIQhBRiVy/IGhI6/Pw0wPYKQcsQNt/WPNmqUPkMjMf8oHott1wHgzDabwrnEKUgCB2AXRy+qiRFlgjb7lIXl7NjeHBlU5E6oKZc/DprnZy+XnYbUr8oXEQpCEIH4Kd2j11svtcidaroIz+0W5pa6heFiygFQegAnMw7dseaiaOcdDuvle/RbLO48wE5pLsdCUkVhA7ALiRUy1JTVVS72Py0NapXRbCmvIxbYpCdgiB0ACqTjN2YdYWeNnPMx2X7Wk+qccEfohQEoUNQmWS89CJIUwmItMmbNsR8JAhdTtoa1adN3rTRllIgoruI6AARzRPRgOWxh4joEBEdJKJB0/jN+tghIhoxja8gojf08TEiWtiObIIgeCNtJSDSJm/aaKvJDhH9HIB5AH8J4PeZeUIfvxrAMwCuBXAJgO8B+Fn9af8E4NcAnADwJoB7mfltItoB4EVmfpaI/gLANDN/zU0GabIjCMHhJ1M4rKxiyVaOhlCa7DDzO/qLWx+6HcCzzHwWwBEiOoSaggCAQ8z8nv68ZwHcTkTvALgRwG/ox3wDwGYArkpBEIRg8JMpHFZWsWQrx09YPoUCgOOm/0/oY6rxTwEoMfOcZdwWIrqfiCaIaOLkyZOBCi4I3Yqf0NSwwljTFh7bibjuFIjoewB+2uahh5n528GL5A4zPwHgCaBmPopDBkHoNPyEpoYVxqp6fqt9pQX/uCoFZv7VFl63COAy0/+X6mNQjP8YQJ6IFui7BfPxgiBEgJ9Qz7DCQlWvS6iZlsSEFD5hmY92AriHiBYR0QoAVwL4PmqO5Sv1SKOFAO4BsJNr3u7dAO7Un/9FALHsQgShW/ET6hlWWOjw4ErYtRBiQExIEdFuSOrniOgEgF8A8AoR7QIAZj4AYAeAtwH8LYAvMXNV3wU8AGAXgHcA7NCPBYA/APB7ulP6UwD+qh3ZBEHwh59Qz7DCQof6C7alvoHkZlh3Gm2FpCYBCUkVhM5C1ZmtkM/VO7wJ7aMKSZWMZkEQEoVkLMeL1D4SBCFRtNtvQWgPUQqCICSOIHs3CP4Q85EgCIJQR5SCIAiCUEeUgiAIglBHlIIgCIJQR5SCIAiCUEeUgiAIglBHlIIgCIJQR/IUBEFIJNKBLR5EKQiCkDikA1t8iPlIEITEIR3Y4kOUgiAIiSOszm6CO6IUBEFIHKoObu12dhPcEaUgCELikPLZ8SGOZkEQEoeUz44PUQqCICQSKZ8dD2I+EgRBEOqIUhAEQRDqiFIQBEEQ6ohSEARBEOqIUhAEQRDqEDPHLUNbENFJAEfbfJkLAfxrAOLEhcgfLyJ//KT9HKKW/18BgJlvtj6QeqUQBEQ0wcwDccvRKiJ/vIj88ZP2c0iS/GI+EgRBEOqIUhAEQRDqiFKo8UTcArSJyB8vIn/8pP0cEiO/+BQEQRCEOrJTEARBEOqIUhAEQRDqdLxSIKK7iOgAEc0T0YDlsYeI6BARHSSiQdP4zfrYISIaMY2vIKI39PExIloY8blsJqIiEU3pP7e0ei5JIenyGRDR+0S0X//cJ/SxJUT0GhH9s/67Vx8nIvoz/ZzeIqJPxyDvk0T0ERH90DTmW14i+qJ+/D8T0Rdjlj819z8RXUZEu4nobX3++W/6ePKvATN39A+AnwOwEsDfAxgwjV8NYBrAIgArABwGkNV/DgP4GQAL9WOu1p+zA8A9+t9/AeC/RnwumwH8vs2473NJwk/S5bPI+j6ACy1jfwxgRP97BMD/0v++BcDfACAA1wN4IwZ5fxnApwH8sFV5ASwB8J7+u1f/uzdG+VNz/wO4GMCn9b9/CsA/6XIm/hp0/E6Bmd9hZrtu37cDeJaZzzLzEQCHAFyr/xxi5veYeRbAswBuJyICcCOA5/XnfwPAUPhn4Alf5xKjnFaSLp8bt6N2HwCN98PtAL7JNfYCyBPRxVEKxsz/AOCUZdivvIMAXmPmU8x8GsBrAJoyYMNAIb+KxN3/zPwhM/9A//snAN4BUEAKrkHHKwUHCgCOm/4/oY+pxj8FoMTMc5bxqHlA314+aWw94f9ckkLS5TPDAF4lon1EdL8+dhEzf6j//S8ALtL/Tup5+ZU3ieeRuvufiJYD6AfwBlJwDTpCKRDR94johzY/aVp1AnA9l68BuAJAH4APATwWq7DdxS8x86cBfBbAl4jol80Pcm2vn5r47rTJq5O6+5+IzgfwAoANzPxv5seSeg06oh0nM/9qC08rArjM9P+l+hgU4z9GbUu3QN8tmI8PDK/nQkRfB/Ad/V+/55IUnOROFMxc1H9/REQvoWaa+BERXczMH+pb/Y/0w5N6Xn7lLQL4jGX87yOQ0xZm/pHxdxrufyLSUFMITzPzi/pw4q9BR+wUWmQngHuIaBERrQBwJYDvA3gTwJVUizRaCOAeADt1rb4bwJ36878I4NtRCmyxS38OgBGZ4etcopTZhaTLBwAgosVE9FPG3wBuQu2z34nafQA03g87AfxnPaLkegAfm0wGceJX3l0AbiKiXt1Uc5M+Fgtpuv91H+RfAXiHmb9qeij51yAKT3ycP6jdPCcAnAXwIwC7TI89jFp0wkEAnzWN34JatMBhAA+bxn8GtZvtEIDnACyK+Fz+L4D9AN7Sb6KLWz2XpPwkXT7TdZ/Wfw4YcqLmZ/o7AP8M4HsAlujjBODP9XPaD1PUW4QyP4OaiaWi3/+/04q8AH5bv98PAfitmOVPzf0P4JdQMw29BWBK/7klDddAylwIgiAIdbrZfCQIgiBYEKUgCIIg1BGlIAiCINQRpSAIgiDUEaUgCIIg1BGlIAiCINQRpSAIgiDU+f8rSn5zxyDbB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550"/>
            <a:ext cx="2971800" cy="207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8257" y="2546555"/>
            <a:ext cx="248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Linear Regression </a:t>
            </a:r>
            <a:endParaRPr lang="en-US" dirty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0239" y="590550"/>
            <a:ext cx="2563761" cy="187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429000" y="249554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Decision Tree</a:t>
            </a:r>
            <a:endParaRPr lang="en-US" dirty="0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3257550"/>
            <a:ext cx="7924802" cy="154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3352800" y="48577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Random Forest</a:t>
            </a:r>
            <a:endParaRPr lang="en-US" dirty="0"/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590550"/>
            <a:ext cx="3581400" cy="193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7391400" y="2571750"/>
            <a:ext cx="1904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Elastic Net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2724151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Homoscedasticity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 Plot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535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"/>
            <a:ext cx="8520600" cy="825910"/>
          </a:xfrm>
        </p:spPr>
        <p:txBody>
          <a:bodyPr/>
          <a:lstStyle/>
          <a:p>
            <a:r>
              <a:rPr lang="en-US" dirty="0" smtClean="0"/>
              <a:t>Evaluating Models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05077"/>
              </p:ext>
            </p:extLst>
          </p:nvPr>
        </p:nvGraphicFramePr>
        <p:xfrm>
          <a:off x="582560" y="985755"/>
          <a:ext cx="7647040" cy="379579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529408"/>
                <a:gridCol w="1529408"/>
                <a:gridCol w="1529408"/>
                <a:gridCol w="1529408"/>
                <a:gridCol w="1529408"/>
              </a:tblGrid>
              <a:tr h="808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</a:t>
                      </a:r>
                      <a:r>
                        <a:rPr lang="en-US" baseline="0" dirty="0" smtClean="0"/>
                        <a:t> data-</a:t>
                      </a:r>
                    </a:p>
                    <a:p>
                      <a:pPr algn="ctr"/>
                      <a:r>
                        <a:rPr lang="en-US" baseline="0" dirty="0" smtClean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 data-</a:t>
                      </a:r>
                    </a:p>
                    <a:p>
                      <a:pPr algn="ctr"/>
                      <a:r>
                        <a:rPr lang="en-US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Train data-</a:t>
                      </a:r>
                    </a:p>
                    <a:p>
                      <a:pPr algn="ctr"/>
                      <a:r>
                        <a:rPr lang="en-US" dirty="0" smtClean="0"/>
                        <a:t>R2-Score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Test</a:t>
                      </a:r>
                      <a:r>
                        <a:rPr lang="en-US" baseline="0" dirty="0" smtClean="0"/>
                        <a:t> data-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R2-Score</a:t>
                      </a:r>
                    </a:p>
                    <a:p>
                      <a:pPr algn="ctr"/>
                      <a:endParaRPr lang="en-US" baseline="0" dirty="0" smtClean="0"/>
                    </a:p>
                  </a:txBody>
                  <a:tcPr/>
                </a:tc>
              </a:tr>
              <a:tr h="8087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Regression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140206.61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136823.99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0.663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0.667</a:t>
                      </a:r>
                      <a:endParaRPr lang="en-US" dirty="0"/>
                    </a:p>
                  </a:txBody>
                  <a:tcPr/>
                </a:tc>
              </a:tr>
              <a:tr h="6556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176951.07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192208.73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0.575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0.53</a:t>
                      </a:r>
                      <a:endParaRPr lang="en-US" dirty="0"/>
                    </a:p>
                  </a:txBody>
                  <a:tcPr/>
                </a:tc>
              </a:tr>
              <a:tr h="6556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Forest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5271.99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32425.59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0.921</a:t>
                      </a:r>
                      <a:endParaRPr lang="en-US" dirty="0"/>
                    </a:p>
                  </a:txBody>
                  <a:tcPr/>
                </a:tc>
              </a:tr>
              <a:tr h="65566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Elastic 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177834.94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175442.39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strike="noStrike" cap="none" dirty="0" smtClean="0">
                          <a:sym typeface="Arial"/>
                        </a:rPr>
                        <a:t>0.573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055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6469" marR="5080" indent="-95440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THANK 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949" y="413400"/>
            <a:ext cx="24606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Arial"/>
                <a:cs typeface="Arial"/>
              </a:rPr>
              <a:t>Content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9423" y="1169620"/>
            <a:ext cx="4381500" cy="363945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94665" indent="-482600">
              <a:lnSpc>
                <a:spcPct val="100000"/>
              </a:lnSpc>
              <a:spcBef>
                <a:spcPts val="459"/>
              </a:spcBef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sz="2400" spc="-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10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Pipeline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94665" indent="-482600">
              <a:lnSpc>
                <a:spcPct val="100000"/>
              </a:lnSpc>
              <a:spcBef>
                <a:spcPts val="359"/>
              </a:spcBef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sz="2400" spc="-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10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Description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94665" indent="-482600">
              <a:lnSpc>
                <a:spcPct val="100000"/>
              </a:lnSpc>
              <a:spcBef>
                <a:spcPts val="359"/>
              </a:spcBef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sz="2400" spc="-5" dirty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Exploratory </a:t>
            </a:r>
            <a:r>
              <a:rPr sz="2400" spc="-5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2400" spc="-13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spc="-130" dirty="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Analysis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94665" indent="-482600">
              <a:lnSpc>
                <a:spcPct val="100000"/>
              </a:lnSpc>
              <a:spcBef>
                <a:spcPts val="359"/>
              </a:spcBef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lang="en-IN" sz="2400" dirty="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Regression plot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94665" indent="-482600">
              <a:lnSpc>
                <a:spcPct val="100000"/>
              </a:lnSpc>
              <a:spcBef>
                <a:spcPts val="359"/>
              </a:spcBef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lang="en-IN" sz="2400" dirty="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Heat map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94665" indent="-482600">
              <a:lnSpc>
                <a:spcPct val="100000"/>
              </a:lnSpc>
              <a:spcBef>
                <a:spcPts val="359"/>
              </a:spcBef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lang="en-IN" sz="2400" spc="-5" dirty="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One Hot Encoding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494665" indent="-482600">
              <a:lnSpc>
                <a:spcPct val="100000"/>
              </a:lnSpc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sz="240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IN" sz="2400" dirty="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L  Algorithm</a:t>
            </a:r>
          </a:p>
          <a:p>
            <a:pPr marL="494665" indent="-482600">
              <a:lnSpc>
                <a:spcPct val="100000"/>
              </a:lnSpc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lang="en-IN" sz="2400" dirty="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Evaluating models</a:t>
            </a:r>
          </a:p>
          <a:p>
            <a:pPr marL="494665" indent="-482600">
              <a:lnSpc>
                <a:spcPct val="100000"/>
              </a:lnSpc>
              <a:buFont typeface="AoyagiKouzanFontT"/>
              <a:buChar char="❑"/>
              <a:tabLst>
                <a:tab pos="494665" algn="l"/>
                <a:tab pos="495300" algn="l"/>
              </a:tabLst>
            </a:pPr>
            <a:r>
              <a:rPr sz="2400" spc="-5" dirty="0" smtClean="0">
                <a:solidFill>
                  <a:srgbClr val="21212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2.jpeg" descr="C:\Users\ys\OneDrive\Desktop\DS word cloud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590550"/>
            <a:ext cx="4493150" cy="43016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133350"/>
            <a:ext cx="8520600" cy="457200"/>
          </a:xfrm>
        </p:spPr>
        <p:txBody>
          <a:bodyPr/>
          <a:lstStyle/>
          <a:p>
            <a:r>
              <a:rPr lang="en-US" dirty="0" smtClean="0"/>
              <a:t>Data Pipeline</a:t>
            </a:r>
            <a:endParaRPr lang="en-US" dirty="0"/>
          </a:p>
        </p:txBody>
      </p:sp>
      <p:sp>
        <p:nvSpPr>
          <p:cNvPr id="4" name="Down Arrow Callout 3"/>
          <p:cNvSpPr/>
          <p:nvPr/>
        </p:nvSpPr>
        <p:spPr>
          <a:xfrm>
            <a:off x="457200" y="1047750"/>
            <a:ext cx="8305800" cy="1143000"/>
          </a:xfrm>
          <a:prstGeom prst="downArrowCallou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Preparation and Exploratory Data Analysis</a:t>
            </a:r>
          </a:p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Down Arrow Callout 4"/>
          <p:cNvSpPr/>
          <p:nvPr/>
        </p:nvSpPr>
        <p:spPr>
          <a:xfrm>
            <a:off x="381000" y="2266950"/>
            <a:ext cx="8458200" cy="1371600"/>
          </a:xfrm>
          <a:prstGeom prst="downArrowCallou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Building Predictive Model using Multiple Techniques/Algorithms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3714750"/>
            <a:ext cx="8534400" cy="838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Optimal Model Identified through testing and evaluation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33" y="402707"/>
            <a:ext cx="28498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Data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Description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123" y="2154499"/>
            <a:ext cx="251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Independent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variables: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991" y="2703138"/>
            <a:ext cx="3999229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00"/>
              </a:spcBef>
              <a:buChar char="•"/>
              <a:tabLst>
                <a:tab pos="288925" algn="l"/>
                <a:tab pos="290195" algn="l"/>
              </a:tabLst>
            </a:pPr>
            <a:r>
              <a:rPr sz="1800" spc="-5">
                <a:latin typeface="Arial"/>
                <a:cs typeface="Arial"/>
              </a:rPr>
              <a:t>Date </a:t>
            </a:r>
            <a:r>
              <a:rPr lang="en-US" sz="1800" spc="-5" dirty="0" smtClean="0">
                <a:latin typeface="Arial"/>
                <a:cs typeface="Arial"/>
              </a:rPr>
              <a:t>:</a:t>
            </a:r>
            <a:r>
              <a:rPr sz="1800" spc="-15" smtClean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year-month-day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Hour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Hour of 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25" dirty="0">
                <a:latin typeface="Arial"/>
                <a:cs typeface="Arial"/>
              </a:rPr>
              <a:t>Temperature-Temperature </a:t>
            </a:r>
            <a:r>
              <a:rPr sz="1800" spc="-5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Celsius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Humidity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%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Windspeed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m/s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10" dirty="0">
                <a:latin typeface="Arial"/>
                <a:cs typeface="Arial"/>
              </a:rPr>
              <a:t>Visibility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10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Dew point temperature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Celsius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16929" y="2281705"/>
            <a:ext cx="3862704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indent="-277495">
              <a:lnSpc>
                <a:spcPct val="100000"/>
              </a:lnSpc>
              <a:spcBef>
                <a:spcPts val="100"/>
              </a:spcBef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Solar </a:t>
            </a:r>
            <a:r>
              <a:rPr sz="1800" dirty="0">
                <a:latin typeface="Arial"/>
                <a:cs typeface="Arial"/>
              </a:rPr>
              <a:t>radiation -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MJ/m2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Rainfall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mm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Snowfall </a:t>
            </a:r>
            <a:r>
              <a:rPr sz="1800" dirty="0">
                <a:latin typeface="Arial"/>
                <a:cs typeface="Arial"/>
              </a:rPr>
              <a:t>-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cm</a:t>
            </a:r>
            <a:endParaRPr sz="1800">
              <a:latin typeface="Arial"/>
              <a:cs typeface="Arial"/>
            </a:endParaRPr>
          </a:p>
          <a:p>
            <a:pPr marL="289560" marR="508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Seasons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20" dirty="0">
                <a:latin typeface="Arial"/>
                <a:cs typeface="Arial"/>
              </a:rPr>
              <a:t>Winter, </a:t>
            </a:r>
            <a:r>
              <a:rPr sz="1800" spc="-5" dirty="0">
                <a:latin typeface="Arial"/>
                <a:cs typeface="Arial"/>
              </a:rPr>
              <a:t>Spring, </a:t>
            </a:r>
            <a:r>
              <a:rPr sz="1800" spc="-20" dirty="0">
                <a:latin typeface="Arial"/>
                <a:cs typeface="Arial"/>
              </a:rPr>
              <a:t>Summer,  </a:t>
            </a:r>
            <a:r>
              <a:rPr sz="1800" spc="-5" dirty="0">
                <a:latin typeface="Arial"/>
                <a:cs typeface="Arial"/>
              </a:rPr>
              <a:t>Autumn</a:t>
            </a:r>
            <a:endParaRPr sz="1800">
              <a:latin typeface="Arial"/>
              <a:cs typeface="Arial"/>
            </a:endParaRPr>
          </a:p>
          <a:p>
            <a:pPr marL="28956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Holiday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Holiday/No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holiday</a:t>
            </a:r>
            <a:endParaRPr sz="1800">
              <a:latin typeface="Arial"/>
              <a:cs typeface="Arial"/>
            </a:endParaRPr>
          </a:p>
          <a:p>
            <a:pPr marL="289560" marR="119380" indent="-277495">
              <a:lnSpc>
                <a:spcPct val="100000"/>
              </a:lnSpc>
              <a:buChar char="•"/>
              <a:tabLst>
                <a:tab pos="288925" algn="l"/>
                <a:tab pos="290195" algn="l"/>
              </a:tabLst>
            </a:pPr>
            <a:r>
              <a:rPr sz="1800" spc="-5" dirty="0">
                <a:latin typeface="Arial"/>
                <a:cs typeface="Arial"/>
              </a:rPr>
              <a:t>Functional Day </a:t>
            </a:r>
            <a:r>
              <a:rPr sz="1800" dirty="0">
                <a:latin typeface="Arial"/>
                <a:cs typeface="Arial"/>
              </a:rPr>
              <a:t>- </a:t>
            </a:r>
            <a:r>
              <a:rPr sz="1800" spc="-5" dirty="0">
                <a:latin typeface="Arial"/>
                <a:cs typeface="Arial"/>
              </a:rPr>
              <a:t>NoFunc(Non  Functional Hours),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Fun(Functional  hours)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123" y="939729"/>
            <a:ext cx="588454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Dependent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variable: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8450" indent="-277495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/>
                <a:cs typeface="Arial"/>
              </a:rPr>
              <a:t>Rented Bike </a:t>
            </a:r>
            <a:r>
              <a:rPr sz="1800" dirty="0">
                <a:latin typeface="Arial"/>
                <a:cs typeface="Arial"/>
              </a:rPr>
              <a:t>count - </a:t>
            </a:r>
            <a:r>
              <a:rPr sz="1800" spc="-5" dirty="0">
                <a:latin typeface="Arial"/>
                <a:cs typeface="Arial"/>
              </a:rPr>
              <a:t>Count of bikes </a:t>
            </a:r>
            <a:r>
              <a:rPr sz="1800" dirty="0">
                <a:latin typeface="Arial"/>
                <a:cs typeface="Arial"/>
              </a:rPr>
              <a:t>rented </a:t>
            </a:r>
            <a:r>
              <a:rPr sz="1800" spc="-5" dirty="0">
                <a:latin typeface="Arial"/>
                <a:cs typeface="Arial"/>
              </a:rPr>
              <a:t>at each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hour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285750"/>
            <a:ext cx="8520600" cy="533400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Attribute Information : Null Values and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Dtypes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1047750"/>
            <a:ext cx="3810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71550"/>
            <a:ext cx="397192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38150"/>
            <a:ext cx="7010400" cy="830997"/>
          </a:xfrm>
        </p:spPr>
        <p:txBody>
          <a:bodyPr/>
          <a:lstStyle/>
          <a:p>
            <a:pPr algn="ctr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Exploratory Data Analysis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Analysing </a:t>
            </a:r>
            <a:r>
              <a:rPr lang="en-IN" sz="1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Categorical </a:t>
            </a:r>
            <a:r>
              <a:rPr lang="en-IN" sz="18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Variables </a:t>
            </a:r>
            <a:r>
              <a:rPr lang="en-IN" sz="1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(week days &amp; weekends)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428750"/>
            <a:ext cx="4191000" cy="33528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4080510" cy="3640931"/>
          </a:xfrm>
        </p:spPr>
        <p:txBody>
          <a:bodyPr>
            <a:normAutofit/>
          </a:bodyPr>
          <a:lstStyle/>
          <a:p>
            <a:r>
              <a:rPr lang="en-GB" sz="1800" dirty="0" smtClean="0">
                <a:solidFill>
                  <a:schemeClr val="tx1"/>
                </a:solidFill>
              </a:rPr>
              <a:t>Usage </a:t>
            </a:r>
            <a:r>
              <a:rPr lang="en-GB" sz="1800" dirty="0">
                <a:solidFill>
                  <a:schemeClr val="tx1"/>
                </a:solidFill>
              </a:rPr>
              <a:t>of rented bikes are more during weekdays than </a:t>
            </a:r>
            <a:r>
              <a:rPr lang="en-GB" sz="1800" dirty="0" smtClean="0">
                <a:solidFill>
                  <a:schemeClr val="tx1"/>
                </a:solidFill>
              </a:rPr>
              <a:t>weekends.</a:t>
            </a:r>
          </a:p>
          <a:p>
            <a:r>
              <a:rPr lang="en-GB" sz="1800" dirty="0" smtClean="0">
                <a:solidFill>
                  <a:schemeClr val="tx1"/>
                </a:solidFill>
              </a:rPr>
              <a:t>During weekdays(blue line) </a:t>
            </a:r>
            <a:r>
              <a:rPr lang="en-GB" sz="1800" dirty="0">
                <a:solidFill>
                  <a:schemeClr val="tx1"/>
                </a:solidFill>
              </a:rPr>
              <a:t>from 5 am to 10 am and evening from 4 pm to 8 pm the renting is </a:t>
            </a:r>
            <a:r>
              <a:rPr lang="en-GB" sz="1800" dirty="0" smtClean="0">
                <a:solidFill>
                  <a:schemeClr val="tx1"/>
                </a:solidFill>
              </a:rPr>
              <a:t>highest</a:t>
            </a:r>
          </a:p>
          <a:p>
            <a:r>
              <a:rPr lang="en-GB" sz="1800" dirty="0" smtClean="0">
                <a:solidFill>
                  <a:schemeClr val="tx1"/>
                </a:solidFill>
              </a:rPr>
              <a:t>During weekends (orange line) </a:t>
            </a:r>
            <a:r>
              <a:rPr lang="en-GB" sz="1800" dirty="0">
                <a:solidFill>
                  <a:schemeClr val="tx1"/>
                </a:solidFill>
              </a:rPr>
              <a:t>the renting is very low during morning but </a:t>
            </a:r>
            <a:r>
              <a:rPr lang="en-GB" sz="1800" dirty="0" smtClean="0">
                <a:solidFill>
                  <a:schemeClr val="tx1"/>
                </a:solidFill>
              </a:rPr>
              <a:t>gradually </a:t>
            </a:r>
            <a:r>
              <a:rPr lang="en-GB" sz="1800" dirty="0">
                <a:solidFill>
                  <a:schemeClr val="tx1"/>
                </a:solidFill>
              </a:rPr>
              <a:t>the rented numbers increases being maximum around 5 </a:t>
            </a:r>
            <a:r>
              <a:rPr lang="en-GB" sz="1800" dirty="0" smtClean="0">
                <a:solidFill>
                  <a:schemeClr val="tx1"/>
                </a:solidFill>
              </a:rPr>
              <a:t>pm.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7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53340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Exploratory Data Analysis</a:t>
            </a:r>
            <a:r>
              <a:rPr lang="en-IN" sz="6000" b="1" dirty="0" smtClean="0"/>
              <a:t> </a:t>
            </a:r>
            <a:r>
              <a:rPr lang="en-IN" sz="6000" dirty="0" smtClean="0"/>
              <a:t/>
            </a:r>
            <a:br>
              <a:rPr lang="en-IN" sz="6000" dirty="0" smtClean="0"/>
            </a:br>
            <a:r>
              <a:rPr lang="en-IN" sz="1400" b="0" dirty="0">
                <a:latin typeface="Times New Roman" pitchFamily="18" charset="0"/>
                <a:cs typeface="Times New Roman" pitchFamily="18" charset="0"/>
              </a:rPr>
              <a:t>Analysing Categorical Variables (Holiday)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567543"/>
            <a:ext cx="4362450" cy="3575957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81150"/>
            <a:ext cx="3977640" cy="3429000"/>
          </a:xfrm>
        </p:spPr>
        <p:txBody>
          <a:bodyPr/>
          <a:lstStyle/>
          <a:p>
            <a:r>
              <a:rPr lang="en-GB" sz="2000" dirty="0" smtClean="0">
                <a:solidFill>
                  <a:schemeClr val="tx1"/>
                </a:solidFill>
              </a:rPr>
              <a:t>The </a:t>
            </a:r>
            <a:r>
              <a:rPr lang="en-GB" sz="2000" dirty="0">
                <a:solidFill>
                  <a:schemeClr val="tx1"/>
                </a:solidFill>
              </a:rPr>
              <a:t>higher number of Renting is done on weekdays and lower on </a:t>
            </a:r>
            <a:r>
              <a:rPr lang="en-GB" sz="2000" dirty="0" smtClean="0">
                <a:solidFill>
                  <a:schemeClr val="tx1"/>
                </a:solidFill>
              </a:rPr>
              <a:t>Holidays.</a:t>
            </a:r>
          </a:p>
          <a:p>
            <a:r>
              <a:rPr lang="en-GB" sz="2000" dirty="0" smtClean="0">
                <a:solidFill>
                  <a:schemeClr val="tx1"/>
                </a:solidFill>
              </a:rPr>
              <a:t>It can also be inferred that a good percentage of bike are rented for office usage of people.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3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33350"/>
            <a:ext cx="7315200" cy="990600"/>
          </a:xfrm>
        </p:spPr>
        <p:txBody>
          <a:bodyPr>
            <a:normAutofit/>
          </a:bodyPr>
          <a:lstStyle/>
          <a:p>
            <a:r>
              <a:rPr lang="en-IN" sz="2000" dirty="0"/>
              <a:t>Exploratory Data Analysis</a:t>
            </a:r>
            <a:r>
              <a:rPr lang="en-IN" sz="4800" dirty="0"/>
              <a:t> </a:t>
            </a:r>
            <a:r>
              <a:rPr lang="en-IN" sz="4800" dirty="0" smtClean="0"/>
              <a:t/>
            </a:r>
            <a:br>
              <a:rPr lang="en-IN" sz="4800" dirty="0" smtClean="0"/>
            </a:br>
            <a:r>
              <a:rPr lang="en-IN" sz="1600" b="0" dirty="0" smtClean="0"/>
              <a:t>Analysing </a:t>
            </a:r>
            <a:r>
              <a:rPr lang="en-IN" sz="1600" b="0" dirty="0"/>
              <a:t>Categorical Variables ( Seasons/day Trend of renting)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52400" y="1657350"/>
            <a:ext cx="4362451" cy="32766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809750"/>
            <a:ext cx="3977640" cy="2895600"/>
          </a:xfrm>
        </p:spPr>
        <p:txBody>
          <a:bodyPr/>
          <a:lstStyle/>
          <a:p>
            <a:r>
              <a:rPr lang="en-GB" sz="1800" dirty="0" smtClean="0">
                <a:solidFill>
                  <a:schemeClr val="tx1"/>
                </a:solidFill>
              </a:rPr>
              <a:t>The </a:t>
            </a:r>
            <a:r>
              <a:rPr lang="en-GB" sz="1800" dirty="0">
                <a:solidFill>
                  <a:schemeClr val="tx1"/>
                </a:solidFill>
              </a:rPr>
              <a:t>trend of </a:t>
            </a:r>
            <a:r>
              <a:rPr lang="en-GB" sz="1800" dirty="0" smtClean="0">
                <a:solidFill>
                  <a:schemeClr val="tx1"/>
                </a:solidFill>
              </a:rPr>
              <a:t>renting </a:t>
            </a:r>
            <a:r>
              <a:rPr lang="en-GB" sz="1800" dirty="0">
                <a:solidFill>
                  <a:schemeClr val="tx1"/>
                </a:solidFill>
              </a:rPr>
              <a:t>is similar for Summer , Autumn and Spring , which shows peak renting from 6 am to 9 am &amp; from 4 Pm to 10 </a:t>
            </a:r>
            <a:r>
              <a:rPr lang="en-GB" sz="1800" dirty="0" smtClean="0">
                <a:solidFill>
                  <a:schemeClr val="tx1"/>
                </a:solidFill>
              </a:rPr>
              <a:t>Pm.</a:t>
            </a:r>
          </a:p>
          <a:p>
            <a:r>
              <a:rPr lang="en-GB" sz="1800" dirty="0">
                <a:solidFill>
                  <a:schemeClr val="tx1"/>
                </a:solidFill>
              </a:rPr>
              <a:t>The renting is lowest in Winter season.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833</Words>
  <Application>Microsoft Office PowerPoint</Application>
  <PresentationFormat>On-screen Show (16:9)</PresentationFormat>
  <Paragraphs>175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Capstone Project Seoul Bike Sharing Demand  Prediction</vt:lpstr>
      <vt:lpstr>Problem Statement</vt:lpstr>
      <vt:lpstr>Content</vt:lpstr>
      <vt:lpstr>Data Pipeline</vt:lpstr>
      <vt:lpstr>Data Description</vt:lpstr>
      <vt:lpstr>Attribute Information : Null Values and Dtypes</vt:lpstr>
      <vt:lpstr>Exploratory Data Analysis    Analysing Categorical Variables (week days &amp; weekends)</vt:lpstr>
      <vt:lpstr>Exploratory Data Analysis  Analysing Categorical Variables (Holiday)</vt:lpstr>
      <vt:lpstr>Exploratory Data Analysis  Analysing Categorical Variables ( Seasons/day Trend of renting)</vt:lpstr>
      <vt:lpstr>Exploratory Data Analysis  Analysis on Numerical Variables (Temperature) </vt:lpstr>
      <vt:lpstr>Exploratory Data Analysis  Analysis on Numerical Variables (Snow Fall) </vt:lpstr>
      <vt:lpstr>Exploratory Data Analysis  Analysis on Numerical Variables (Rain Fall) </vt:lpstr>
      <vt:lpstr>Regression Plot  showing Linear Relationship with Target Variables</vt:lpstr>
      <vt:lpstr>PowerPoint Presentation</vt:lpstr>
      <vt:lpstr>PowerPoint Presentation</vt:lpstr>
      <vt:lpstr>PowerPoint Presentation</vt:lpstr>
      <vt:lpstr>  High rise of Rented Bikes from 8:00 a.m to 9:00 p.m means people prefer rented bike during rush hour.   we can clearly see that demand rises most at 8 a.m and 6:00 p.m so we can say that that during office opening and closing time there is much high demand </vt:lpstr>
      <vt:lpstr> Analysis on : Correlation Heat map </vt:lpstr>
      <vt:lpstr>One-Hot Encoding</vt:lpstr>
      <vt:lpstr>Applying ML Algorithms</vt:lpstr>
      <vt:lpstr>Linear Regression</vt:lpstr>
      <vt:lpstr>  Random Forest</vt:lpstr>
      <vt:lpstr>Heteroscedasticity Plot  </vt:lpstr>
      <vt:lpstr>Evaluating Models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PRESENTATION_ Seoul Bike Sharing Demand Prediction.pptx</dc:title>
  <dc:creator>Ravi</dc:creator>
  <cp:lastModifiedBy>Dr.Jyoti</cp:lastModifiedBy>
  <cp:revision>27</cp:revision>
  <dcterms:created xsi:type="dcterms:W3CDTF">2022-04-28T14:40:30Z</dcterms:created>
  <dcterms:modified xsi:type="dcterms:W3CDTF">2022-05-02T02:12:36Z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2022-04-28T00:00:00Z</vt:filetime>
  </property>
</Properties>
</file>