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1" r:id="rId3"/>
    <p:sldId id="287" r:id="rId4"/>
    <p:sldId id="289" r:id="rId5"/>
    <p:sldId id="288" r:id="rId6"/>
    <p:sldId id="264" r:id="rId7"/>
    <p:sldId id="290" r:id="rId8"/>
    <p:sldId id="293" r:id="rId9"/>
    <p:sldId id="291" r:id="rId10"/>
    <p:sldId id="292" r:id="rId11"/>
    <p:sldId id="294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3A1B0-3D4B-4658-8CDF-FFA3EF2930C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5AA11-7E63-4AA2-98C0-515D1D04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1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7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6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58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34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52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41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09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3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04B0-2A6D-4DB7-8BF0-04468EAB8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D9EBE-3CBD-4747-878A-C7526E4F7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69191-0290-435D-A584-7BD8F1A5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A888-00D2-460D-8E66-D6949B0CB28C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1D75A-BAD8-45D6-9104-191C21D3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51873-BBB1-46AA-9273-252BE954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5B44-131D-41EA-8258-E79DE991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8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FE8C-3663-433E-8CDA-DD7AEBFE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48D59-3BE9-4A77-B699-02605D42A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E212E-07C3-4992-B366-0BAC2C28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A888-00D2-460D-8E66-D6949B0CB28C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C94A9-079D-43BA-B593-86007AEB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28FF4-3AF3-40F5-A172-2366A679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5B44-131D-41EA-8258-E79DE991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34845-E8A2-4F82-8227-0CEFA92CC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DAD94-7567-4F00-B9F4-A3AE03920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F6727-B5A9-4964-8DA0-C35652D8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A888-00D2-460D-8E66-D6949B0CB28C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A479F-7BE4-4B86-AC91-03238D2E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F016-7DF7-44C3-A8E6-F0523B1C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5B44-131D-41EA-8258-E79DE991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01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82664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42pt, bold</a:t>
            </a:r>
            <a:br>
              <a:rPr lang="en-US" dirty="0"/>
            </a:br>
            <a:r>
              <a:rPr lang="en-US" dirty="0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3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Presentation subtitle, 20pt, max. 1 line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3950237"/>
            <a:ext cx="7543820" cy="1861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C081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DATE, 12PT, BLACK, CAPITAL LETTERS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93C1CD-5B2D-4E96-AD92-7CC1B6561A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89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2549525"/>
            <a:ext cx="9485312" cy="3602038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2"/>
            <a:r>
              <a:rPr lang="en-US" dirty="0"/>
              <a:t>Topic One</a:t>
            </a:r>
          </a:p>
          <a:p>
            <a:pPr lvl="2"/>
            <a:r>
              <a:rPr lang="en-US" dirty="0"/>
              <a:t>Topic Two</a:t>
            </a:r>
          </a:p>
          <a:p>
            <a:pPr lvl="2"/>
            <a:r>
              <a:rPr lang="en-US" dirty="0"/>
              <a:t>Topic Three</a:t>
            </a:r>
          </a:p>
          <a:p>
            <a:pPr lvl="2"/>
            <a:r>
              <a:rPr lang="en-US" dirty="0"/>
              <a:t>Topic Four</a:t>
            </a:r>
          </a:p>
          <a:p>
            <a:pPr lvl="2"/>
            <a:r>
              <a:rPr lang="en-US" dirty="0"/>
              <a:t>Topic Five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 |  © </a:t>
            </a:r>
            <a:r>
              <a:rPr lang="en-US" dirty="0" err="1"/>
              <a:t>Expleo</a:t>
            </a:r>
            <a:r>
              <a:rPr lang="en-US" dirty="0"/>
              <a:t>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3214736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Only_Headlin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Title, 34pt, bold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 |  © </a:t>
            </a:r>
            <a:r>
              <a:rPr lang="en-US" dirty="0" err="1"/>
              <a:t>Expleo</a:t>
            </a:r>
            <a:r>
              <a:rPr lang="en-US" dirty="0"/>
              <a:t>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154341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1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Title, 34pt, bold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1" y="2549525"/>
            <a:ext cx="10922001" cy="3602038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 |  © </a:t>
            </a:r>
            <a:r>
              <a:rPr lang="en-US" dirty="0" err="1"/>
              <a:t>Expleo</a:t>
            </a:r>
            <a:r>
              <a:rPr lang="en-US" dirty="0"/>
              <a:t>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167389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CB0F-C447-40EE-B6A5-592F226C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7A0B3-5EC6-4D57-9EC5-FB86F2751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05D6F-64B1-490E-A0A1-E931891C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A888-00D2-460D-8E66-D6949B0CB28C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6205-263B-495B-908C-54C628F4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0DA1-E349-492D-947C-546FC79C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5B44-131D-41EA-8258-E79DE991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8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C9EA-C112-4ABE-A9ED-0159043A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25CF0-AFC6-4260-ABBA-11BA92F1D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3089E-83D6-4854-AECD-D30B8D0F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A888-00D2-460D-8E66-D6949B0CB28C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7E200-CBE5-4025-812D-A0FCC79A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88CEA-E7B2-4529-849B-907E13A5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5B44-131D-41EA-8258-E79DE991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3808-789D-4140-ADEE-8E99CFAA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7CFE-7818-43C3-B995-9AACB5177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41E62-B3F6-44C6-BE13-11EEA5321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C49B9-3241-4F1A-9CB6-B4F54E8A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A888-00D2-460D-8E66-D6949B0CB28C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AFCF1-7606-439F-B39C-BC5DD7AA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AE355-D9F6-4BF2-A647-78AF2312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5B44-131D-41EA-8258-E79DE991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2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4AC8-4646-4E8A-A5A8-8E7E4CDD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7A5EE-115C-4219-9FE3-8F2C5CB87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11A00-6B11-4A69-8422-E3C75D02C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0F1CE-B751-4D60-BEBB-30FF863C0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3194C-E2ED-47A2-A543-86CC77BC8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EA31F5-7C12-47A1-8262-3AE19EA1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A888-00D2-460D-8E66-D6949B0CB28C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605D9-D385-4A25-BF4D-27DB5F9E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9ADC7-B96F-4E47-92A2-61A76B3F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5B44-131D-41EA-8258-E79DE991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CA49-CFE5-47F2-8E5E-6961CA82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BF0F9-9D1E-4611-9FD7-549EC8FA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A888-00D2-460D-8E66-D6949B0CB28C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32019-5A7B-4E2C-963E-3F28E661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CC302-9D6D-40B1-88A4-E31DE285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5B44-131D-41EA-8258-E79DE991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0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89709-724F-4616-B5F1-35EF8507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A888-00D2-460D-8E66-D6949B0CB28C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9E7D4-185E-45BA-9C23-BE2BFBB5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3B0EF-F90B-4C58-8586-CA09812D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5B44-131D-41EA-8258-E79DE991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E861-B31C-460F-86A7-D32F285B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CEA71-5D88-4ED6-BC45-1940512E4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B3676-858B-43F5-98B6-886F6DE2E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5132E-7B97-4A88-BB94-2895CAFF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A888-00D2-460D-8E66-D6949B0CB28C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9BFE-B3E1-4FFC-B19D-535D6BCB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E8A76-2D25-4828-A7CD-43C97427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5B44-131D-41EA-8258-E79DE991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A413-E287-4F60-A055-444127CF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C6900-883F-482D-8C23-B294E3AAC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76114-C5F6-45CA-B005-5FE2F1E75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8D3BA-21A2-48A1-9ADE-C810DD28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A888-00D2-460D-8E66-D6949B0CB28C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2117B-2D45-478E-B8FD-8165B63F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5927F-8BC4-415D-90EC-A356A462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5B44-131D-41EA-8258-E79DE991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4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FBF98-3B45-4607-8EE0-B890FC6A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E502E-571D-495F-BF01-078D0E056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A6129-F771-4D57-A721-4BB68A59A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A888-00D2-460D-8E66-D6949B0CB28C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174D7-A60A-4828-A14F-C0BF378F8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65855-21F7-425E-99C5-F49D6AE6F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F5B44-131D-41EA-8258-E79DE991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7046" y="207715"/>
            <a:ext cx="7949302" cy="2482475"/>
          </a:xfrm>
        </p:spPr>
        <p:txBody>
          <a:bodyPr/>
          <a:lstStyle/>
          <a:p>
            <a:r>
              <a:rPr lang="en-US" b="1" dirty="0"/>
              <a:t>Learning How To learn :</a:t>
            </a:r>
            <a:br>
              <a:rPr lang="en-US" dirty="0"/>
            </a:br>
            <a:r>
              <a:rPr lang="en-US" sz="2400" b="1" dirty="0"/>
              <a:t>Powerful mental tool to help you master tough subject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BY: Pankaj kale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09815-9F0B-4053-A146-39E7F4D890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9" r="3669"/>
          <a:stretch/>
        </p:blipFill>
        <p:spPr>
          <a:xfrm>
            <a:off x="8314447" y="443763"/>
            <a:ext cx="3512595" cy="28100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70D50F-F8F0-40CE-A4D2-50F2BDC5C6ED}"/>
              </a:ext>
            </a:extLst>
          </p:cNvPr>
          <p:cNvSpPr/>
          <p:nvPr/>
        </p:nvSpPr>
        <p:spPr>
          <a:xfrm>
            <a:off x="9435548" y="5963478"/>
            <a:ext cx="2756452" cy="7421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highlight>
                <a:srgbClr val="FFFF00"/>
              </a:highlight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1A6811-15C9-4753-B4C7-B13F5E9150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26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0" y="36508"/>
            <a:ext cx="4651513" cy="520083"/>
          </a:xfrm>
        </p:spPr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</a:rPr>
              <a:t>POMODORO TECHNIQUE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Placeholder 47">
            <a:extLst>
              <a:ext uri="{FF2B5EF4-FFF2-40B4-BE49-F238E27FC236}">
                <a16:creationId xmlns:a16="http://schemas.microsoft.com/office/drawing/2014/main" id="{B1DDF506-EBCF-42AD-893B-850A00C4C9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8" r="11208"/>
          <a:stretch/>
        </p:blipFill>
        <p:spPr>
          <a:xfrm>
            <a:off x="685640" y="1971570"/>
            <a:ext cx="4132848" cy="23247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E59353B5-ECE6-43C0-877D-D4B6DEA24934}"/>
              </a:ext>
            </a:extLst>
          </p:cNvPr>
          <p:cNvSpPr txBox="1">
            <a:spLocks/>
          </p:cNvSpPr>
          <p:nvPr/>
        </p:nvSpPr>
        <p:spPr>
          <a:xfrm>
            <a:off x="6614467" y="1751571"/>
            <a:ext cx="5317200" cy="3602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dirty="0"/>
              <a:t> 25 Minute </a:t>
            </a:r>
          </a:p>
          <a:p>
            <a:endParaRPr lang="en-US" sz="1800" b="0" dirty="0"/>
          </a:p>
          <a:p>
            <a:pPr marL="171450" lvl="1" indent="-1714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  No Interruption 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     Focus 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     Reward</a:t>
            </a:r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190C685D-035C-4DD7-932E-2FFB1ACA2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r>
              <a:rPr lang="en-US" dirty="0"/>
              <a:t>Learning How To learn |</a:t>
            </a:r>
          </a:p>
        </p:txBody>
      </p:sp>
    </p:spTree>
    <p:extLst>
      <p:ext uri="{BB962C8B-B14F-4D97-AF65-F5344CB8AC3E}">
        <p14:creationId xmlns:p14="http://schemas.microsoft.com/office/powerpoint/2010/main" val="275685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0" y="0"/>
            <a:ext cx="10922400" cy="988500"/>
          </a:xfrm>
        </p:spPr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</a:rPr>
              <a:t>Key Takeaways</a:t>
            </a:r>
            <a:r>
              <a:rPr lang="en-US" sz="2000" b="1" dirty="0">
                <a:solidFill>
                  <a:schemeClr val="accent1"/>
                </a:solidFill>
              </a:rPr>
              <a:t> :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00" y="988500"/>
            <a:ext cx="9435148" cy="2086004"/>
          </a:xfrm>
        </p:spPr>
        <p:txBody>
          <a:bodyPr/>
          <a:lstStyle/>
          <a:p>
            <a:pPr lvl="0"/>
            <a:endParaRPr lang="en-US" sz="1800" b="0" dirty="0"/>
          </a:p>
          <a:p>
            <a:pPr lvl="0"/>
            <a:endParaRPr lang="en-US" sz="1800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Start using focused and diffused mode.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Create chunks of information and make bigger chunks of information.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Use techniques like pomodoro to avoid procrastination and learn difficult subjects.</a:t>
            </a:r>
          </a:p>
          <a:p>
            <a:pPr lvl="0"/>
            <a:endParaRPr lang="en-US" sz="1800" b="0" dirty="0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A8149E55-E22E-4043-ACD7-FAC0FCB8D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r>
              <a:rPr lang="en-US" dirty="0"/>
              <a:t>Learning How To learn |</a:t>
            </a:r>
          </a:p>
        </p:txBody>
      </p:sp>
    </p:spTree>
    <p:extLst>
      <p:ext uri="{BB962C8B-B14F-4D97-AF65-F5344CB8AC3E}">
        <p14:creationId xmlns:p14="http://schemas.microsoft.com/office/powerpoint/2010/main" val="148503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2E4E5-6408-435B-8B2F-41AF3A9B85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0478" y="2827821"/>
            <a:ext cx="10922001" cy="36020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THANK YOU ! </a:t>
            </a:r>
          </a:p>
        </p:txBody>
      </p:sp>
    </p:spTree>
    <p:extLst>
      <p:ext uri="{BB962C8B-B14F-4D97-AF65-F5344CB8AC3E}">
        <p14:creationId xmlns:p14="http://schemas.microsoft.com/office/powerpoint/2010/main" val="338409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lock Arc 17">
            <a:extLst>
              <a:ext uri="{FF2B5EF4-FFF2-40B4-BE49-F238E27FC236}">
                <a16:creationId xmlns:a16="http://schemas.microsoft.com/office/drawing/2014/main" id="{8B571C44-607A-4B74-A913-4ED74F465020}"/>
              </a:ext>
            </a:extLst>
          </p:cNvPr>
          <p:cNvSpPr/>
          <p:nvPr/>
        </p:nvSpPr>
        <p:spPr>
          <a:xfrm>
            <a:off x="-3566380" y="436494"/>
            <a:ext cx="5066169" cy="5066169"/>
          </a:xfrm>
          <a:prstGeom prst="blockArc">
            <a:avLst>
              <a:gd name="adj1" fmla="val 18900000"/>
              <a:gd name="adj2" fmla="val 2700000"/>
              <a:gd name="adj3" fmla="val 426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84FDE5-05F6-4670-BBB7-3F35E5AC336A}"/>
              </a:ext>
            </a:extLst>
          </p:cNvPr>
          <p:cNvGrpSpPr/>
          <p:nvPr/>
        </p:nvGrpSpPr>
        <p:grpSpPr>
          <a:xfrm>
            <a:off x="750520" y="1305706"/>
            <a:ext cx="9370023" cy="723324"/>
            <a:chOff x="750520" y="1305706"/>
            <a:chExt cx="9370023" cy="72332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CE457D-9128-4297-8B34-5350B7A1FA73}"/>
                </a:ext>
              </a:extLst>
            </p:cNvPr>
            <p:cNvSpPr/>
            <p:nvPr/>
          </p:nvSpPr>
          <p:spPr>
            <a:xfrm>
              <a:off x="1112182" y="1378039"/>
              <a:ext cx="9008361" cy="578659"/>
            </a:xfrm>
            <a:custGeom>
              <a:avLst/>
              <a:gdLst>
                <a:gd name="connsiteX0" fmla="*/ 0 w 9008361"/>
                <a:gd name="connsiteY0" fmla="*/ 0 h 578659"/>
                <a:gd name="connsiteX1" fmla="*/ 9008361 w 9008361"/>
                <a:gd name="connsiteY1" fmla="*/ 0 h 578659"/>
                <a:gd name="connsiteX2" fmla="*/ 9008361 w 9008361"/>
                <a:gd name="connsiteY2" fmla="*/ 578659 h 578659"/>
                <a:gd name="connsiteX3" fmla="*/ 0 w 9008361"/>
                <a:gd name="connsiteY3" fmla="*/ 578659 h 578659"/>
                <a:gd name="connsiteX4" fmla="*/ 0 w 9008361"/>
                <a:gd name="connsiteY4" fmla="*/ 0 h 578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8361" h="578659">
                  <a:moveTo>
                    <a:pt x="0" y="0"/>
                  </a:moveTo>
                  <a:lnTo>
                    <a:pt x="9008361" y="0"/>
                  </a:lnTo>
                  <a:lnTo>
                    <a:pt x="9008361" y="578659"/>
                  </a:lnTo>
                  <a:lnTo>
                    <a:pt x="0" y="5786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9311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Modes of Learning </a:t>
              </a:r>
              <a:endParaRPr lang="en-US" sz="2400" kern="12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9458315-94EC-4EEE-A372-68433C59B176}"/>
                </a:ext>
              </a:extLst>
            </p:cNvPr>
            <p:cNvSpPr/>
            <p:nvPr/>
          </p:nvSpPr>
          <p:spPr>
            <a:xfrm>
              <a:off x="750520" y="1305706"/>
              <a:ext cx="723324" cy="723324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24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15F6145-1E73-428C-BBDD-CF7BFBBE54A5}"/>
              </a:ext>
            </a:extLst>
          </p:cNvPr>
          <p:cNvGrpSpPr/>
          <p:nvPr/>
        </p:nvGrpSpPr>
        <p:grpSpPr>
          <a:xfrm>
            <a:off x="1082278" y="2173846"/>
            <a:ext cx="9038265" cy="723324"/>
            <a:chOff x="1082278" y="2173846"/>
            <a:chExt cx="9038265" cy="72332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9FA17EE-E227-4AFC-A0D9-82E954C7C003}"/>
                </a:ext>
              </a:extLst>
            </p:cNvPr>
            <p:cNvSpPr/>
            <p:nvPr/>
          </p:nvSpPr>
          <p:spPr>
            <a:xfrm>
              <a:off x="1443940" y="2246178"/>
              <a:ext cx="8676603" cy="578659"/>
            </a:xfrm>
            <a:custGeom>
              <a:avLst/>
              <a:gdLst>
                <a:gd name="connsiteX0" fmla="*/ 0 w 8676603"/>
                <a:gd name="connsiteY0" fmla="*/ 0 h 578659"/>
                <a:gd name="connsiteX1" fmla="*/ 8676603 w 8676603"/>
                <a:gd name="connsiteY1" fmla="*/ 0 h 578659"/>
                <a:gd name="connsiteX2" fmla="*/ 8676603 w 8676603"/>
                <a:gd name="connsiteY2" fmla="*/ 578659 h 578659"/>
                <a:gd name="connsiteX3" fmla="*/ 0 w 8676603"/>
                <a:gd name="connsiteY3" fmla="*/ 578659 h 578659"/>
                <a:gd name="connsiteX4" fmla="*/ 0 w 8676603"/>
                <a:gd name="connsiteY4" fmla="*/ 0 h 578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6603" h="578659">
                  <a:moveTo>
                    <a:pt x="0" y="0"/>
                  </a:moveTo>
                  <a:lnTo>
                    <a:pt x="8676603" y="0"/>
                  </a:lnTo>
                  <a:lnTo>
                    <a:pt x="8676603" y="578659"/>
                  </a:lnTo>
                  <a:lnTo>
                    <a:pt x="0" y="5786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9311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Forming chunks for learning </a:t>
              </a:r>
              <a:endParaRPr lang="en-US" sz="2400" kern="12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AE37F55-E80D-45E6-ACB5-3F59049F439F}"/>
                </a:ext>
              </a:extLst>
            </p:cNvPr>
            <p:cNvSpPr/>
            <p:nvPr/>
          </p:nvSpPr>
          <p:spPr>
            <a:xfrm>
              <a:off x="1082278" y="2173846"/>
              <a:ext cx="723324" cy="723324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3760A53-65B9-4223-AFBD-DF98A9C8A3E9}"/>
              </a:ext>
            </a:extLst>
          </p:cNvPr>
          <p:cNvGrpSpPr/>
          <p:nvPr/>
        </p:nvGrpSpPr>
        <p:grpSpPr>
          <a:xfrm>
            <a:off x="1082278" y="3041985"/>
            <a:ext cx="9214661" cy="723324"/>
            <a:chOff x="1082278" y="3041985"/>
            <a:chExt cx="9214661" cy="72332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463FCB5-D0E7-40DA-8CCC-2514C2BAB815}"/>
                </a:ext>
              </a:extLst>
            </p:cNvPr>
            <p:cNvSpPr/>
            <p:nvPr/>
          </p:nvSpPr>
          <p:spPr>
            <a:xfrm>
              <a:off x="1450998" y="3114318"/>
              <a:ext cx="8845941" cy="578659"/>
            </a:xfrm>
            <a:custGeom>
              <a:avLst/>
              <a:gdLst>
                <a:gd name="connsiteX0" fmla="*/ 0 w 8676603"/>
                <a:gd name="connsiteY0" fmla="*/ 0 h 578659"/>
                <a:gd name="connsiteX1" fmla="*/ 8676603 w 8676603"/>
                <a:gd name="connsiteY1" fmla="*/ 0 h 578659"/>
                <a:gd name="connsiteX2" fmla="*/ 8676603 w 8676603"/>
                <a:gd name="connsiteY2" fmla="*/ 578659 h 578659"/>
                <a:gd name="connsiteX3" fmla="*/ 0 w 8676603"/>
                <a:gd name="connsiteY3" fmla="*/ 578659 h 578659"/>
                <a:gd name="connsiteX4" fmla="*/ 0 w 8676603"/>
                <a:gd name="connsiteY4" fmla="*/ 0 h 578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6603" h="578659">
                  <a:moveTo>
                    <a:pt x="0" y="0"/>
                  </a:moveTo>
                  <a:lnTo>
                    <a:pt x="8676603" y="0"/>
                  </a:lnTo>
                  <a:lnTo>
                    <a:pt x="8676603" y="578659"/>
                  </a:lnTo>
                  <a:lnTo>
                    <a:pt x="0" y="5786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9311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Illusion of competence</a:t>
              </a:r>
              <a:endParaRPr lang="en-US" sz="2400" kern="12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CE26BC-0A6E-464B-9711-347F7C896688}"/>
                </a:ext>
              </a:extLst>
            </p:cNvPr>
            <p:cNvSpPr/>
            <p:nvPr/>
          </p:nvSpPr>
          <p:spPr>
            <a:xfrm>
              <a:off x="1082278" y="3041985"/>
              <a:ext cx="737441" cy="723324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B24695E-9C0C-427A-A6A2-9C4C350BC089}"/>
              </a:ext>
            </a:extLst>
          </p:cNvPr>
          <p:cNvGrpSpPr/>
          <p:nvPr/>
        </p:nvGrpSpPr>
        <p:grpSpPr>
          <a:xfrm>
            <a:off x="750520" y="3910125"/>
            <a:ext cx="9370023" cy="723324"/>
            <a:chOff x="750520" y="3910125"/>
            <a:chExt cx="9370023" cy="72332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AD9C671-94F1-4568-B6B6-A98CA0A59C31}"/>
                </a:ext>
              </a:extLst>
            </p:cNvPr>
            <p:cNvSpPr/>
            <p:nvPr/>
          </p:nvSpPr>
          <p:spPr>
            <a:xfrm>
              <a:off x="1112182" y="3982457"/>
              <a:ext cx="9008361" cy="578659"/>
            </a:xfrm>
            <a:custGeom>
              <a:avLst/>
              <a:gdLst>
                <a:gd name="connsiteX0" fmla="*/ 0 w 9008361"/>
                <a:gd name="connsiteY0" fmla="*/ 0 h 578659"/>
                <a:gd name="connsiteX1" fmla="*/ 9008361 w 9008361"/>
                <a:gd name="connsiteY1" fmla="*/ 0 h 578659"/>
                <a:gd name="connsiteX2" fmla="*/ 9008361 w 9008361"/>
                <a:gd name="connsiteY2" fmla="*/ 578659 h 578659"/>
                <a:gd name="connsiteX3" fmla="*/ 0 w 9008361"/>
                <a:gd name="connsiteY3" fmla="*/ 578659 h 578659"/>
                <a:gd name="connsiteX4" fmla="*/ 0 w 9008361"/>
                <a:gd name="connsiteY4" fmla="*/ 0 h 578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8361" h="578659">
                  <a:moveTo>
                    <a:pt x="0" y="0"/>
                  </a:moveTo>
                  <a:lnTo>
                    <a:pt x="9008361" y="0"/>
                  </a:lnTo>
                  <a:lnTo>
                    <a:pt x="9008361" y="578659"/>
                  </a:lnTo>
                  <a:lnTo>
                    <a:pt x="0" y="5786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9311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Procrastination and Tools to overcome it</a:t>
              </a:r>
              <a:endParaRPr lang="en-US" sz="2400" kern="12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B1E9B7-FFA3-41A9-AED8-9ED89FE1818E}"/>
                </a:ext>
              </a:extLst>
            </p:cNvPr>
            <p:cNvSpPr/>
            <p:nvPr/>
          </p:nvSpPr>
          <p:spPr>
            <a:xfrm>
              <a:off x="750520" y="3910125"/>
              <a:ext cx="723324" cy="723324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Learning How To learn</a:t>
            </a:r>
          </a:p>
        </p:txBody>
      </p:sp>
    </p:spTree>
    <p:extLst>
      <p:ext uri="{BB962C8B-B14F-4D97-AF65-F5344CB8AC3E}">
        <p14:creationId xmlns:p14="http://schemas.microsoft.com/office/powerpoint/2010/main" val="341159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EED819-781D-4DC3-9082-8D436ADC4E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69480-A259-4921-A4B9-505C76446B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5168348" cy="645625"/>
          </a:xfrm>
        </p:spPr>
        <p:txBody>
          <a:bodyPr vert="horz" lIns="0" tIns="0" rIns="0" bIns="0" rtlCol="0" anchor="t">
            <a:noAutofit/>
          </a:bodyPr>
          <a:lstStyle/>
          <a:p>
            <a:pPr>
              <a:spcBef>
                <a:spcPct val="0"/>
              </a:spcBef>
            </a:pPr>
            <a:r>
              <a:rPr lang="en-US" sz="3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Modes of Learning </a:t>
            </a:r>
            <a: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E103CC3E-B153-4636-9A92-470534606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Learning How To learn |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E384E5-195A-4BB4-9547-B4A8B26AF220}"/>
              </a:ext>
            </a:extLst>
          </p:cNvPr>
          <p:cNvSpPr/>
          <p:nvPr/>
        </p:nvSpPr>
        <p:spPr>
          <a:xfrm>
            <a:off x="212036" y="971818"/>
            <a:ext cx="56719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Focused </a:t>
            </a:r>
          </a:p>
          <a:p>
            <a:endParaRPr lang="en-US" dirty="0"/>
          </a:p>
          <a:p>
            <a:r>
              <a:rPr lang="en-US" dirty="0"/>
              <a:t>• Diffused </a:t>
            </a:r>
          </a:p>
          <a:p>
            <a:endParaRPr lang="en-US" dirty="0"/>
          </a:p>
          <a:p>
            <a:r>
              <a:rPr lang="en-US" dirty="0"/>
              <a:t>• To learn something new – go back and forth    between the FOCUS and DIFFUSE Modes </a:t>
            </a:r>
          </a:p>
          <a:p>
            <a:endParaRPr lang="en-US" dirty="0"/>
          </a:p>
          <a:p>
            <a:r>
              <a:rPr lang="en-US" dirty="0"/>
              <a:t>• Learning something difficult takes TIME!</a:t>
            </a:r>
          </a:p>
          <a:p>
            <a:endParaRPr lang="en-US" dirty="0"/>
          </a:p>
          <a:p>
            <a:r>
              <a:rPr lang="en-US" dirty="0"/>
              <a:t>• Path to EXPERTISE is built bit by bit </a:t>
            </a:r>
          </a:p>
          <a:p>
            <a:endParaRPr lang="en-US" dirty="0"/>
          </a:p>
          <a:p>
            <a:r>
              <a:rPr lang="en-US" dirty="0"/>
              <a:t> • Learning changes the structure of the brain</a:t>
            </a:r>
          </a:p>
        </p:txBody>
      </p:sp>
      <p:pic>
        <p:nvPicPr>
          <p:cNvPr id="10" name="Picture Placeholder 43">
            <a:extLst>
              <a:ext uri="{FF2B5EF4-FFF2-40B4-BE49-F238E27FC236}">
                <a16:creationId xmlns:a16="http://schemas.microsoft.com/office/drawing/2014/main" id="{0280258B-3EF9-4A88-AB33-B15024247A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" r="1187"/>
          <a:stretch/>
        </p:blipFill>
        <p:spPr>
          <a:xfrm>
            <a:off x="6403874" y="285750"/>
            <a:ext cx="5576090" cy="446087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73158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D8030E-5AD9-4625-8475-85CBC32B3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4" r="1074"/>
          <a:stretch/>
        </p:blipFill>
        <p:spPr>
          <a:xfrm>
            <a:off x="2418109" y="463439"/>
            <a:ext cx="6212440" cy="4969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872C2-CC1F-480F-9DF6-A5BEBD611E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7574B7AF-FD0F-41B6-88D9-A84822DBC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r>
              <a:rPr lang="en-US" dirty="0"/>
              <a:t>Learning How To learn |</a:t>
            </a:r>
          </a:p>
        </p:txBody>
      </p:sp>
    </p:spTree>
    <p:extLst>
      <p:ext uri="{BB962C8B-B14F-4D97-AF65-F5344CB8AC3E}">
        <p14:creationId xmlns:p14="http://schemas.microsoft.com/office/powerpoint/2010/main" val="356740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EED819-781D-4DC3-9082-8D436ADC4E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69480-A259-4921-A4B9-505C76446B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619" y="285750"/>
            <a:ext cx="11219023" cy="893693"/>
          </a:xfrm>
        </p:spPr>
        <p:txBody>
          <a:bodyPr/>
          <a:lstStyle/>
          <a:p>
            <a:r>
              <a:rPr lang="en-US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Think about it…</a:t>
            </a:r>
          </a:p>
          <a:p>
            <a:r>
              <a:rPr lang="en-US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do you SWITCH from Focused to Diffuse mode?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14788A-1612-4FB1-8779-E30E12EF0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4" b="5714"/>
          <a:stretch/>
        </p:blipFill>
        <p:spPr>
          <a:xfrm>
            <a:off x="685640" y="2310021"/>
            <a:ext cx="2288598" cy="2288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7E407A-582B-4B40-B57C-FC2F7F9393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6" r="5316"/>
          <a:stretch/>
        </p:blipFill>
        <p:spPr>
          <a:xfrm>
            <a:off x="3767308" y="2162370"/>
            <a:ext cx="3166575" cy="25332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4C2E61-AC73-4B51-8DC9-C4D6568243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81" r="6681"/>
          <a:stretch/>
        </p:blipFill>
        <p:spPr>
          <a:xfrm>
            <a:off x="7967112" y="2162370"/>
            <a:ext cx="3166575" cy="2533260"/>
          </a:xfrm>
          <a:prstGeom prst="rect">
            <a:avLst/>
          </a:prstGeom>
        </p:spPr>
      </p:pic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399B6559-12D7-4613-8CA1-077F55CAC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r>
              <a:rPr lang="en-US" dirty="0"/>
              <a:t>Learning How To learn |</a:t>
            </a:r>
          </a:p>
        </p:txBody>
      </p:sp>
    </p:spTree>
    <p:extLst>
      <p:ext uri="{BB962C8B-B14F-4D97-AF65-F5344CB8AC3E}">
        <p14:creationId xmlns:p14="http://schemas.microsoft.com/office/powerpoint/2010/main" val="73123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38539" y="32730"/>
            <a:ext cx="3622692" cy="988500"/>
          </a:xfrm>
        </p:spPr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</a:rPr>
              <a:t>Chunking</a:t>
            </a:r>
            <a:r>
              <a:rPr lang="en-US" dirty="0"/>
              <a:t>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129050" y="901148"/>
            <a:ext cx="5461000" cy="4328871"/>
          </a:xfrm>
        </p:spPr>
        <p:txBody>
          <a:bodyPr/>
          <a:lstStyle/>
          <a:p>
            <a:pPr lvl="0"/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b="0" dirty="0"/>
              <a:t>Pieces of information bound together through meaning</a:t>
            </a:r>
          </a:p>
          <a:p>
            <a:pPr lvl="0"/>
            <a:endParaRPr lang="en-US" sz="18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b="0" dirty="0"/>
              <a:t>Packages of information your brain can easily access</a:t>
            </a:r>
          </a:p>
          <a:p>
            <a:pPr lvl="0"/>
            <a:endParaRPr lang="en-US" sz="18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b="0" dirty="0"/>
              <a:t>Chunking = Efficient BRAIN</a:t>
            </a:r>
          </a:p>
          <a:p>
            <a:pPr lvl="0"/>
            <a:endParaRPr lang="en-US" sz="1800" b="0" dirty="0"/>
          </a:p>
          <a:p>
            <a:pPr lvl="0"/>
            <a:endParaRPr lang="en-US" sz="1800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EF6F56F5-1E9B-466F-A155-403AAA2CC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r>
              <a:rPr lang="en-US" dirty="0"/>
              <a:t>Learning How To learn |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0E8AC8-78CB-4E87-AD5A-943EFCABAA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60" b="8260"/>
          <a:stretch/>
        </p:blipFill>
        <p:spPr>
          <a:xfrm>
            <a:off x="6899848" y="174591"/>
            <a:ext cx="4352376" cy="25686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81DF85-2D02-453A-8FDF-570A4A1935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79" b="5379"/>
          <a:stretch/>
        </p:blipFill>
        <p:spPr>
          <a:xfrm>
            <a:off x="6979485" y="3387018"/>
            <a:ext cx="4272739" cy="25630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962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42301" y="1"/>
            <a:ext cx="4336933" cy="622852"/>
          </a:xfrm>
        </p:spPr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</a:rPr>
              <a:t>How to form Chunks?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142301" y="678627"/>
            <a:ext cx="7891450" cy="4977284"/>
          </a:xfrm>
        </p:spPr>
        <p:txBody>
          <a:bodyPr/>
          <a:lstStyle/>
          <a:p>
            <a:pPr lvl="0"/>
            <a:endParaRPr lang="en-U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Focus on the information.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Understand basic/main ideas “You want your brain to become used to the idea that just knowing how to use a particular problem-solving technique isn’t enough – you also need to know when to use it.” Oakley, p.75.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Focus , practice and Repetition.</a:t>
            </a:r>
          </a:p>
          <a:p>
            <a:pPr lvl="0"/>
            <a:endParaRPr lang="en-US" sz="1800" b="0" dirty="0"/>
          </a:p>
          <a:p>
            <a:pPr lvl="0"/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17D9C1-BD5A-4C61-92FB-14C960100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788" y="834887"/>
            <a:ext cx="3476625" cy="4664765"/>
          </a:xfrm>
          <a:prstGeom prst="rect">
            <a:avLst/>
          </a:prstGeom>
        </p:spPr>
      </p:pic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3299EDA4-766E-4818-92B5-6F4F932E1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r>
              <a:rPr lang="en-US" dirty="0"/>
              <a:t>Learning How To learn |</a:t>
            </a:r>
          </a:p>
        </p:txBody>
      </p:sp>
    </p:spTree>
    <p:extLst>
      <p:ext uri="{BB962C8B-B14F-4D97-AF65-F5344CB8AC3E}">
        <p14:creationId xmlns:p14="http://schemas.microsoft.com/office/powerpoint/2010/main" val="10372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67378" y="0"/>
            <a:ext cx="4828692" cy="689113"/>
          </a:xfrm>
        </p:spPr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</a:rPr>
              <a:t>Illusion of competence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3E688037-D75A-4D65-AB85-645CBAD98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r>
              <a:rPr lang="en-US" dirty="0"/>
              <a:t>Learning How To learn |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B9DBC-5D23-47A4-8910-72F4E31EE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5703"/>
            <a:ext cx="3876675" cy="29527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6327C1-FAF5-4528-83A3-8CD874D852BB}"/>
              </a:ext>
            </a:extLst>
          </p:cNvPr>
          <p:cNvSpPr/>
          <p:nvPr/>
        </p:nvSpPr>
        <p:spPr>
          <a:xfrm>
            <a:off x="4465983" y="1143723"/>
            <a:ext cx="6096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– Learn far more and at much deeper level.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Mini-Testing – Making sure you are learning and not fooling yourself.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3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0" y="25580"/>
            <a:ext cx="5088835" cy="570768"/>
          </a:xfrm>
        </p:spPr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</a:rPr>
              <a:t>PROCRASTINATION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42846" y="596348"/>
            <a:ext cx="11219022" cy="3628153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28DEE751-05FE-4A16-99DC-F1A50FB33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r>
              <a:rPr lang="en-US" dirty="0"/>
              <a:t>Learning How To learn |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321347-A5FF-43E0-90ED-FCC48B11FBA0}"/>
              </a:ext>
            </a:extLst>
          </p:cNvPr>
          <p:cNvSpPr/>
          <p:nvPr/>
        </p:nvSpPr>
        <p:spPr>
          <a:xfrm>
            <a:off x="7467601" y="728174"/>
            <a:ext cx="472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Brain’s pain-center activates when we think about something we don’t want to 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Making a choice to “procrastinate” gives temporary relief (ONLY)</a:t>
            </a:r>
          </a:p>
          <a:p>
            <a:pPr lvl="0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461C2B-3063-4908-9A86-61361EC94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0" r="3330"/>
          <a:stretch/>
        </p:blipFill>
        <p:spPr>
          <a:xfrm>
            <a:off x="0" y="496426"/>
            <a:ext cx="7467600" cy="4200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967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339</Words>
  <Application>Microsoft Office PowerPoint</Application>
  <PresentationFormat>Widescreen</PresentationFormat>
  <Paragraphs>100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Wingdings</vt:lpstr>
      <vt:lpstr>Office Theme</vt:lpstr>
      <vt:lpstr>Learning How To learn : Powerful mental tool to help you master tough subject</vt:lpstr>
      <vt:lpstr>PowerPoint Presentation</vt:lpstr>
      <vt:lpstr>PowerPoint Presentation</vt:lpstr>
      <vt:lpstr>PowerPoint Presentation</vt:lpstr>
      <vt:lpstr>PowerPoint Presentation</vt:lpstr>
      <vt:lpstr>Chunking </vt:lpstr>
      <vt:lpstr>How to form Chunks?</vt:lpstr>
      <vt:lpstr>Illusion of competence</vt:lpstr>
      <vt:lpstr>PROCRASTINATION</vt:lpstr>
      <vt:lpstr>POMODORO TECHNIQUE</vt:lpstr>
      <vt:lpstr>Key Takeaways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How To learn : Powerful mental tool to help you master tough subject</dc:title>
  <dc:creator>Pankaj Kale</dc:creator>
  <cp:lastModifiedBy>Pankaj Kale</cp:lastModifiedBy>
  <cp:revision>1</cp:revision>
  <dcterms:created xsi:type="dcterms:W3CDTF">2020-07-19T05:52:48Z</dcterms:created>
  <dcterms:modified xsi:type="dcterms:W3CDTF">2020-07-19T06:00:54Z</dcterms:modified>
</cp:coreProperties>
</file>