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7" r:id="rId3"/>
    <p:sldId id="258" r:id="rId4"/>
    <p:sldId id="259" r:id="rId5"/>
    <p:sldId id="270" r:id="rId6"/>
    <p:sldId id="260" r:id="rId7"/>
    <p:sldId id="261" r:id="rId8"/>
    <p:sldId id="275" r:id="rId9"/>
    <p:sldId id="276" r:id="rId10"/>
    <p:sldId id="272" r:id="rId11"/>
    <p:sldId id="262" r:id="rId12"/>
    <p:sldId id="267" r:id="rId13"/>
    <p:sldId id="263" r:id="rId14"/>
    <p:sldId id="265" r:id="rId15"/>
    <p:sldId id="274" r:id="rId16"/>
    <p:sldId id="264"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A6349F-35CE-41F4-9201-F6BEB9BA4B94}">
          <p14:sldIdLst>
            <p14:sldId id="269"/>
            <p14:sldId id="257"/>
            <p14:sldId id="258"/>
            <p14:sldId id="259"/>
            <p14:sldId id="270"/>
            <p14:sldId id="260"/>
            <p14:sldId id="261"/>
            <p14:sldId id="275"/>
            <p14:sldId id="276"/>
            <p14:sldId id="272"/>
            <p14:sldId id="262"/>
            <p14:sldId id="267"/>
            <p14:sldId id="263"/>
            <p14:sldId id="265"/>
            <p14:sldId id="274"/>
            <p14:sldId id="264"/>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504" y="624110"/>
            <a:ext cx="6078830" cy="1694088"/>
          </a:xfrm>
        </p:spPr>
        <p:txBody>
          <a:bodyPr>
            <a:noAutofit/>
          </a:bodyPr>
          <a:lstStyle/>
          <a:p>
            <a:pPr marL="0" indent="0" algn="ctr"/>
            <a:r>
              <a:rPr lang="en-US" sz="2400" b="1" dirty="0"/>
              <a:t>A PROJECT PRESENTATION ON</a:t>
            </a:r>
            <a:r>
              <a:rPr lang="en-IN" sz="2400" b="1" dirty="0"/>
              <a:t/>
            </a:r>
            <a:br>
              <a:rPr lang="en-IN" sz="2400" b="1" dirty="0"/>
            </a:br>
            <a:r>
              <a:rPr lang="en-US" sz="2400" b="1" dirty="0"/>
              <a:t> </a:t>
            </a:r>
            <a:r>
              <a:rPr lang="en-IN" sz="2400" dirty="0"/>
              <a:t/>
            </a:r>
            <a:br>
              <a:rPr lang="en-IN" sz="2400" dirty="0"/>
            </a:br>
            <a:r>
              <a:rPr lang="en-US" sz="2400" b="1" dirty="0">
                <a:solidFill>
                  <a:srgbClr val="002060"/>
                </a:solidFill>
              </a:rPr>
              <a:t>“CROP PREDICTION FROM SOIL ANALYSIS USING MACHINE LEARNING”</a:t>
            </a:r>
            <a:br>
              <a:rPr lang="en-US" sz="2400" b="1" dirty="0">
                <a:solidFill>
                  <a:srgbClr val="002060"/>
                </a:solidFill>
              </a:rPr>
            </a:br>
            <a:r>
              <a:rPr lang="en-IN" sz="2400" b="1" dirty="0">
                <a:solidFill>
                  <a:srgbClr val="002060"/>
                </a:solidFill>
              </a:rPr>
              <a:t/>
            </a:r>
            <a:br>
              <a:rPr lang="en-IN" sz="2400" b="1" dirty="0">
                <a:solidFill>
                  <a:srgbClr val="002060"/>
                </a:solidFill>
              </a:rPr>
            </a:br>
            <a:r>
              <a:rPr lang="en-US" sz="2400" b="1" dirty="0"/>
              <a:t> </a:t>
            </a:r>
            <a:r>
              <a:rPr lang="en-IN" sz="2400" dirty="0"/>
              <a:t/>
            </a:r>
            <a:br>
              <a:rPr lang="en-IN" sz="2400" dirty="0"/>
            </a:br>
            <a:endParaRPr lang="en-IN" sz="2400" dirty="0"/>
          </a:p>
        </p:txBody>
      </p:sp>
      <p:sp>
        <p:nvSpPr>
          <p:cNvPr id="3" name="Content Placeholder 2"/>
          <p:cNvSpPr>
            <a:spLocks noGrp="1"/>
          </p:cNvSpPr>
          <p:nvPr>
            <p:ph idx="1"/>
          </p:nvPr>
        </p:nvSpPr>
        <p:spPr>
          <a:xfrm>
            <a:off x="1661375" y="2421228"/>
            <a:ext cx="10212946" cy="4436772"/>
          </a:xfrm>
        </p:spPr>
        <p:txBody>
          <a:bodyPr>
            <a:normAutofit/>
          </a:bodyPr>
          <a:lstStyle/>
          <a:p>
            <a:pPr marL="0" indent="0" algn="ctr">
              <a:buNone/>
            </a:pPr>
            <a:r>
              <a:rPr lang="en-US" b="1" dirty="0"/>
              <a:t> </a:t>
            </a:r>
            <a:endParaRPr lang="en-IN" dirty="0"/>
          </a:p>
          <a:p>
            <a:pPr marL="0" indent="0" algn="ctr">
              <a:buNone/>
            </a:pPr>
            <a:r>
              <a:rPr lang="en-US" dirty="0"/>
              <a:t>By</a:t>
            </a:r>
          </a:p>
          <a:p>
            <a:pPr marL="0" indent="0" algn="ctr">
              <a:buNone/>
            </a:pPr>
            <a:r>
              <a:rPr lang="en-US" dirty="0"/>
              <a:t>CHETAN SANJAY DHUMNE			Roll No: 1313 </a:t>
            </a:r>
          </a:p>
          <a:p>
            <a:pPr marL="0" indent="0" algn="ctr">
              <a:buNone/>
            </a:pPr>
            <a:r>
              <a:rPr lang="en-US" dirty="0"/>
              <a:t>PANKAJ  SURESH KAMBIRE 			Roll No: 1333</a:t>
            </a:r>
            <a:endParaRPr lang="en-IN" dirty="0"/>
          </a:p>
          <a:p>
            <a:pPr marL="0" indent="0" algn="ctr">
              <a:buNone/>
            </a:pPr>
            <a:r>
              <a:rPr lang="en-US" dirty="0"/>
              <a:t>  </a:t>
            </a:r>
            <a:endParaRPr lang="en-IN" dirty="0"/>
          </a:p>
          <a:p>
            <a:pPr marL="0" indent="0" algn="ctr">
              <a:buNone/>
            </a:pPr>
            <a:r>
              <a:rPr lang="en-US" b="1" dirty="0"/>
              <a:t>Under The Guidance of</a:t>
            </a:r>
            <a:endParaRPr lang="en-IN" dirty="0"/>
          </a:p>
          <a:p>
            <a:pPr marL="0" indent="0" algn="ctr">
              <a:buNone/>
            </a:pPr>
            <a:r>
              <a:rPr lang="en-US" dirty="0"/>
              <a:t>Mr. AKSHAY TILEKAR </a:t>
            </a:r>
            <a:endParaRPr lang="en-IN" dirty="0"/>
          </a:p>
          <a:p>
            <a:pPr marL="0" indent="0" algn="ctr">
              <a:buNone/>
            </a:pPr>
            <a:endParaRPr lang="en-IN" dirty="0"/>
          </a:p>
          <a:p>
            <a:pPr marL="0" indent="0" algn="ctr">
              <a:buNone/>
            </a:pPr>
            <a:r>
              <a:rPr lang="en-US" b="1" dirty="0"/>
              <a:t>POST GRADUATE DIPLOMA IN BIG DATA ANALYTICS FEBUARY-2020 </a:t>
            </a:r>
            <a:endParaRPr lang="en-IN" dirty="0"/>
          </a:p>
          <a:p>
            <a:pPr marL="0" indent="0" algn="ctr">
              <a:buNone/>
            </a:pPr>
            <a:r>
              <a:rPr lang="en-US" b="1" dirty="0"/>
              <a:t>INSTITUTE FOR ADVANCED COMPUTING AND SOFTWARE DEVELOPMENT, AKURDI, PUNE</a:t>
            </a:r>
            <a:r>
              <a:rPr lang="en-US" dirty="0"/>
              <a:t/>
            </a:r>
            <a:br>
              <a:rPr lang="en-US" dirty="0"/>
            </a:br>
            <a:endParaRPr lang="en-IN" dirty="0"/>
          </a:p>
        </p:txBody>
      </p:sp>
      <p:pic>
        <p:nvPicPr>
          <p:cNvPr id="4" name="image1.jpeg"/>
          <p:cNvPicPr/>
          <p:nvPr/>
        </p:nvPicPr>
        <p:blipFill>
          <a:blip r:embed="rId2" cstate="print"/>
          <a:stretch>
            <a:fillRect/>
          </a:stretch>
        </p:blipFill>
        <p:spPr>
          <a:xfrm>
            <a:off x="1557843" y="624109"/>
            <a:ext cx="1365661" cy="1509490"/>
          </a:xfrm>
          <a:prstGeom prst="rect">
            <a:avLst/>
          </a:prstGeom>
        </p:spPr>
      </p:pic>
      <p:pic>
        <p:nvPicPr>
          <p:cNvPr id="5" name="image2.jpeg"/>
          <p:cNvPicPr/>
          <p:nvPr/>
        </p:nvPicPr>
        <p:blipFill>
          <a:blip r:embed="rId3" cstate="print"/>
          <a:stretch>
            <a:fillRect/>
          </a:stretch>
        </p:blipFill>
        <p:spPr>
          <a:xfrm>
            <a:off x="9002333" y="625698"/>
            <a:ext cx="2502280" cy="1507901"/>
          </a:xfrm>
          <a:prstGeom prst="rect">
            <a:avLst/>
          </a:prstGeom>
        </p:spPr>
      </p:pic>
    </p:spTree>
    <p:extLst>
      <p:ext uri="{BB962C8B-B14F-4D97-AF65-F5344CB8AC3E}">
        <p14:creationId xmlns:p14="http://schemas.microsoft.com/office/powerpoint/2010/main" val="335657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7424"/>
            <a:ext cx="5842715" cy="4108361"/>
          </a:xfrm>
          <a:prstGeom prst="rect">
            <a:avLst/>
          </a:prstGeom>
        </p:spPr>
      </p:pic>
      <p:pic>
        <p:nvPicPr>
          <p:cNvPr id="3" name="Picture 2"/>
          <p:cNvPicPr>
            <a:picLocks noChangeAspect="1"/>
          </p:cNvPicPr>
          <p:nvPr/>
        </p:nvPicPr>
        <p:blipFill>
          <a:blip r:embed="rId3"/>
          <a:stretch>
            <a:fillRect/>
          </a:stretch>
        </p:blipFill>
        <p:spPr>
          <a:xfrm>
            <a:off x="5842714" y="54732"/>
            <a:ext cx="6349285" cy="4221053"/>
          </a:xfrm>
          <a:prstGeom prst="rect">
            <a:avLst/>
          </a:prstGeom>
        </p:spPr>
      </p:pic>
      <p:sp>
        <p:nvSpPr>
          <p:cNvPr id="5" name="TextBox 4">
            <a:extLst>
              <a:ext uri="{FF2B5EF4-FFF2-40B4-BE49-F238E27FC236}">
                <a16:creationId xmlns:a16="http://schemas.microsoft.com/office/drawing/2014/main" xmlns="" id="{76EF4F61-7B61-400A-8E17-E7161DF05D1F}"/>
              </a:ext>
            </a:extLst>
          </p:cNvPr>
          <p:cNvSpPr txBox="1"/>
          <p:nvPr/>
        </p:nvSpPr>
        <p:spPr>
          <a:xfrm>
            <a:off x="218941" y="4430331"/>
            <a:ext cx="11973058"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t>After analyzing the first graph it found </a:t>
            </a:r>
            <a:r>
              <a:rPr lang="en-US" dirty="0"/>
              <a:t>that the </a:t>
            </a:r>
            <a:r>
              <a:rPr lang="en-US" dirty="0" err="1"/>
              <a:t>Shirala</a:t>
            </a:r>
            <a:r>
              <a:rPr lang="en-US" dirty="0" smtClean="0"/>
              <a:t>, </a:t>
            </a:r>
            <a:r>
              <a:rPr lang="en-US" dirty="0" err="1" smtClean="0"/>
              <a:t>wani</a:t>
            </a:r>
            <a:r>
              <a:rPr lang="en-US" dirty="0" smtClean="0"/>
              <a:t>, </a:t>
            </a:r>
            <a:r>
              <a:rPr lang="en-US" dirty="0" err="1" smtClean="0"/>
              <a:t>Dhule</a:t>
            </a:r>
            <a:r>
              <a:rPr lang="en-US" dirty="0" smtClean="0"/>
              <a:t>  districts’ </a:t>
            </a:r>
            <a:r>
              <a:rPr lang="en-US" dirty="0"/>
              <a:t>framers are </a:t>
            </a:r>
            <a:r>
              <a:rPr lang="en-US" dirty="0" smtClean="0"/>
              <a:t>maintaining </a:t>
            </a:r>
            <a:r>
              <a:rPr lang="en-US" dirty="0"/>
              <a:t>their soil very well on other side Nashik</a:t>
            </a:r>
            <a:r>
              <a:rPr lang="en-US" dirty="0" smtClean="0"/>
              <a:t>, </a:t>
            </a:r>
            <a:r>
              <a:rPr lang="en-US" dirty="0" err="1" smtClean="0"/>
              <a:t>karad</a:t>
            </a:r>
            <a:r>
              <a:rPr lang="en-US" dirty="0" smtClean="0"/>
              <a:t>, </a:t>
            </a:r>
            <a:r>
              <a:rPr lang="en-US" dirty="0" err="1" smtClean="0"/>
              <a:t>Bhusawal</a:t>
            </a:r>
            <a:r>
              <a:rPr lang="en-US" dirty="0" smtClean="0"/>
              <a:t> </a:t>
            </a:r>
            <a:r>
              <a:rPr lang="en-US" dirty="0"/>
              <a:t>District framers </a:t>
            </a:r>
            <a:r>
              <a:rPr lang="en-US" dirty="0" smtClean="0"/>
              <a:t>are using</a:t>
            </a:r>
            <a:r>
              <a:rPr lang="en-US" dirty="0" smtClean="0"/>
              <a:t> </a:t>
            </a:r>
            <a:r>
              <a:rPr lang="en-US" dirty="0"/>
              <a:t>excess </a:t>
            </a:r>
            <a:r>
              <a:rPr lang="en-US" dirty="0" smtClean="0"/>
              <a:t>fertilizers </a:t>
            </a:r>
            <a:r>
              <a:rPr lang="en-US" dirty="0"/>
              <a:t>in their soil due to that soil </a:t>
            </a:r>
            <a:r>
              <a:rPr lang="en-US" dirty="0" smtClean="0"/>
              <a:t>Quality is </a:t>
            </a:r>
            <a:r>
              <a:rPr lang="en-US" dirty="0"/>
              <a:t>not up to the Accepted range</a:t>
            </a:r>
            <a:r>
              <a:rPr lang="en-US" dirty="0" smtClean="0"/>
              <a:t>.</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r>
              <a:rPr lang="en-US" dirty="0" smtClean="0"/>
              <a:t>Other  plot shows the district wise total count of predicted crops, </a:t>
            </a:r>
            <a:r>
              <a:rPr lang="en-US" dirty="0" err="1" smtClean="0"/>
              <a:t>Dhule</a:t>
            </a:r>
            <a:r>
              <a:rPr lang="en-US" dirty="0"/>
              <a:t> </a:t>
            </a:r>
            <a:r>
              <a:rPr lang="en-US" dirty="0" smtClean="0"/>
              <a:t>has the highest count of crop prediction where as </a:t>
            </a:r>
            <a:r>
              <a:rPr lang="en-US" dirty="0" err="1" smtClean="0"/>
              <a:t>patan</a:t>
            </a:r>
            <a:r>
              <a:rPr lang="en-US" dirty="0" smtClean="0"/>
              <a:t> has lowest.</a:t>
            </a:r>
            <a:endParaRPr lang="en-US" dirty="0" smtClean="0"/>
          </a:p>
          <a:p>
            <a:pPr marL="285750" indent="-285750" algn="just">
              <a:buFont typeface="Wingdings" panose="05000000000000000000" pitchFamily="2" charset="2"/>
              <a:buChar char="Ø"/>
            </a:pPr>
            <a:endParaRPr lang="en-IN" dirty="0"/>
          </a:p>
        </p:txBody>
      </p:sp>
    </p:spTree>
    <p:extLst>
      <p:ext uri="{BB962C8B-B14F-4D97-AF65-F5344CB8AC3E}">
        <p14:creationId xmlns:p14="http://schemas.microsoft.com/office/powerpoint/2010/main" val="390514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  Building</a:t>
            </a:r>
          </a:p>
        </p:txBody>
      </p:sp>
      <p:sp>
        <p:nvSpPr>
          <p:cNvPr id="3" name="Content Placeholder 2"/>
          <p:cNvSpPr>
            <a:spLocks noGrp="1"/>
          </p:cNvSpPr>
          <p:nvPr>
            <p:ph idx="1"/>
          </p:nvPr>
        </p:nvSpPr>
        <p:spPr>
          <a:xfrm>
            <a:off x="2589212" y="1470616"/>
            <a:ext cx="8915400" cy="5290791"/>
          </a:xfrm>
        </p:spPr>
        <p:txBody>
          <a:bodyPr>
            <a:normAutofit/>
          </a:bodyPr>
          <a:lstStyle/>
          <a:p>
            <a:r>
              <a:rPr lang="en-IN" sz="2000" dirty="0"/>
              <a:t>Collecting data &amp; analysing target variable</a:t>
            </a:r>
          </a:p>
          <a:p>
            <a:r>
              <a:rPr lang="en-IN" sz="2000" dirty="0"/>
              <a:t>Data division into features and target columns</a:t>
            </a:r>
          </a:p>
          <a:p>
            <a:r>
              <a:rPr lang="en-IN" sz="2000" dirty="0"/>
              <a:t>Encoding target column</a:t>
            </a:r>
          </a:p>
          <a:p>
            <a:r>
              <a:rPr lang="en-IN" sz="2000" dirty="0"/>
              <a:t>Train &amp; Test Splitting of dataset</a:t>
            </a:r>
          </a:p>
          <a:p>
            <a:r>
              <a:rPr lang="en-IN" sz="2000" dirty="0"/>
              <a:t>Choosing ML model on basis of target variable. (Classification)</a:t>
            </a:r>
          </a:p>
          <a:p>
            <a:r>
              <a:rPr lang="en-IN" sz="2000" dirty="0"/>
              <a:t>Train model on various classification techniques</a:t>
            </a:r>
          </a:p>
          <a:p>
            <a:r>
              <a:rPr lang="en-IN" sz="2000" dirty="0"/>
              <a:t> Evolution of model</a:t>
            </a:r>
          </a:p>
          <a:p>
            <a:r>
              <a:rPr lang="en-IN" sz="2000" dirty="0"/>
              <a:t>Hyper - Parameter tuning</a:t>
            </a:r>
          </a:p>
          <a:p>
            <a:r>
              <a:rPr lang="en-IN" sz="2000" dirty="0"/>
              <a:t>Prediction on test dataset</a:t>
            </a:r>
          </a:p>
          <a:p>
            <a:r>
              <a:rPr lang="en-IN" sz="2000" dirty="0"/>
              <a:t>This project Random forest  is the Best classification Model amoung the Knn,  Decision Tree,Xgboost Classifier.</a:t>
            </a:r>
          </a:p>
        </p:txBody>
      </p:sp>
    </p:spTree>
    <p:extLst>
      <p:ext uri="{BB962C8B-B14F-4D97-AF65-F5344CB8AC3E}">
        <p14:creationId xmlns:p14="http://schemas.microsoft.com/office/powerpoint/2010/main" val="252260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Best Model Selection &amp; Result</a:t>
            </a:r>
          </a:p>
        </p:txBody>
      </p:sp>
      <p:sp>
        <p:nvSpPr>
          <p:cNvPr id="3" name="Content Placeholder 2"/>
          <p:cNvSpPr>
            <a:spLocks noGrp="1"/>
          </p:cNvSpPr>
          <p:nvPr>
            <p:ph idx="1"/>
          </p:nvPr>
        </p:nvSpPr>
        <p:spPr>
          <a:xfrm>
            <a:off x="1532586" y="5170666"/>
            <a:ext cx="9662933" cy="1586784"/>
          </a:xfrm>
        </p:spPr>
        <p:txBody>
          <a:bodyPr>
            <a:normAutofit/>
          </a:bodyPr>
          <a:lstStyle/>
          <a:p>
            <a:r>
              <a:rPr lang="en-IN" sz="2000" dirty="0"/>
              <a:t>Best Model is without hyper-tuning is XGBoost and with hyper-tuning is Random Forest.</a:t>
            </a:r>
          </a:p>
        </p:txBody>
      </p:sp>
      <p:graphicFrame>
        <p:nvGraphicFramePr>
          <p:cNvPr id="5" name="Table 4"/>
          <p:cNvGraphicFramePr>
            <a:graphicFrameLocks noGrp="1"/>
          </p:cNvGraphicFramePr>
          <p:nvPr>
            <p:extLst>
              <p:ext uri="{D42A27DB-BD31-4B8C-83A1-F6EECF244321}">
                <p14:modId xmlns:p14="http://schemas.microsoft.com/office/powerpoint/2010/main" val="3064063684"/>
              </p:ext>
            </p:extLst>
          </p:nvPr>
        </p:nvGraphicFramePr>
        <p:xfrm>
          <a:off x="2021984" y="1416679"/>
          <a:ext cx="8332630" cy="3657599"/>
        </p:xfrm>
        <a:graphic>
          <a:graphicData uri="http://schemas.openxmlformats.org/drawingml/2006/table">
            <a:tbl>
              <a:tblPr firstRow="1" firstCol="1" bandRow="1">
                <a:tableStyleId>{5C22544A-7EE6-4342-B048-85BDC9FD1C3A}</a:tableStyleId>
              </a:tblPr>
              <a:tblGrid>
                <a:gridCol w="2777235"/>
                <a:gridCol w="2777235"/>
                <a:gridCol w="2778160"/>
              </a:tblGrid>
              <a:tr h="829452">
                <a:tc>
                  <a:txBody>
                    <a:bodyPr/>
                    <a:lstStyle/>
                    <a:p>
                      <a:pPr algn="ctr">
                        <a:lnSpc>
                          <a:spcPct val="107000"/>
                        </a:lnSpc>
                        <a:spcBef>
                          <a:spcPts val="1200"/>
                        </a:spcBef>
                        <a:spcAft>
                          <a:spcPts val="0"/>
                        </a:spcAft>
                      </a:pPr>
                      <a:r>
                        <a:rPr lang="en-IN" sz="2000" dirty="0">
                          <a:effectLst/>
                        </a:rPr>
                        <a:t>Model Name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Bef>
                          <a:spcPts val="1200"/>
                        </a:spcBef>
                        <a:spcAft>
                          <a:spcPts val="0"/>
                        </a:spcAft>
                      </a:pPr>
                      <a:r>
                        <a:rPr lang="en-IN" sz="2000">
                          <a:effectLst/>
                        </a:rPr>
                        <a:t>Without Tuning Accuracy</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Bef>
                          <a:spcPts val="1200"/>
                        </a:spcBef>
                        <a:spcAft>
                          <a:spcPts val="0"/>
                        </a:spcAft>
                      </a:pPr>
                      <a:r>
                        <a:rPr lang="en-IN" sz="2000">
                          <a:effectLst/>
                        </a:rPr>
                        <a:t>With Tuning Accuracy</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04021">
                <a:tc>
                  <a:txBody>
                    <a:bodyPr/>
                    <a:lstStyle/>
                    <a:p>
                      <a:pPr algn="just">
                        <a:lnSpc>
                          <a:spcPct val="107000"/>
                        </a:lnSpc>
                        <a:spcBef>
                          <a:spcPts val="1200"/>
                        </a:spcBef>
                        <a:spcAft>
                          <a:spcPts val="0"/>
                        </a:spcAft>
                      </a:pPr>
                      <a:r>
                        <a:rPr lang="en-IN" sz="2000">
                          <a:effectLst/>
                        </a:rPr>
                        <a:t>KNN Classifier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62%</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73%</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04021">
                <a:tc>
                  <a:txBody>
                    <a:bodyPr/>
                    <a:lstStyle/>
                    <a:p>
                      <a:pPr algn="just">
                        <a:lnSpc>
                          <a:spcPct val="107000"/>
                        </a:lnSpc>
                        <a:spcBef>
                          <a:spcPts val="1200"/>
                        </a:spcBef>
                        <a:spcAft>
                          <a:spcPts val="0"/>
                        </a:spcAft>
                      </a:pPr>
                      <a:r>
                        <a:rPr lang="en-IN" sz="2000">
                          <a:effectLst/>
                        </a:rPr>
                        <a:t>Decision Tree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86%</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78%</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04021">
                <a:tc>
                  <a:txBody>
                    <a:bodyPr/>
                    <a:lstStyle/>
                    <a:p>
                      <a:pPr algn="just">
                        <a:lnSpc>
                          <a:spcPct val="107000"/>
                        </a:lnSpc>
                        <a:spcBef>
                          <a:spcPts val="1200"/>
                        </a:spcBef>
                        <a:spcAft>
                          <a:spcPts val="0"/>
                        </a:spcAft>
                      </a:pPr>
                      <a:r>
                        <a:rPr lang="en-IN" sz="2000">
                          <a:effectLst/>
                        </a:rPr>
                        <a:t>Random Forest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91%</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92.2%</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04021">
                <a:tc>
                  <a:txBody>
                    <a:bodyPr/>
                    <a:lstStyle/>
                    <a:p>
                      <a:pPr algn="just">
                        <a:lnSpc>
                          <a:spcPct val="107000"/>
                        </a:lnSpc>
                        <a:spcBef>
                          <a:spcPts val="1200"/>
                        </a:spcBef>
                        <a:spcAft>
                          <a:spcPts val="0"/>
                        </a:spcAft>
                      </a:pPr>
                      <a:r>
                        <a:rPr lang="en-IN" sz="2000">
                          <a:effectLst/>
                        </a:rPr>
                        <a:t>SVM-OVO</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44%</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65%</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04021">
                <a:tc>
                  <a:txBody>
                    <a:bodyPr/>
                    <a:lstStyle/>
                    <a:p>
                      <a:pPr algn="just">
                        <a:lnSpc>
                          <a:spcPct val="107000"/>
                        </a:lnSpc>
                        <a:spcBef>
                          <a:spcPts val="1200"/>
                        </a:spcBef>
                        <a:spcAft>
                          <a:spcPts val="0"/>
                        </a:spcAft>
                      </a:pPr>
                      <a:r>
                        <a:rPr lang="en-IN" sz="2000">
                          <a:effectLst/>
                        </a:rPr>
                        <a:t>SVM-OVR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44%</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56%</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04021">
                <a:tc>
                  <a:txBody>
                    <a:bodyPr/>
                    <a:lstStyle/>
                    <a:p>
                      <a:pPr algn="just">
                        <a:lnSpc>
                          <a:spcPct val="107000"/>
                        </a:lnSpc>
                        <a:spcBef>
                          <a:spcPts val="1200"/>
                        </a:spcBef>
                        <a:spcAft>
                          <a:spcPts val="0"/>
                        </a:spcAft>
                      </a:pPr>
                      <a:r>
                        <a:rPr lang="en-IN" sz="2000">
                          <a:effectLst/>
                        </a:rPr>
                        <a:t>XGBoost Classifier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93.8%</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91.9%</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404021">
                <a:tc>
                  <a:txBody>
                    <a:bodyPr/>
                    <a:lstStyle/>
                    <a:p>
                      <a:pPr algn="just">
                        <a:lnSpc>
                          <a:spcPct val="107000"/>
                        </a:lnSpc>
                        <a:spcBef>
                          <a:spcPts val="1200"/>
                        </a:spcBef>
                        <a:spcAft>
                          <a:spcPts val="0"/>
                        </a:spcAft>
                      </a:pPr>
                      <a:r>
                        <a:rPr lang="en-IN" sz="2000">
                          <a:effectLst/>
                        </a:rPr>
                        <a:t>Voting Classifier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a:effectLst/>
                        </a:rPr>
                        <a:t>88%</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Bef>
                          <a:spcPts val="1200"/>
                        </a:spcBef>
                        <a:spcAft>
                          <a:spcPts val="0"/>
                        </a:spcAft>
                      </a:pPr>
                      <a:r>
                        <a:rPr lang="en-IN" sz="2000" dirty="0">
                          <a:effectLst/>
                        </a:rPr>
                        <a:t>88%</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0821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414" y="461637"/>
            <a:ext cx="8911687" cy="1280890"/>
          </a:xfrm>
        </p:spPr>
        <p:txBody>
          <a:bodyPr/>
          <a:lstStyle/>
          <a:p>
            <a:r>
              <a:rPr lang="en-IN" b="1" dirty="0"/>
              <a:t>Model Deployment</a:t>
            </a:r>
          </a:p>
        </p:txBody>
      </p:sp>
      <p:pic>
        <p:nvPicPr>
          <p:cNvPr id="8" name="Content Placeholder 7">
            <a:extLst>
              <a:ext uri="{FF2B5EF4-FFF2-40B4-BE49-F238E27FC236}">
                <a16:creationId xmlns:a16="http://schemas.microsoft.com/office/drawing/2014/main" xmlns="" id="{99804AF5-5FD5-40D9-B4FD-90C14636B47E}"/>
              </a:ext>
            </a:extLst>
          </p:cNvPr>
          <p:cNvPicPr>
            <a:picLocks noGrp="1" noChangeAspect="1"/>
          </p:cNvPicPr>
          <p:nvPr>
            <p:ph idx="1"/>
          </p:nvPr>
        </p:nvPicPr>
        <p:blipFill>
          <a:blip r:embed="rId2"/>
          <a:stretch>
            <a:fillRect/>
          </a:stretch>
        </p:blipFill>
        <p:spPr>
          <a:xfrm>
            <a:off x="3132307" y="2191118"/>
            <a:ext cx="6731540" cy="4354057"/>
          </a:xfrm>
        </p:spPr>
      </p:pic>
      <p:sp>
        <p:nvSpPr>
          <p:cNvPr id="10" name="TextBox 9">
            <a:extLst>
              <a:ext uri="{FF2B5EF4-FFF2-40B4-BE49-F238E27FC236}">
                <a16:creationId xmlns:a16="http://schemas.microsoft.com/office/drawing/2014/main" xmlns="" id="{6E7539B6-E122-4C58-A336-4BB2D1953F6C}"/>
              </a:ext>
            </a:extLst>
          </p:cNvPr>
          <p:cNvSpPr txBox="1"/>
          <p:nvPr/>
        </p:nvSpPr>
        <p:spPr>
          <a:xfrm>
            <a:off x="2071414" y="1102082"/>
            <a:ext cx="9403437" cy="1015663"/>
          </a:xfrm>
          <a:prstGeom prst="rect">
            <a:avLst/>
          </a:prstGeom>
          <a:noFill/>
        </p:spPr>
        <p:txBody>
          <a:bodyPr wrap="square" rtlCol="0">
            <a:spAutoFit/>
          </a:bodyPr>
          <a:lstStyle/>
          <a:p>
            <a:r>
              <a:rPr lang="en-US" sz="2000" dirty="0"/>
              <a:t>For Deployment of Wed Application Stream-lit App Framework Use. Stream lit is opensource Framework for develop the web application for Data Science and Machine learning Models.</a:t>
            </a:r>
            <a:endParaRPr lang="en-IN" sz="2000" dirty="0"/>
          </a:p>
        </p:txBody>
      </p:sp>
    </p:spTree>
    <p:extLst>
      <p:ext uri="{BB962C8B-B14F-4D97-AF65-F5344CB8AC3E}">
        <p14:creationId xmlns:p14="http://schemas.microsoft.com/office/powerpoint/2010/main" val="60949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0681"/>
          </a:xfrm>
        </p:spPr>
        <p:txBody>
          <a:bodyPr/>
          <a:lstStyle/>
          <a:p>
            <a:r>
              <a:rPr lang="en-IN" b="1" dirty="0"/>
              <a:t>Advantage and Disadvantage</a:t>
            </a:r>
          </a:p>
        </p:txBody>
      </p:sp>
      <p:sp>
        <p:nvSpPr>
          <p:cNvPr id="3" name="Content Placeholder 2"/>
          <p:cNvSpPr>
            <a:spLocks noGrp="1"/>
          </p:cNvSpPr>
          <p:nvPr>
            <p:ph idx="1"/>
          </p:nvPr>
        </p:nvSpPr>
        <p:spPr>
          <a:xfrm>
            <a:off x="2589212" y="1905000"/>
            <a:ext cx="8915400" cy="4589172"/>
          </a:xfrm>
        </p:spPr>
        <p:txBody>
          <a:bodyPr>
            <a:normAutofit/>
          </a:bodyPr>
          <a:lstStyle/>
          <a:p>
            <a:pPr marL="0" indent="0">
              <a:buNone/>
            </a:pPr>
            <a:r>
              <a:rPr lang="en-IN" sz="2000" b="1" dirty="0"/>
              <a:t>Advantage of this project:</a:t>
            </a:r>
          </a:p>
          <a:p>
            <a:r>
              <a:rPr lang="en-IN" dirty="0"/>
              <a:t>Using this project we are aim to achieve the best potential of soil to achieve the good crops and minimum the use of fertilizer</a:t>
            </a:r>
            <a:r>
              <a:rPr lang="en-IN" dirty="0" smtClean="0"/>
              <a:t>.</a:t>
            </a:r>
          </a:p>
          <a:p>
            <a:endParaRPr lang="en-IN" dirty="0"/>
          </a:p>
          <a:p>
            <a:endParaRPr lang="en-IN" dirty="0"/>
          </a:p>
          <a:p>
            <a:pPr marL="0" indent="0">
              <a:buNone/>
            </a:pPr>
            <a:r>
              <a:rPr lang="en-IN" sz="2000" b="1" dirty="0"/>
              <a:t>Disadvantages of previous technology:</a:t>
            </a:r>
            <a:endParaRPr lang="en-IN" sz="2000" dirty="0"/>
          </a:p>
          <a:p>
            <a:r>
              <a:rPr lang="en-IN" dirty="0"/>
              <a:t>Soil testing is done manually in labs and then analysed by scientists to predict the outcomes which takes lot of days to process. Sometimes the result be faulty because of human errors this all problems are solved by our project, it take very few time to predict results and gives accurate result.</a:t>
            </a:r>
          </a:p>
          <a:p>
            <a:endParaRPr lang="en-IN" sz="2000" b="1" dirty="0"/>
          </a:p>
          <a:p>
            <a:endParaRPr lang="en-IN" sz="2000" b="1" dirty="0"/>
          </a:p>
          <a:p>
            <a:pPr marL="0" indent="0">
              <a:buNone/>
            </a:pPr>
            <a:endParaRPr lang="en-IN" sz="2000" b="1" dirty="0"/>
          </a:p>
          <a:p>
            <a:endParaRPr lang="en-IN" dirty="0"/>
          </a:p>
        </p:txBody>
      </p:sp>
    </p:spTree>
    <p:extLst>
      <p:ext uri="{BB962C8B-B14F-4D97-AF65-F5344CB8AC3E}">
        <p14:creationId xmlns:p14="http://schemas.microsoft.com/office/powerpoint/2010/main" val="157589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7B0D3-D1C9-4904-8C80-0CF4CD6752AA}"/>
              </a:ext>
            </a:extLst>
          </p:cNvPr>
          <p:cNvSpPr>
            <a:spLocks noGrp="1"/>
          </p:cNvSpPr>
          <p:nvPr>
            <p:ph type="title"/>
          </p:nvPr>
        </p:nvSpPr>
        <p:spPr/>
        <p:txBody>
          <a:bodyPr/>
          <a:lstStyle/>
          <a:p>
            <a:r>
              <a:rPr lang="en-IN" sz="3600" b="1" dirty="0"/>
              <a:t>Future Scope</a:t>
            </a:r>
            <a:endParaRPr lang="en-IN" dirty="0"/>
          </a:p>
        </p:txBody>
      </p:sp>
      <p:sp>
        <p:nvSpPr>
          <p:cNvPr id="3" name="Content Placeholder 2">
            <a:extLst>
              <a:ext uri="{FF2B5EF4-FFF2-40B4-BE49-F238E27FC236}">
                <a16:creationId xmlns:a16="http://schemas.microsoft.com/office/drawing/2014/main" xmlns="" id="{388A8186-FFA3-4924-8A63-A2ECDD497F1C}"/>
              </a:ext>
            </a:extLst>
          </p:cNvPr>
          <p:cNvSpPr>
            <a:spLocks noGrp="1"/>
          </p:cNvSpPr>
          <p:nvPr>
            <p:ph idx="1"/>
          </p:nvPr>
        </p:nvSpPr>
        <p:spPr>
          <a:xfrm>
            <a:off x="2142277" y="1289240"/>
            <a:ext cx="9053242" cy="4995650"/>
          </a:xfrm>
        </p:spPr>
        <p:txBody>
          <a:bodyPr>
            <a:normAutofit lnSpcReduction="10000"/>
          </a:bodyPr>
          <a:lstStyle/>
          <a:p>
            <a:pPr marL="0" indent="0">
              <a:buNone/>
            </a:pPr>
            <a:endParaRPr lang="en-IN" sz="2000" dirty="0" smtClean="0"/>
          </a:p>
          <a:p>
            <a:pPr lvl="0"/>
            <a:r>
              <a:rPr lang="en-IN" sz="2000" dirty="0"/>
              <a:t>For future work add parameters like moisture contain of soil, climate, locations, </a:t>
            </a:r>
            <a:r>
              <a:rPr lang="en-IN" sz="2000" dirty="0" err="1"/>
              <a:t>etc</a:t>
            </a:r>
            <a:r>
              <a:rPr lang="en-IN" sz="2000" dirty="0"/>
              <a:t> for crop prediction</a:t>
            </a:r>
            <a:r>
              <a:rPr lang="en-IN" sz="2000" dirty="0" smtClean="0"/>
              <a:t>.</a:t>
            </a:r>
          </a:p>
          <a:p>
            <a:pPr lvl="0"/>
            <a:endParaRPr lang="en-IN" sz="2000" dirty="0"/>
          </a:p>
          <a:p>
            <a:pPr lvl="0"/>
            <a:r>
              <a:rPr lang="en-IN" sz="2000" dirty="0"/>
              <a:t>Increase the verities of crops and vegetables </a:t>
            </a:r>
            <a:r>
              <a:rPr lang="en-IN" sz="2000" dirty="0" smtClean="0"/>
              <a:t>.</a:t>
            </a:r>
          </a:p>
          <a:p>
            <a:pPr lvl="0"/>
            <a:endParaRPr lang="en-IN" sz="2000" dirty="0"/>
          </a:p>
          <a:p>
            <a:pPr lvl="0"/>
            <a:r>
              <a:rPr lang="en-US" sz="2000" dirty="0"/>
              <a:t>The various Crop Cultivation Seasons like </a:t>
            </a:r>
            <a:r>
              <a:rPr lang="en-US" sz="2000" dirty="0" err="1"/>
              <a:t>Kharif</a:t>
            </a:r>
            <a:r>
              <a:rPr lang="en-US" sz="2000" dirty="0"/>
              <a:t>/Rabbi and Rainfall for recommendation of Crop</a:t>
            </a:r>
            <a:r>
              <a:rPr lang="en-US" sz="2000" dirty="0" smtClean="0"/>
              <a:t>.</a:t>
            </a:r>
          </a:p>
          <a:p>
            <a:pPr lvl="0"/>
            <a:endParaRPr lang="en-IN" sz="2000" dirty="0"/>
          </a:p>
          <a:p>
            <a:pPr lvl="0"/>
            <a:r>
              <a:rPr lang="en-US" sz="2000" dirty="0"/>
              <a:t>In Addition intercrop recommendation with primary Crop</a:t>
            </a:r>
            <a:r>
              <a:rPr lang="en-US" sz="2000" dirty="0" smtClean="0"/>
              <a:t>.</a:t>
            </a:r>
          </a:p>
          <a:p>
            <a:pPr lvl="0"/>
            <a:endParaRPr lang="en-IN" sz="2000" dirty="0"/>
          </a:p>
          <a:p>
            <a:pPr lvl="0"/>
            <a:r>
              <a:rPr lang="en-US" sz="2000" dirty="0"/>
              <a:t>Recommendation Possible Plant disease if Soil Micro-Nutrient deficiency.</a:t>
            </a:r>
            <a:endParaRPr lang="en-IN" sz="2000" dirty="0"/>
          </a:p>
          <a:p>
            <a:pPr marL="0" indent="0">
              <a:buNone/>
            </a:pPr>
            <a:endParaRPr lang="en-IN" sz="2000" dirty="0"/>
          </a:p>
          <a:p>
            <a:endParaRPr lang="en-IN" dirty="0"/>
          </a:p>
        </p:txBody>
      </p:sp>
    </p:spTree>
    <p:extLst>
      <p:ext uri="{BB962C8B-B14F-4D97-AF65-F5344CB8AC3E}">
        <p14:creationId xmlns:p14="http://schemas.microsoft.com/office/powerpoint/2010/main" val="70185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a:xfrm>
            <a:off x="2589212" y="2133600"/>
            <a:ext cx="9297988" cy="3777622"/>
          </a:xfrm>
        </p:spPr>
        <p:txBody>
          <a:bodyPr>
            <a:normAutofit fontScale="92500"/>
          </a:bodyPr>
          <a:lstStyle/>
          <a:p>
            <a:r>
              <a:rPr lang="en-IN" sz="2000" dirty="0"/>
              <a:t>T</a:t>
            </a:r>
            <a:r>
              <a:rPr lang="en-IN" sz="2000" dirty="0" smtClean="0"/>
              <a:t>his </a:t>
            </a:r>
            <a:r>
              <a:rPr lang="en-IN" sz="2000" dirty="0"/>
              <a:t>project </a:t>
            </a:r>
            <a:r>
              <a:rPr lang="en-IN" sz="2000" dirty="0" smtClean="0"/>
              <a:t>predicted </a:t>
            </a:r>
            <a:r>
              <a:rPr lang="en-IN" sz="2000" dirty="0"/>
              <a:t>the best fitted crop using Random Forest Classification Machine Learning model.</a:t>
            </a:r>
          </a:p>
          <a:p>
            <a:r>
              <a:rPr lang="en-IN" sz="2000" dirty="0"/>
              <a:t>The Random Forest ML Model Accuracy is 92% with Hyperparameter tuning.</a:t>
            </a:r>
          </a:p>
          <a:p>
            <a:r>
              <a:rPr lang="en-IN" sz="2000" dirty="0"/>
              <a:t>It will help farmers to take best decision on the basis of there soil nutrients.</a:t>
            </a:r>
          </a:p>
          <a:p>
            <a:endParaRPr lang="en-IN" sz="2000" dirty="0"/>
          </a:p>
          <a:p>
            <a:r>
              <a:rPr lang="en-IN" sz="2000" dirty="0"/>
              <a:t>It also helps to cut down the over use of fertilizers and its cost.</a:t>
            </a:r>
          </a:p>
          <a:p>
            <a:endParaRPr lang="en-IN" sz="2000" dirty="0"/>
          </a:p>
          <a:p>
            <a:r>
              <a:rPr lang="en-IN" sz="2000" dirty="0"/>
              <a:t> Additional benefits include; improved crop maturity and quality, higher tolerance to disease and pest damage, and increased growth.</a:t>
            </a:r>
          </a:p>
          <a:p>
            <a:endParaRPr lang="en-IN" sz="2000" dirty="0"/>
          </a:p>
          <a:p>
            <a:endParaRPr lang="en-IN" sz="2000" dirty="0"/>
          </a:p>
          <a:p>
            <a:endParaRPr lang="en-IN" sz="2000" dirty="0"/>
          </a:p>
        </p:txBody>
      </p:sp>
    </p:spTree>
    <p:extLst>
      <p:ext uri="{BB962C8B-B14F-4D97-AF65-F5344CB8AC3E}">
        <p14:creationId xmlns:p14="http://schemas.microsoft.com/office/powerpoint/2010/main" val="1955376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5020" y="2228045"/>
            <a:ext cx="7289442" cy="1107996"/>
          </a:xfrm>
          <a:prstGeom prst="rect">
            <a:avLst/>
          </a:prstGeom>
          <a:noFill/>
        </p:spPr>
        <p:txBody>
          <a:bodyPr wrap="square" lIns="91440" tIns="45720" rIns="91440" bIns="45720">
            <a:spAutoFit/>
          </a:bodyPr>
          <a:lstStyle/>
          <a:p>
            <a:pPr algn="ctr"/>
            <a:r>
              <a:rPr lang="en-US" sz="6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76684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br>
              <a:rPr lang="en-IN" b="1" dirty="0"/>
            </a:br>
            <a:endParaRPr lang="en-IN" dirty="0"/>
          </a:p>
        </p:txBody>
      </p:sp>
      <p:sp>
        <p:nvSpPr>
          <p:cNvPr id="3" name="Content Placeholder 2"/>
          <p:cNvSpPr>
            <a:spLocks noGrp="1"/>
          </p:cNvSpPr>
          <p:nvPr>
            <p:ph idx="1"/>
          </p:nvPr>
        </p:nvSpPr>
        <p:spPr>
          <a:xfrm>
            <a:off x="2589212" y="1264555"/>
            <a:ext cx="8915400" cy="5200640"/>
          </a:xfrm>
        </p:spPr>
        <p:txBody>
          <a:bodyPr>
            <a:normAutofit/>
          </a:bodyPr>
          <a:lstStyle/>
          <a:p>
            <a:r>
              <a:rPr lang="en-IN" sz="2000" dirty="0"/>
              <a:t>India is the rich country having large number of natural and human resources and almost 70% economy of India is based upon agriculture sector</a:t>
            </a:r>
            <a:r>
              <a:rPr lang="en-IN" sz="2000" dirty="0" smtClean="0"/>
              <a:t>.</a:t>
            </a:r>
          </a:p>
          <a:p>
            <a:endParaRPr lang="en-IN" sz="2000" dirty="0"/>
          </a:p>
          <a:p>
            <a:r>
              <a:rPr lang="en-IN" sz="2000" dirty="0"/>
              <a:t>Soil’s physical and chemical properties plays a dominant role to assess the soil quality and soil fertility. </a:t>
            </a:r>
            <a:endParaRPr lang="en-IN" sz="2000" dirty="0" smtClean="0"/>
          </a:p>
          <a:p>
            <a:endParaRPr lang="en-IN" sz="2000" dirty="0" smtClean="0"/>
          </a:p>
          <a:p>
            <a:r>
              <a:rPr lang="en-IN" sz="2000" dirty="0" smtClean="0"/>
              <a:t>The </a:t>
            </a:r>
            <a:r>
              <a:rPr lang="en-IN" sz="2000" dirty="0"/>
              <a:t>soil dataset is of 23 different districts and talukas of MAHARASHTRA state from which soil nutrients values like N, P, K, and other micro-nutrients are used to form a column of Crop on which the predictions are done</a:t>
            </a:r>
            <a:r>
              <a:rPr lang="en-IN" sz="2000" dirty="0" smtClean="0"/>
              <a:t>.</a:t>
            </a:r>
            <a:endParaRPr lang="en-IN" sz="2000" dirty="0"/>
          </a:p>
          <a:p>
            <a:endParaRPr lang="en-IN" sz="2000" dirty="0"/>
          </a:p>
          <a:p>
            <a:r>
              <a:rPr lang="en-IN" sz="2000" dirty="0"/>
              <a:t>Machine learning algorithms are useful to achieve the better accuracy in crop prediction and assessment.</a:t>
            </a:r>
          </a:p>
          <a:p>
            <a:pPr marL="0" indent="0">
              <a:buNone/>
            </a:pPr>
            <a:endParaRPr lang="en-IN" sz="2000" dirty="0"/>
          </a:p>
        </p:txBody>
      </p:sp>
    </p:spTree>
    <p:extLst>
      <p:ext uri="{BB962C8B-B14F-4D97-AF65-F5344CB8AC3E}">
        <p14:creationId xmlns:p14="http://schemas.microsoft.com/office/powerpoint/2010/main" val="54878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p>
        </p:txBody>
      </p:sp>
      <p:sp>
        <p:nvSpPr>
          <p:cNvPr id="3" name="Content Placeholder 2"/>
          <p:cNvSpPr>
            <a:spLocks noGrp="1"/>
          </p:cNvSpPr>
          <p:nvPr>
            <p:ph idx="1"/>
          </p:nvPr>
        </p:nvSpPr>
        <p:spPr/>
        <p:txBody>
          <a:bodyPr>
            <a:normAutofit/>
          </a:bodyPr>
          <a:lstStyle/>
          <a:p>
            <a:r>
              <a:rPr lang="en-IN" sz="2000" dirty="0"/>
              <a:t>In this project we study and analyse the soil nutrition values using the ML classification technique and build the model for giving the best crop for productions.</a:t>
            </a:r>
          </a:p>
          <a:p>
            <a:pPr marL="0" indent="0">
              <a:buNone/>
            </a:pPr>
            <a:endParaRPr lang="en-IN" sz="2000" b="1" dirty="0"/>
          </a:p>
          <a:p>
            <a:pPr marL="0" indent="0">
              <a:buNone/>
            </a:pPr>
            <a:r>
              <a:rPr lang="en-IN" sz="2000" b="1" dirty="0"/>
              <a:t>Goals and Objectives:</a:t>
            </a:r>
            <a:endParaRPr lang="en-IN" sz="2000" dirty="0"/>
          </a:p>
          <a:p>
            <a:r>
              <a:rPr lang="en-IN" sz="2000" dirty="0"/>
              <a:t>1. To predict the best fitted Crop.</a:t>
            </a:r>
          </a:p>
          <a:p>
            <a:r>
              <a:rPr lang="en-IN" sz="2000" dirty="0"/>
              <a:t>2. Soil quality analysis.</a:t>
            </a:r>
          </a:p>
          <a:p>
            <a:endParaRPr lang="en-IN" sz="2000" dirty="0"/>
          </a:p>
        </p:txBody>
      </p:sp>
    </p:spTree>
    <p:extLst>
      <p:ext uri="{BB962C8B-B14F-4D97-AF65-F5344CB8AC3E}">
        <p14:creationId xmlns:p14="http://schemas.microsoft.com/office/powerpoint/2010/main" val="219318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Block Diagram</a:t>
            </a:r>
          </a:p>
        </p:txBody>
      </p:sp>
      <p:pic>
        <p:nvPicPr>
          <p:cNvPr id="14" name="Content Placeholder 13"/>
          <p:cNvPicPr>
            <a:picLocks noGrp="1" noChangeAspect="1"/>
          </p:cNvPicPr>
          <p:nvPr>
            <p:ph idx="1"/>
          </p:nvPr>
        </p:nvPicPr>
        <p:blipFill>
          <a:blip r:embed="rId2"/>
          <a:stretch>
            <a:fillRect/>
          </a:stretch>
        </p:blipFill>
        <p:spPr>
          <a:xfrm>
            <a:off x="3335627" y="1506828"/>
            <a:ext cx="5331855" cy="4919730"/>
          </a:xfrm>
          <a:prstGeom prst="rect">
            <a:avLst/>
          </a:prstGeom>
        </p:spPr>
      </p:pic>
    </p:spTree>
    <p:extLst>
      <p:ext uri="{BB962C8B-B14F-4D97-AF65-F5344CB8AC3E}">
        <p14:creationId xmlns:p14="http://schemas.microsoft.com/office/powerpoint/2010/main" val="94156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613" y="-30230"/>
            <a:ext cx="8911687" cy="715293"/>
          </a:xfrm>
        </p:spPr>
        <p:txBody>
          <a:bodyPr>
            <a:normAutofit fontScale="90000"/>
          </a:bodyPr>
          <a:lstStyle/>
          <a:p>
            <a:r>
              <a:rPr lang="en-IN" b="1" dirty="0"/>
              <a:t>Dataset Description</a:t>
            </a:r>
            <a:br>
              <a:rPr lang="en-IN" b="1" dirty="0"/>
            </a:b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9467448"/>
              </p:ext>
            </p:extLst>
          </p:nvPr>
        </p:nvGraphicFramePr>
        <p:xfrm>
          <a:off x="2225432" y="1364202"/>
          <a:ext cx="7766894" cy="5390071"/>
        </p:xfrm>
        <a:graphic>
          <a:graphicData uri="http://schemas.openxmlformats.org/drawingml/2006/table">
            <a:tbl>
              <a:tblPr firstRow="1" firstCol="1" bandRow="1">
                <a:tableStyleId>{5C22544A-7EE6-4342-B048-85BDC9FD1C3A}</a:tableStyleId>
              </a:tblPr>
              <a:tblGrid>
                <a:gridCol w="3883447">
                  <a:extLst>
                    <a:ext uri="{9D8B030D-6E8A-4147-A177-3AD203B41FA5}">
                      <a16:colId xmlns:a16="http://schemas.microsoft.com/office/drawing/2014/main" xmlns="" val="20000"/>
                    </a:ext>
                  </a:extLst>
                </a:gridCol>
                <a:gridCol w="3883447">
                  <a:extLst>
                    <a:ext uri="{9D8B030D-6E8A-4147-A177-3AD203B41FA5}">
                      <a16:colId xmlns:a16="http://schemas.microsoft.com/office/drawing/2014/main" xmlns="" val="20001"/>
                    </a:ext>
                  </a:extLst>
                </a:gridCol>
              </a:tblGrid>
              <a:tr h="239820">
                <a:tc>
                  <a:txBody>
                    <a:bodyPr/>
                    <a:lstStyle/>
                    <a:p>
                      <a:pPr algn="l"/>
                      <a:r>
                        <a:rPr lang="en-IN" sz="1600" dirty="0">
                          <a:effectLst/>
                        </a:rPr>
                        <a:t>Field</a:t>
                      </a:r>
                      <a:endParaRPr lang="en-IN" sz="1200" dirty="0">
                        <a:effectLst/>
                        <a:latin typeface="Calibri" panose="020F0502020204030204" pitchFamily="34" charset="0"/>
                      </a:endParaRPr>
                    </a:p>
                  </a:txBody>
                  <a:tcPr marL="62996" marR="62996" marT="0" marB="0"/>
                </a:tc>
                <a:tc>
                  <a:txBody>
                    <a:bodyPr/>
                    <a:lstStyle/>
                    <a:p>
                      <a:pPr algn="l">
                        <a:lnSpc>
                          <a:spcPct val="107000"/>
                        </a:lnSpc>
                        <a:spcAft>
                          <a:spcPts val="0"/>
                        </a:spcAft>
                      </a:pPr>
                      <a:r>
                        <a:rPr lang="en-IN" sz="1600" dirty="0">
                          <a:effectLst/>
                        </a:rPr>
                        <a:t>Description</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2996" marR="62996" marT="0" marB="0"/>
                </a:tc>
                <a:extLst>
                  <a:ext uri="{0D108BD9-81ED-4DB2-BD59-A6C34878D82A}">
                    <a16:rowId xmlns:a16="http://schemas.microsoft.com/office/drawing/2014/main" xmlns="" val="10000"/>
                  </a:ext>
                </a:extLst>
              </a:tr>
              <a:tr h="233010">
                <a:tc>
                  <a:txBody>
                    <a:bodyPr/>
                    <a:lstStyle/>
                    <a:p>
                      <a:pPr algn="l"/>
                      <a:r>
                        <a:rPr lang="en-IN" sz="1600" dirty="0">
                          <a:effectLst/>
                        </a:rPr>
                        <a:t>sub_district_name_english1</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District Names</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01"/>
                  </a:ext>
                </a:extLst>
              </a:tr>
              <a:tr h="233010">
                <a:tc>
                  <a:txBody>
                    <a:bodyPr/>
                    <a:lstStyle/>
                    <a:p>
                      <a:pPr algn="l"/>
                      <a:r>
                        <a:rPr lang="en-IN" sz="1600" dirty="0">
                          <a:effectLst/>
                        </a:rPr>
                        <a:t>sub_district_name_english</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Village Names</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02"/>
                  </a:ext>
                </a:extLst>
              </a:tr>
              <a:tr h="239820">
                <a:tc>
                  <a:txBody>
                    <a:bodyPr/>
                    <a:lstStyle/>
                    <a:p>
                      <a:pPr algn="l"/>
                      <a:r>
                        <a:rPr lang="en-IN" sz="1600" dirty="0">
                          <a:effectLst/>
                        </a:rPr>
                        <a:t>sample_no</a:t>
                      </a:r>
                      <a:endParaRPr lang="en-IN" sz="1200" dirty="0">
                        <a:effectLst/>
                        <a:latin typeface="Calibri" panose="020F0502020204030204" pitchFamily="34" charset="0"/>
                      </a:endParaRPr>
                    </a:p>
                  </a:txBody>
                  <a:tcPr marL="62996" marR="62996" marT="0" marB="0"/>
                </a:tc>
                <a:tc>
                  <a:txBody>
                    <a:bodyPr/>
                    <a:lstStyle/>
                    <a:p>
                      <a:pPr algn="l">
                        <a:lnSpc>
                          <a:spcPct val="107000"/>
                        </a:lnSpc>
                        <a:spcAft>
                          <a:spcPts val="0"/>
                        </a:spcAft>
                      </a:pPr>
                      <a:r>
                        <a:rPr lang="en-IN" sz="1600" dirty="0">
                          <a:effectLst/>
                        </a:rPr>
                        <a:t>Sample Number</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2996" marR="62996" marT="0" marB="0"/>
                </a:tc>
                <a:extLst>
                  <a:ext uri="{0D108BD9-81ED-4DB2-BD59-A6C34878D82A}">
                    <a16:rowId xmlns:a16="http://schemas.microsoft.com/office/drawing/2014/main" xmlns="" val="10003"/>
                  </a:ext>
                </a:extLst>
              </a:tr>
              <a:tr h="239820">
                <a:tc>
                  <a:txBody>
                    <a:bodyPr/>
                    <a:lstStyle/>
                    <a:p>
                      <a:pPr algn="l"/>
                      <a:r>
                        <a:rPr lang="en-IN" sz="1600" dirty="0">
                          <a:effectLst/>
                        </a:rPr>
                        <a:t>farmername</a:t>
                      </a:r>
                      <a:endParaRPr lang="en-IN" sz="1200" dirty="0">
                        <a:effectLst/>
                        <a:latin typeface="Calibri" panose="020F0502020204030204" pitchFamily="34" charset="0"/>
                      </a:endParaRPr>
                    </a:p>
                  </a:txBody>
                  <a:tcPr marL="62996" marR="62996" marT="0" marB="0"/>
                </a:tc>
                <a:tc>
                  <a:txBody>
                    <a:bodyPr/>
                    <a:lstStyle/>
                    <a:p>
                      <a:pPr algn="l">
                        <a:lnSpc>
                          <a:spcPct val="107000"/>
                        </a:lnSpc>
                        <a:spcAft>
                          <a:spcPts val="0"/>
                        </a:spcAft>
                      </a:pPr>
                      <a:r>
                        <a:rPr lang="en-IN" sz="1600" dirty="0">
                          <a:effectLst/>
                        </a:rPr>
                        <a:t>Farmer Name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2996" marR="62996" marT="0" marB="0"/>
                </a:tc>
                <a:extLst>
                  <a:ext uri="{0D108BD9-81ED-4DB2-BD59-A6C34878D82A}">
                    <a16:rowId xmlns:a16="http://schemas.microsoft.com/office/drawing/2014/main" xmlns="" val="10004"/>
                  </a:ext>
                </a:extLst>
              </a:tr>
              <a:tr h="239820">
                <a:tc>
                  <a:txBody>
                    <a:bodyPr/>
                    <a:lstStyle/>
                    <a:p>
                      <a:pPr algn="l"/>
                      <a:r>
                        <a:rPr lang="en-IN" sz="1600" dirty="0">
                          <a:effectLst/>
                        </a:rPr>
                        <a:t>LandArea</a:t>
                      </a:r>
                      <a:endParaRPr lang="en-IN" sz="1200" dirty="0">
                        <a:effectLst/>
                        <a:latin typeface="Calibri" panose="020F0502020204030204" pitchFamily="34" charset="0"/>
                      </a:endParaRPr>
                    </a:p>
                  </a:txBody>
                  <a:tcPr marL="62996" marR="62996" marT="0" marB="0"/>
                </a:tc>
                <a:tc>
                  <a:txBody>
                    <a:bodyPr/>
                    <a:lstStyle/>
                    <a:p>
                      <a:pPr algn="l">
                        <a:lnSpc>
                          <a:spcPct val="107000"/>
                        </a:lnSpc>
                        <a:spcAft>
                          <a:spcPts val="0"/>
                        </a:spcAft>
                      </a:pPr>
                      <a:r>
                        <a:rPr lang="en-IN" sz="1600" dirty="0">
                          <a:effectLst/>
                        </a:rPr>
                        <a:t>Land Area in Hector</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2996" marR="62996" marT="0" marB="0"/>
                </a:tc>
                <a:extLst>
                  <a:ext uri="{0D108BD9-81ED-4DB2-BD59-A6C34878D82A}">
                    <a16:rowId xmlns:a16="http://schemas.microsoft.com/office/drawing/2014/main" xmlns="" val="10005"/>
                  </a:ext>
                </a:extLst>
              </a:tr>
              <a:tr h="239820">
                <a:tc>
                  <a:txBody>
                    <a:bodyPr/>
                    <a:lstStyle/>
                    <a:p>
                      <a:pPr algn="l"/>
                      <a:r>
                        <a:rPr lang="en-IN" sz="1600" dirty="0">
                          <a:effectLst/>
                        </a:rPr>
                        <a:t>SurveyNo</a:t>
                      </a:r>
                      <a:endParaRPr lang="en-IN" sz="1200" dirty="0">
                        <a:effectLst/>
                        <a:latin typeface="Calibri" panose="020F0502020204030204" pitchFamily="34" charset="0"/>
                      </a:endParaRPr>
                    </a:p>
                  </a:txBody>
                  <a:tcPr marL="62996" marR="62996" marT="0" marB="0"/>
                </a:tc>
                <a:tc>
                  <a:txBody>
                    <a:bodyPr/>
                    <a:lstStyle/>
                    <a:p>
                      <a:pPr algn="l">
                        <a:lnSpc>
                          <a:spcPct val="107000"/>
                        </a:lnSpc>
                        <a:spcAft>
                          <a:spcPts val="0"/>
                        </a:spcAft>
                      </a:pPr>
                      <a:r>
                        <a:rPr lang="en-IN" sz="1600" dirty="0">
                          <a:effectLst/>
                        </a:rPr>
                        <a:t>Survey Number</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2996" marR="62996" marT="0" marB="0"/>
                </a:tc>
                <a:extLst>
                  <a:ext uri="{0D108BD9-81ED-4DB2-BD59-A6C34878D82A}">
                    <a16:rowId xmlns:a16="http://schemas.microsoft.com/office/drawing/2014/main" xmlns="" val="10006"/>
                  </a:ext>
                </a:extLst>
              </a:tr>
              <a:tr h="233010">
                <a:tc>
                  <a:txBody>
                    <a:bodyPr/>
                    <a:lstStyle/>
                    <a:p>
                      <a:pPr algn="l"/>
                      <a:r>
                        <a:rPr lang="en-IN" sz="1600" dirty="0">
                          <a:effectLst/>
                        </a:rPr>
                        <a:t>Longitude</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Longitude</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07"/>
                  </a:ext>
                </a:extLst>
              </a:tr>
              <a:tr h="239820">
                <a:tc>
                  <a:txBody>
                    <a:bodyPr/>
                    <a:lstStyle/>
                    <a:p>
                      <a:pPr algn="l"/>
                      <a:r>
                        <a:rPr lang="en-IN" sz="1600" dirty="0">
                          <a:effectLst/>
                        </a:rPr>
                        <a:t>Latitude</a:t>
                      </a:r>
                      <a:endParaRPr lang="en-IN" sz="1200" dirty="0">
                        <a:effectLst/>
                        <a:latin typeface="Calibri" panose="020F0502020204030204" pitchFamily="34" charset="0"/>
                      </a:endParaRPr>
                    </a:p>
                  </a:txBody>
                  <a:tcPr marL="62996" marR="62996" marT="0" marB="0"/>
                </a:tc>
                <a:tc>
                  <a:txBody>
                    <a:bodyPr/>
                    <a:lstStyle/>
                    <a:p>
                      <a:pPr algn="l">
                        <a:lnSpc>
                          <a:spcPct val="107000"/>
                        </a:lnSpc>
                        <a:spcAft>
                          <a:spcPts val="0"/>
                        </a:spcAft>
                      </a:pPr>
                      <a:r>
                        <a:rPr lang="en-IN" sz="1600" dirty="0">
                          <a:effectLst/>
                        </a:rPr>
                        <a:t>Latitude</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2996" marR="62996" marT="0" marB="0"/>
                </a:tc>
                <a:extLst>
                  <a:ext uri="{0D108BD9-81ED-4DB2-BD59-A6C34878D82A}">
                    <a16:rowId xmlns:a16="http://schemas.microsoft.com/office/drawing/2014/main" xmlns="" val="10008"/>
                  </a:ext>
                </a:extLst>
              </a:tr>
              <a:tr h="239820">
                <a:tc>
                  <a:txBody>
                    <a:bodyPr/>
                    <a:lstStyle/>
                    <a:p>
                      <a:pPr algn="l"/>
                      <a:r>
                        <a:rPr lang="en-IN" sz="1600" dirty="0">
                          <a:effectLst/>
                        </a:rPr>
                        <a:t>pH</a:t>
                      </a:r>
                      <a:endParaRPr lang="en-IN" sz="1200" dirty="0">
                        <a:effectLst/>
                        <a:latin typeface="Calibri" panose="020F0502020204030204" pitchFamily="34" charset="0"/>
                      </a:endParaRPr>
                    </a:p>
                  </a:txBody>
                  <a:tcPr marL="62996" marR="62996" marT="0" marB="0"/>
                </a:tc>
                <a:tc>
                  <a:txBody>
                    <a:bodyPr/>
                    <a:lstStyle/>
                    <a:p>
                      <a:pPr algn="l">
                        <a:lnSpc>
                          <a:spcPct val="107000"/>
                        </a:lnSpc>
                        <a:spcAft>
                          <a:spcPts val="0"/>
                        </a:spcAft>
                      </a:pPr>
                      <a:r>
                        <a:rPr lang="en-IN" sz="1600" dirty="0">
                          <a:effectLst/>
                        </a:rPr>
                        <a:t>pH value of soil</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2996" marR="62996" marT="0" marB="0"/>
                </a:tc>
                <a:extLst>
                  <a:ext uri="{0D108BD9-81ED-4DB2-BD59-A6C34878D82A}">
                    <a16:rowId xmlns:a16="http://schemas.microsoft.com/office/drawing/2014/main" xmlns="" val="10009"/>
                  </a:ext>
                </a:extLst>
              </a:tr>
              <a:tr h="466020">
                <a:tc>
                  <a:txBody>
                    <a:bodyPr/>
                    <a:lstStyle/>
                    <a:p>
                      <a:pPr algn="l"/>
                      <a:r>
                        <a:rPr lang="en-IN" sz="1600" dirty="0">
                          <a:effectLst/>
                        </a:rPr>
                        <a:t>EC</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Electrical conductivity(Total Dissolve salts dSm/m )</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10"/>
                  </a:ext>
                </a:extLst>
              </a:tr>
              <a:tr h="233010">
                <a:tc>
                  <a:txBody>
                    <a:bodyPr/>
                    <a:lstStyle/>
                    <a:p>
                      <a:pPr algn="l"/>
                      <a:r>
                        <a:rPr lang="en-IN" sz="1600" dirty="0">
                          <a:effectLst/>
                        </a:rPr>
                        <a:t>OC</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Organic Carbon (%)</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11"/>
                  </a:ext>
                </a:extLst>
              </a:tr>
              <a:tr h="233010">
                <a:tc>
                  <a:txBody>
                    <a:bodyPr/>
                    <a:lstStyle/>
                    <a:p>
                      <a:pPr algn="l"/>
                      <a:r>
                        <a:rPr lang="en-IN" sz="1600" dirty="0">
                          <a:effectLst/>
                        </a:rPr>
                        <a:t>N</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Nitrogen (kg/hector)</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12"/>
                  </a:ext>
                </a:extLst>
              </a:tr>
              <a:tr h="233010">
                <a:tc>
                  <a:txBody>
                    <a:bodyPr/>
                    <a:lstStyle/>
                    <a:p>
                      <a:pPr algn="l"/>
                      <a:r>
                        <a:rPr lang="en-IN" sz="1600" dirty="0">
                          <a:effectLst/>
                        </a:rPr>
                        <a:t>P</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Phosphorous (kg/hector)</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13"/>
                  </a:ext>
                </a:extLst>
              </a:tr>
              <a:tr h="233010">
                <a:tc>
                  <a:txBody>
                    <a:bodyPr/>
                    <a:lstStyle/>
                    <a:p>
                      <a:pPr algn="l"/>
                      <a:r>
                        <a:rPr lang="en-IN" sz="1600" dirty="0">
                          <a:effectLst/>
                        </a:rPr>
                        <a:t>K</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Potassium (kg/hector)</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14"/>
                  </a:ext>
                </a:extLst>
              </a:tr>
              <a:tr h="233010">
                <a:tc>
                  <a:txBody>
                    <a:bodyPr/>
                    <a:lstStyle/>
                    <a:p>
                      <a:pPr algn="l"/>
                      <a:r>
                        <a:rPr lang="en-IN" sz="1600" dirty="0">
                          <a:effectLst/>
                        </a:rPr>
                        <a:t>S</a:t>
                      </a:r>
                      <a:endParaRPr lang="en-IN" sz="1200" dirty="0">
                        <a:effectLst/>
                        <a:latin typeface="Calibri" panose="020F0502020204030204" pitchFamily="34" charset="0"/>
                      </a:endParaRPr>
                    </a:p>
                  </a:txBody>
                  <a:tcPr marL="62996" marR="62996" marT="0" marB="0"/>
                </a:tc>
                <a:tc>
                  <a:txBody>
                    <a:bodyPr/>
                    <a:lstStyle/>
                    <a:p>
                      <a:pPr algn="l">
                        <a:spcAft>
                          <a:spcPts val="0"/>
                        </a:spcAft>
                      </a:pPr>
                      <a:r>
                        <a:rPr lang="en-IN" sz="1600" dirty="0">
                          <a:effectLst/>
                        </a:rPr>
                        <a:t>Sulphur(PPM)</a:t>
                      </a:r>
                      <a:endParaRPr lang="en-IN" sz="1600" dirty="0">
                        <a:solidFill>
                          <a:srgbClr val="000000"/>
                        </a:solidFill>
                        <a:effectLst/>
                        <a:latin typeface="Arial" panose="020B0604020202020204" pitchFamily="34" charset="0"/>
                        <a:ea typeface="Calibri" panose="020F0502020204030204" pitchFamily="34" charset="0"/>
                      </a:endParaRPr>
                    </a:p>
                  </a:txBody>
                  <a:tcPr marL="62996" marR="62996" marT="0" marB="0"/>
                </a:tc>
                <a:extLst>
                  <a:ext uri="{0D108BD9-81ED-4DB2-BD59-A6C34878D82A}">
                    <a16:rowId xmlns:a16="http://schemas.microsoft.com/office/drawing/2014/main" xmlns="" val="10015"/>
                  </a:ext>
                </a:extLst>
              </a:tr>
              <a:tr h="233010">
                <a:tc>
                  <a:txBody>
                    <a:bodyPr/>
                    <a:lstStyle/>
                    <a:p>
                      <a:pPr algn="l"/>
                      <a:r>
                        <a:rPr lang="en-IN" sz="1600" dirty="0">
                          <a:effectLst/>
                        </a:rPr>
                        <a:t>Zn</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Zinc (PPM)</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16"/>
                  </a:ext>
                </a:extLst>
              </a:tr>
              <a:tr h="233010">
                <a:tc>
                  <a:txBody>
                    <a:bodyPr/>
                    <a:lstStyle/>
                    <a:p>
                      <a:pPr algn="l"/>
                      <a:r>
                        <a:rPr lang="en-IN" sz="1600" dirty="0">
                          <a:effectLst/>
                        </a:rPr>
                        <a:t>Fe</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Iron (PPM)</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17"/>
                  </a:ext>
                </a:extLst>
              </a:tr>
              <a:tr h="233010">
                <a:tc>
                  <a:txBody>
                    <a:bodyPr/>
                    <a:lstStyle/>
                    <a:p>
                      <a:pPr algn="l"/>
                      <a:r>
                        <a:rPr lang="en-IN" sz="1600" dirty="0">
                          <a:effectLst/>
                        </a:rPr>
                        <a:t>Cu</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Copper (PPM)</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18"/>
                  </a:ext>
                </a:extLst>
              </a:tr>
              <a:tr h="233010">
                <a:tc>
                  <a:txBody>
                    <a:bodyPr/>
                    <a:lstStyle/>
                    <a:p>
                      <a:pPr algn="l"/>
                      <a:r>
                        <a:rPr lang="en-IN" sz="1600" dirty="0">
                          <a:effectLst/>
                        </a:rPr>
                        <a:t>Mn</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Manganese (PPM)</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19"/>
                  </a:ext>
                </a:extLst>
              </a:tr>
              <a:tr h="233010">
                <a:tc>
                  <a:txBody>
                    <a:bodyPr/>
                    <a:lstStyle/>
                    <a:p>
                      <a:pPr algn="l"/>
                      <a:r>
                        <a:rPr lang="en-IN" sz="1600" dirty="0">
                          <a:effectLst/>
                        </a:rPr>
                        <a:t>B</a:t>
                      </a:r>
                      <a:endParaRPr lang="en-IN" sz="1200" dirty="0">
                        <a:effectLst/>
                        <a:latin typeface="Calibri" panose="020F0502020204030204" pitchFamily="34" charset="0"/>
                      </a:endParaRPr>
                    </a:p>
                  </a:txBody>
                  <a:tcPr marL="62996" marR="62996" marT="0" marB="0"/>
                </a:tc>
                <a:tc>
                  <a:txBody>
                    <a:bodyPr/>
                    <a:lstStyle/>
                    <a:p>
                      <a:pPr algn="l"/>
                      <a:r>
                        <a:rPr lang="en-IN" sz="1600" dirty="0">
                          <a:effectLst/>
                        </a:rPr>
                        <a:t>Boron (PPM)</a:t>
                      </a:r>
                      <a:endParaRPr lang="en-IN" sz="1200" dirty="0">
                        <a:effectLst/>
                        <a:latin typeface="Calibri" panose="020F0502020204030204" pitchFamily="34" charset="0"/>
                      </a:endParaRPr>
                    </a:p>
                  </a:txBody>
                  <a:tcPr marL="62996" marR="62996" marT="0" marB="0"/>
                </a:tc>
                <a:extLst>
                  <a:ext uri="{0D108BD9-81ED-4DB2-BD59-A6C34878D82A}">
                    <a16:rowId xmlns:a16="http://schemas.microsoft.com/office/drawing/2014/main" xmlns="" val="10020"/>
                  </a:ext>
                </a:extLst>
              </a:tr>
            </a:tbl>
          </a:graphicData>
        </a:graphic>
      </p:graphicFrame>
      <p:sp>
        <p:nvSpPr>
          <p:cNvPr id="3" name="TextBox 2">
            <a:extLst>
              <a:ext uri="{FF2B5EF4-FFF2-40B4-BE49-F238E27FC236}">
                <a16:creationId xmlns:a16="http://schemas.microsoft.com/office/drawing/2014/main" xmlns="" id="{8D9FDA72-2FC6-4D9C-9485-62EA3F2372C5}"/>
              </a:ext>
            </a:extLst>
          </p:cNvPr>
          <p:cNvSpPr txBox="1"/>
          <p:nvPr/>
        </p:nvSpPr>
        <p:spPr>
          <a:xfrm>
            <a:off x="1481069" y="648909"/>
            <a:ext cx="10710931"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mj-lt"/>
                <a:cs typeface="Times New Roman" panose="02020603050405020304" pitchFamily="18" charset="0"/>
              </a:rPr>
              <a:t>For This Project Data is collected From Soilhealth.dac.gov.in. </a:t>
            </a:r>
            <a:endParaRPr lang="en-US" dirty="0" smtClean="0">
              <a:latin typeface="+mj-lt"/>
              <a:cs typeface="Times New Roman" panose="02020603050405020304" pitchFamily="18" charset="0"/>
            </a:endParaRPr>
          </a:p>
          <a:p>
            <a:pPr marL="285750" indent="-285750">
              <a:buFont typeface="Wingdings" panose="05000000000000000000" pitchFamily="2" charset="2"/>
              <a:buChar char="Ø"/>
            </a:pPr>
            <a:r>
              <a:rPr lang="en-US" dirty="0" smtClean="0">
                <a:latin typeface="+mj-lt"/>
                <a:cs typeface="Times New Roman" panose="02020603050405020304" pitchFamily="18" charset="0"/>
              </a:rPr>
              <a:t>Weather </a:t>
            </a:r>
            <a:r>
              <a:rPr lang="en-US" dirty="0">
                <a:latin typeface="+mj-lt"/>
                <a:cs typeface="Times New Roman" panose="02020603050405020304" pitchFamily="18" charset="0"/>
              </a:rPr>
              <a:t>conditions are Assumed for Kharif Season Crop Prediction.</a:t>
            </a:r>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393240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764" y="252708"/>
            <a:ext cx="8911687" cy="1280890"/>
          </a:xfrm>
        </p:spPr>
        <p:txBody>
          <a:bodyPr/>
          <a:lstStyle/>
          <a:p>
            <a:r>
              <a:rPr lang="en-IN" b="1" dirty="0"/>
              <a:t>Data Cleaning and Pre-processing</a:t>
            </a:r>
          </a:p>
        </p:txBody>
      </p:sp>
      <p:sp>
        <p:nvSpPr>
          <p:cNvPr id="3" name="Content Placeholder 2"/>
          <p:cNvSpPr>
            <a:spLocks noGrp="1"/>
          </p:cNvSpPr>
          <p:nvPr>
            <p:ph idx="1"/>
          </p:nvPr>
        </p:nvSpPr>
        <p:spPr>
          <a:xfrm>
            <a:off x="1571223" y="1063107"/>
            <a:ext cx="10207345" cy="2887678"/>
          </a:xfrm>
        </p:spPr>
        <p:txBody>
          <a:bodyPr>
            <a:normAutofit lnSpcReduction="10000"/>
          </a:bodyPr>
          <a:lstStyle/>
          <a:p>
            <a:r>
              <a:rPr lang="en-IN" sz="2000" b="1" dirty="0"/>
              <a:t>Data cleaning</a:t>
            </a:r>
            <a:r>
              <a:rPr lang="en-IN" sz="2000" dirty="0"/>
              <a:t> refers to preparing data for analysis by removing or modifying data that is incomplete, irrelevant, duplicated, or improperly formatted.</a:t>
            </a:r>
          </a:p>
          <a:p>
            <a:r>
              <a:rPr lang="en-IN" sz="2000" dirty="0"/>
              <a:t>The Data  Contains 22 Duplicated Columns  and  7 </a:t>
            </a:r>
            <a:r>
              <a:rPr lang="en-IN" sz="2000" b="0" i="0" dirty="0">
                <a:solidFill>
                  <a:srgbClr val="202124"/>
                </a:solidFill>
                <a:effectLst/>
                <a:latin typeface="+mj-lt"/>
              </a:rPr>
              <a:t>irrelevant</a:t>
            </a:r>
            <a:r>
              <a:rPr lang="en-IN" sz="2000" dirty="0"/>
              <a:t>  Columns so dropped from Original Data</a:t>
            </a:r>
          </a:p>
          <a:p>
            <a:r>
              <a:rPr lang="en-IN" sz="2000" dirty="0"/>
              <a:t>The Micro-Nutrient have Some Null Value we Replace those values with the Mean of column.</a:t>
            </a:r>
          </a:p>
          <a:p>
            <a:r>
              <a:rPr lang="en-IN" sz="2000" dirty="0"/>
              <a:t>Data </a:t>
            </a:r>
            <a:r>
              <a:rPr lang="en-IN" sz="2000" dirty="0" smtClean="0"/>
              <a:t>also </a:t>
            </a:r>
            <a:r>
              <a:rPr lang="en-IN" sz="2000" dirty="0"/>
              <a:t>contains </a:t>
            </a:r>
            <a:r>
              <a:rPr lang="en-IN" sz="2000" dirty="0" smtClean="0"/>
              <a:t>misplaced </a:t>
            </a:r>
            <a:r>
              <a:rPr lang="en-IN" sz="2000" dirty="0"/>
              <a:t>decimal </a:t>
            </a:r>
            <a:r>
              <a:rPr lang="en-IN" sz="2000" dirty="0" smtClean="0"/>
              <a:t>points </a:t>
            </a:r>
            <a:r>
              <a:rPr lang="en-IN" sz="2000" dirty="0"/>
              <a:t>in Micro-Nutrient columns like pH,EC,N,P,K  converted into  their accepted ranges.</a:t>
            </a:r>
          </a:p>
          <a:p>
            <a:endParaRPr lang="en-IN" sz="2000" dirty="0"/>
          </a:p>
          <a:p>
            <a:endParaRPr lang="en-IN" sz="2000" dirty="0"/>
          </a:p>
          <a:p>
            <a:endParaRPr lang="en-IN" sz="2000" dirty="0"/>
          </a:p>
          <a:p>
            <a:endParaRPr lang="en-IN" sz="2000" dirty="0"/>
          </a:p>
          <a:p>
            <a:endParaRPr lang="en-IN" sz="2000" dirty="0"/>
          </a:p>
        </p:txBody>
      </p:sp>
      <p:pic>
        <p:nvPicPr>
          <p:cNvPr id="4" name="Picture 3"/>
          <p:cNvPicPr>
            <a:picLocks noChangeAspect="1"/>
          </p:cNvPicPr>
          <p:nvPr/>
        </p:nvPicPr>
        <p:blipFill>
          <a:blip r:embed="rId2"/>
          <a:stretch>
            <a:fillRect/>
          </a:stretch>
        </p:blipFill>
        <p:spPr>
          <a:xfrm>
            <a:off x="1066006" y="3950786"/>
            <a:ext cx="3969820" cy="2907214"/>
          </a:xfrm>
          <a:prstGeom prst="rect">
            <a:avLst/>
          </a:prstGeom>
        </p:spPr>
      </p:pic>
      <p:pic>
        <p:nvPicPr>
          <p:cNvPr id="8" name="Picture 7"/>
          <p:cNvPicPr>
            <a:picLocks noChangeAspect="1"/>
          </p:cNvPicPr>
          <p:nvPr/>
        </p:nvPicPr>
        <p:blipFill>
          <a:blip r:embed="rId3"/>
          <a:stretch>
            <a:fillRect/>
          </a:stretch>
        </p:blipFill>
        <p:spPr>
          <a:xfrm>
            <a:off x="6440557" y="3950785"/>
            <a:ext cx="5138484" cy="2907215"/>
          </a:xfrm>
          <a:prstGeom prst="rect">
            <a:avLst/>
          </a:prstGeom>
        </p:spPr>
      </p:pic>
      <p:sp>
        <p:nvSpPr>
          <p:cNvPr id="9" name="Right Arrow 8"/>
          <p:cNvSpPr/>
          <p:nvPr/>
        </p:nvSpPr>
        <p:spPr>
          <a:xfrm>
            <a:off x="5035826" y="5112313"/>
            <a:ext cx="1404731" cy="68258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3145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2317" y="121833"/>
            <a:ext cx="8911687" cy="1280890"/>
          </a:xfrm>
        </p:spPr>
        <p:txBody>
          <a:bodyPr>
            <a:normAutofit/>
          </a:bodyPr>
          <a:lstStyle/>
          <a:p>
            <a:r>
              <a:rPr lang="en-IN" b="1" dirty="0"/>
              <a:t>EDA &amp; Feature Engineering</a:t>
            </a:r>
          </a:p>
        </p:txBody>
      </p:sp>
      <p:sp>
        <p:nvSpPr>
          <p:cNvPr id="3" name="Content Placeholder 2"/>
          <p:cNvSpPr>
            <a:spLocks noGrp="1"/>
          </p:cNvSpPr>
          <p:nvPr>
            <p:ph idx="1"/>
          </p:nvPr>
        </p:nvSpPr>
        <p:spPr>
          <a:xfrm>
            <a:off x="2048299" y="762278"/>
            <a:ext cx="10006326" cy="6095722"/>
          </a:xfrm>
        </p:spPr>
        <p:txBody>
          <a:bodyPr>
            <a:normAutofit/>
          </a:bodyPr>
          <a:lstStyle/>
          <a:p>
            <a:r>
              <a:rPr lang="en-IN" sz="2000" dirty="0"/>
              <a:t> It is a way of visualizing, summarizing and interpreting the information that is hidden in rows and column format. ... Once </a:t>
            </a:r>
            <a:r>
              <a:rPr lang="en-IN" sz="2000" b="1" dirty="0"/>
              <a:t>EDA</a:t>
            </a:r>
            <a:r>
              <a:rPr lang="en-IN" sz="2000" dirty="0"/>
              <a:t> is complete and insights are drawn, its feature can be used for supervised and unsupervised </a:t>
            </a:r>
            <a:r>
              <a:rPr lang="en-IN" sz="2000" b="1" dirty="0"/>
              <a:t>machine learning</a:t>
            </a:r>
            <a:r>
              <a:rPr lang="en-IN" sz="2000" dirty="0"/>
              <a:t> modelling</a:t>
            </a:r>
            <a:r>
              <a:rPr lang="en-IN" sz="2000" dirty="0" smtClean="0"/>
              <a:t>.</a:t>
            </a:r>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r>
              <a:rPr lang="en-IN" sz="2000" dirty="0" smtClean="0"/>
              <a:t>Crop, </a:t>
            </a:r>
            <a:r>
              <a:rPr lang="en-IN" sz="2000" dirty="0" err="1" smtClean="0"/>
              <a:t>Soil_type</a:t>
            </a:r>
            <a:r>
              <a:rPr lang="en-IN" sz="2000" dirty="0" smtClean="0"/>
              <a:t> and </a:t>
            </a:r>
            <a:r>
              <a:rPr lang="en-IN" sz="2000" dirty="0" err="1" smtClean="0"/>
              <a:t>Soil_Quality</a:t>
            </a:r>
            <a:r>
              <a:rPr lang="en-IN" sz="2000" dirty="0" smtClean="0"/>
              <a:t> columns are created  after EDA and feature engineering.</a:t>
            </a:r>
          </a:p>
          <a:p>
            <a:r>
              <a:rPr lang="en-IN" sz="2000" dirty="0" smtClean="0"/>
              <a:t>Crop is target column.</a:t>
            </a:r>
            <a:endParaRPr lang="en-IN" sz="2000" dirty="0"/>
          </a:p>
        </p:txBody>
      </p:sp>
      <p:pic>
        <p:nvPicPr>
          <p:cNvPr id="5" name="Picture 4"/>
          <p:cNvPicPr>
            <a:picLocks noChangeAspect="1"/>
          </p:cNvPicPr>
          <p:nvPr/>
        </p:nvPicPr>
        <p:blipFill>
          <a:blip r:embed="rId2"/>
          <a:stretch>
            <a:fillRect/>
          </a:stretch>
        </p:blipFill>
        <p:spPr>
          <a:xfrm>
            <a:off x="399245" y="2043168"/>
            <a:ext cx="11655380" cy="2876562"/>
          </a:xfrm>
          <a:prstGeom prst="rect">
            <a:avLst/>
          </a:prstGeom>
        </p:spPr>
      </p:pic>
    </p:spTree>
    <p:extLst>
      <p:ext uri="{BB962C8B-B14F-4D97-AF65-F5344CB8AC3E}">
        <p14:creationId xmlns:p14="http://schemas.microsoft.com/office/powerpoint/2010/main" val="276429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Correlation Heat map</a:t>
            </a:r>
            <a:endParaRPr lang="en-IN" b="1" dirty="0"/>
          </a:p>
        </p:txBody>
      </p:sp>
      <p:sp>
        <p:nvSpPr>
          <p:cNvPr id="3" name="Content Placeholder 2"/>
          <p:cNvSpPr>
            <a:spLocks noGrp="1"/>
          </p:cNvSpPr>
          <p:nvPr>
            <p:ph idx="1"/>
          </p:nvPr>
        </p:nvSpPr>
        <p:spPr>
          <a:xfrm>
            <a:off x="1700010" y="5868473"/>
            <a:ext cx="9804602" cy="880056"/>
          </a:xfrm>
        </p:spPr>
        <p:txBody>
          <a:bodyPr>
            <a:normAutofit/>
          </a:bodyPr>
          <a:lstStyle/>
          <a:p>
            <a:r>
              <a:rPr lang="en-IN" sz="2000" dirty="0" smtClean="0"/>
              <a:t>This shows the positive correlation of target(Crop) variable with all other features columns.</a:t>
            </a: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00010" y="1264555"/>
            <a:ext cx="9804602" cy="4603918"/>
          </a:xfrm>
          <a:prstGeom prst="rect">
            <a:avLst/>
          </a:prstGeom>
        </p:spPr>
      </p:pic>
    </p:spTree>
    <p:extLst>
      <p:ext uri="{BB962C8B-B14F-4D97-AF65-F5344CB8AC3E}">
        <p14:creationId xmlns:p14="http://schemas.microsoft.com/office/powerpoint/2010/main" val="103538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5060"/>
          </a:xfrm>
        </p:spPr>
        <p:txBody>
          <a:bodyPr>
            <a:normAutofit/>
          </a:bodyPr>
          <a:lstStyle/>
          <a:p>
            <a:r>
              <a:rPr lang="en-IN" b="1" dirty="0" smtClean="0"/>
              <a:t>Under Sampling</a:t>
            </a:r>
            <a:endParaRPr lang="en-IN" b="1" dirty="0"/>
          </a:p>
        </p:txBody>
      </p:sp>
      <p:sp>
        <p:nvSpPr>
          <p:cNvPr id="3" name="Content Placeholder 2"/>
          <p:cNvSpPr>
            <a:spLocks noGrp="1"/>
          </p:cNvSpPr>
          <p:nvPr>
            <p:ph idx="1"/>
          </p:nvPr>
        </p:nvSpPr>
        <p:spPr>
          <a:xfrm>
            <a:off x="1352282" y="4039491"/>
            <a:ext cx="10152330" cy="2181005"/>
          </a:xfrm>
        </p:spPr>
        <p:txBody>
          <a:bodyPr>
            <a:noAutofit/>
          </a:bodyPr>
          <a:lstStyle/>
          <a:p>
            <a:r>
              <a:rPr lang="en-IN" sz="2000" dirty="0" smtClean="0"/>
              <a:t>To over the problem of unbalance data, under sampling technique is used.</a:t>
            </a:r>
          </a:p>
          <a:p>
            <a:r>
              <a:rPr lang="en-IN" sz="2000" dirty="0" smtClean="0"/>
              <a:t>In this the cotton crop has highest values which biased the data .</a:t>
            </a:r>
          </a:p>
          <a:p>
            <a:r>
              <a:rPr lang="en-IN" sz="2000" dirty="0" smtClean="0"/>
              <a:t>To balance all crops, random sampling is done by calculating the percentage of each crop.</a:t>
            </a:r>
          </a:p>
          <a:p>
            <a:r>
              <a:rPr lang="en-IN" sz="2000" dirty="0" smtClean="0"/>
              <a:t>1</a:t>
            </a:r>
            <a:r>
              <a:rPr lang="en-IN" sz="2000" baseline="30000" dirty="0" smtClean="0"/>
              <a:t>st</a:t>
            </a:r>
            <a:r>
              <a:rPr lang="en-IN" sz="2000" dirty="0" smtClean="0"/>
              <a:t> graph shows unbalance data and 2</a:t>
            </a:r>
            <a:r>
              <a:rPr lang="en-IN" sz="2000" baseline="30000" dirty="0" smtClean="0"/>
              <a:t>nd</a:t>
            </a:r>
            <a:r>
              <a:rPr lang="en-IN" sz="2000" dirty="0" smtClean="0"/>
              <a:t> shows balanced data.</a:t>
            </a:r>
            <a:endParaRPr lang="en-IN" sz="2000" dirty="0"/>
          </a:p>
        </p:txBody>
      </p:sp>
      <p:pic>
        <p:nvPicPr>
          <p:cNvPr id="4" name="Picture 3"/>
          <p:cNvPicPr>
            <a:picLocks noChangeAspect="1"/>
          </p:cNvPicPr>
          <p:nvPr/>
        </p:nvPicPr>
        <p:blipFill>
          <a:blip r:embed="rId2"/>
          <a:stretch>
            <a:fillRect/>
          </a:stretch>
        </p:blipFill>
        <p:spPr>
          <a:xfrm>
            <a:off x="128789" y="1197735"/>
            <a:ext cx="5609240" cy="2678806"/>
          </a:xfrm>
          <a:prstGeom prst="rect">
            <a:avLst/>
          </a:prstGeom>
        </p:spPr>
      </p:pic>
      <p:pic>
        <p:nvPicPr>
          <p:cNvPr id="5" name="Picture 4"/>
          <p:cNvPicPr>
            <a:picLocks noChangeAspect="1"/>
          </p:cNvPicPr>
          <p:nvPr/>
        </p:nvPicPr>
        <p:blipFill>
          <a:blip r:embed="rId3"/>
          <a:stretch>
            <a:fillRect/>
          </a:stretch>
        </p:blipFill>
        <p:spPr>
          <a:xfrm>
            <a:off x="5868906" y="1266058"/>
            <a:ext cx="6095568" cy="2678806"/>
          </a:xfrm>
          <a:prstGeom prst="rect">
            <a:avLst/>
          </a:prstGeom>
        </p:spPr>
      </p:pic>
    </p:spTree>
    <p:extLst>
      <p:ext uri="{BB962C8B-B14F-4D97-AF65-F5344CB8AC3E}">
        <p14:creationId xmlns:p14="http://schemas.microsoft.com/office/powerpoint/2010/main" val="42705176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885</TotalTime>
  <Words>813</Words>
  <Application>Microsoft Office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Mangal</vt:lpstr>
      <vt:lpstr>Times New Roman</vt:lpstr>
      <vt:lpstr>Wingdings</vt:lpstr>
      <vt:lpstr>Wingdings 3</vt:lpstr>
      <vt:lpstr>Wisp</vt:lpstr>
      <vt:lpstr>A PROJECT PRESENTATION ON   “CROP PREDICTION FROM SOIL ANALYSIS USING MACHINE LEARNING”    </vt:lpstr>
      <vt:lpstr>Introduction </vt:lpstr>
      <vt:lpstr>Problem Statement</vt:lpstr>
      <vt:lpstr>Block Diagram</vt:lpstr>
      <vt:lpstr>Dataset Description </vt:lpstr>
      <vt:lpstr>Data Cleaning and Pre-processing</vt:lpstr>
      <vt:lpstr>EDA &amp; Feature Engineering</vt:lpstr>
      <vt:lpstr>Correlation Heat map</vt:lpstr>
      <vt:lpstr>Under Sampling</vt:lpstr>
      <vt:lpstr>PowerPoint Presentation</vt:lpstr>
      <vt:lpstr>Model  Building</vt:lpstr>
      <vt:lpstr>Best Model Selection &amp; Result</vt:lpstr>
      <vt:lpstr>Model Deployment</vt:lpstr>
      <vt:lpstr>Advantage and Disadvantage</vt:lpstr>
      <vt:lpstr>Future Scope</vt:lpstr>
      <vt:lpstr>Conclusion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ANALYSIS FOR CROP PREDICTION”</dc:title>
  <dc:creator>HP</dc:creator>
  <cp:lastModifiedBy>HP</cp:lastModifiedBy>
  <cp:revision>37</cp:revision>
  <dcterms:created xsi:type="dcterms:W3CDTF">2021-01-30T13:40:21Z</dcterms:created>
  <dcterms:modified xsi:type="dcterms:W3CDTF">2021-02-02T12:16:41Z</dcterms:modified>
</cp:coreProperties>
</file>