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57" r:id="rId5"/>
    <p:sldId id="258" r:id="rId6"/>
    <p:sldId id="264" r:id="rId7"/>
    <p:sldId id="265" r:id="rId8"/>
    <p:sldId id="259" r:id="rId9"/>
    <p:sldId id="273" r:id="rId10"/>
    <p:sldId id="260" r:id="rId11"/>
    <p:sldId id="261" r:id="rId12"/>
    <p:sldId id="262" r:id="rId13"/>
    <p:sldId id="263" r:id="rId14"/>
    <p:sldId id="266" r:id="rId15"/>
    <p:sldId id="267" r:id="rId16"/>
    <p:sldId id="268" r:id="rId17"/>
    <p:sldId id="271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aj\Downloads\Acquisitions%20and%20ip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\Course\SQL\Project\Project_SQL\Excel%20Analysis\Acquisitions%20and%20Ipo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\Course\SQL\Project\Project_SQL\Excel%20Analysis\Acquisitions%20and%20Ipo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\Course\SQL\Project\Project_SQL\Excel%20Analysis\Acquisitions%20and%20Ipo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aj\Downloads\Acquisitions%20and%20ipo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aj\Downloads\Acquisitions%20and%20ipo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aj\Downloads\Acquisitions%20and%20ipo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aj\Downloads\Acquisitions%20and%20ipo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aj\Downloads\Acquisitions%20and%20ipo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aj\Downloads\Acquisitions%20and%20ip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aj\Downloads\Acquisitions%20and%20ip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aj\Downloads\Acquisitions%20and%20ip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\Course\SQL\Project\Project_SQL\Excel%20Analysis\Acquisitions%20and%20Ip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aj\Downloads\Acquisitions%20and%20ip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aj\Downloads\Acquisitions%20and%20ip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\Course\SQL\Project\Project_SQL\Excel%20Analysis\Acquisitions%20and%20Ipo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\Course\SQL\Project\Project_Acquisitions%20and%20IPOs_Pankaj_Fathima\Project_Acquisitions%20and%20IPOs_Pankaj_Fathim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IN"/>
              <a:t>Acquirers</a:t>
            </a:r>
            <a:r>
              <a:rPr lang="en-IN" baseline="0"/>
              <a:t> who did IPO's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692038495188102E-2"/>
          <c:y val="0.19486111111111112"/>
          <c:w val="0.90286351706036749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'[Acquisitions and ipos.xlsx]A1'!$A$2:$A$3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'[Acquisitions and ipos.xlsx]A1'!$B$2:$B$3</c:f>
              <c:numCache>
                <c:formatCode>General</c:formatCode>
                <c:ptCount val="2"/>
                <c:pt idx="0">
                  <c:v>20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A-492C-9E36-4F51AA99740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2123718288"/>
        <c:axId val="2123723280"/>
      </c:barChart>
      <c:catAx>
        <c:axId val="21237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723280"/>
        <c:crosses val="autoZero"/>
        <c:auto val="1"/>
        <c:lblAlgn val="ctr"/>
        <c:lblOffset val="100"/>
        <c:noMultiLvlLbl val="0"/>
      </c:catAx>
      <c:valAx>
        <c:axId val="21237232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23718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/>
              <a:t>ACQUISITIONS BIN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'A3'!$A$4:$A$11</c:f>
              <c:strCache>
                <c:ptCount val="8"/>
                <c:pt idx="0">
                  <c:v>0.1M - 100M </c:v>
                </c:pt>
                <c:pt idx="1">
                  <c:v>100M - 200M</c:v>
                </c:pt>
                <c:pt idx="2">
                  <c:v>200M - 300M</c:v>
                </c:pt>
                <c:pt idx="3">
                  <c:v>300M - 400M</c:v>
                </c:pt>
                <c:pt idx="4">
                  <c:v>400M - 500M</c:v>
                </c:pt>
                <c:pt idx="5">
                  <c:v>500M - 600M</c:v>
                </c:pt>
                <c:pt idx="6">
                  <c:v>600M - 700M</c:v>
                </c:pt>
                <c:pt idx="7">
                  <c:v>700M - 800M</c:v>
                </c:pt>
              </c:strCache>
            </c:strRef>
          </c:cat>
          <c:val>
            <c:numRef>
              <c:f>'A3'!$B$4:$B$11</c:f>
              <c:numCache>
                <c:formatCode>General</c:formatCode>
                <c:ptCount val="8"/>
                <c:pt idx="0">
                  <c:v>3</c:v>
                </c:pt>
                <c:pt idx="1">
                  <c:v>7</c:v>
                </c:pt>
                <c:pt idx="2">
                  <c:v>10</c:v>
                </c:pt>
                <c:pt idx="3">
                  <c:v>18</c:v>
                </c:pt>
                <c:pt idx="4">
                  <c:v>9</c:v>
                </c:pt>
                <c:pt idx="5">
                  <c:v>10</c:v>
                </c:pt>
                <c:pt idx="6">
                  <c:v>9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73-446F-8FC8-F9EBDA4FF7B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951086736"/>
        <c:axId val="951078000"/>
      </c:barChart>
      <c:catAx>
        <c:axId val="951086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1078000"/>
        <c:crosses val="autoZero"/>
        <c:auto val="1"/>
        <c:lblAlgn val="ctr"/>
        <c:lblOffset val="100"/>
        <c:noMultiLvlLbl val="0"/>
      </c:catAx>
      <c:valAx>
        <c:axId val="951078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5108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MONTHLY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'A4'!$B$1</c:f>
              <c:strCache>
                <c:ptCount val="1"/>
                <c:pt idx="0">
                  <c:v>Count of Acquisitions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'A4'!$A$2:$A$13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'A4'!$B$2:$B$13</c:f>
              <c:numCache>
                <c:formatCode>General</c:formatCode>
                <c:ptCount val="12"/>
                <c:pt idx="0">
                  <c:v>10</c:v>
                </c:pt>
                <c:pt idx="1">
                  <c:v>2</c:v>
                </c:pt>
                <c:pt idx="2">
                  <c:v>6</c:v>
                </c:pt>
                <c:pt idx="3">
                  <c:v>10</c:v>
                </c:pt>
                <c:pt idx="4">
                  <c:v>4</c:v>
                </c:pt>
                <c:pt idx="5">
                  <c:v>7</c:v>
                </c:pt>
                <c:pt idx="6">
                  <c:v>9</c:v>
                </c:pt>
                <c:pt idx="7">
                  <c:v>7</c:v>
                </c:pt>
                <c:pt idx="8">
                  <c:v>0</c:v>
                </c:pt>
                <c:pt idx="9">
                  <c:v>5</c:v>
                </c:pt>
                <c:pt idx="10">
                  <c:v>2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6D-4D44-8269-AACD63AE92E9}"/>
            </c:ext>
          </c:extLst>
        </c:ser>
        <c:ser>
          <c:idx val="1"/>
          <c:order val="1"/>
          <c:tx>
            <c:strRef>
              <c:f>'A4'!$D$1</c:f>
              <c:strCache>
                <c:ptCount val="1"/>
                <c:pt idx="0">
                  <c:v>Count of IPOs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'A4'!$A$2:$A$13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'A4'!$D$2:$D$13</c:f>
              <c:numCache>
                <c:formatCode>General</c:formatCode>
                <c:ptCount val="12"/>
                <c:pt idx="0">
                  <c:v>11</c:v>
                </c:pt>
                <c:pt idx="1">
                  <c:v>3</c:v>
                </c:pt>
                <c:pt idx="2">
                  <c:v>1</c:v>
                </c:pt>
                <c:pt idx="3">
                  <c:v>9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4</c:v>
                </c:pt>
                <c:pt idx="10">
                  <c:v>3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6D-4D44-8269-AACD63AE92E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487132879"/>
        <c:axId val="487133711"/>
      </c:barChart>
      <c:catAx>
        <c:axId val="487132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133711"/>
        <c:crosses val="autoZero"/>
        <c:auto val="1"/>
        <c:lblAlgn val="ctr"/>
        <c:lblOffset val="100"/>
        <c:noMultiLvlLbl val="0"/>
      </c:catAx>
      <c:valAx>
        <c:axId val="4871337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7132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SOCIAL MEDIA PRESENCE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'A5'!$A$9:$A$10</c:f>
              <c:strCache>
                <c:ptCount val="2"/>
                <c:pt idx="0">
                  <c:v>Acquirer</c:v>
                </c:pt>
                <c:pt idx="1">
                  <c:v>Aquiree</c:v>
                </c:pt>
              </c:strCache>
            </c:strRef>
          </c:cat>
          <c:val>
            <c:numRef>
              <c:f>'A5'!$B$9:$B$10</c:f>
              <c:numCache>
                <c:formatCode>General</c:formatCode>
                <c:ptCount val="2"/>
                <c:pt idx="0">
                  <c:v>47</c:v>
                </c:pt>
                <c:pt idx="1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C0-4D76-85B7-1D1175EBDCE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19048943"/>
        <c:axId val="419046031"/>
      </c:barChart>
      <c:catAx>
        <c:axId val="41904894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046031"/>
        <c:crosses val="autoZero"/>
        <c:auto val="1"/>
        <c:lblAlgn val="ctr"/>
        <c:lblOffset val="100"/>
        <c:noMultiLvlLbl val="0"/>
      </c:catAx>
      <c:valAx>
        <c:axId val="41904603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19048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[Acquisitions and ipos.xlsx]A6!PivotTable12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Aqcuirer director </a:t>
            </a:r>
            <a:r>
              <a:rPr lang="en-US" baseline="0"/>
              <a:t> degree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'A6'!$K$11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A65-41D8-839D-F4C14A5E6F76}"/>
              </c:ext>
            </c:extLst>
          </c:dPt>
          <c:dLbls>
            <c:dLbl>
              <c:idx val="12"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1A65-41D8-839D-F4C14A5E6F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'A6'!$J$12:$J$30</c:f>
              <c:strCache>
                <c:ptCount val="18"/>
                <c:pt idx="0">
                  <c:v>BA</c:v>
                </c:pt>
                <c:pt idx="1">
                  <c:v>Bachelor</c:v>
                </c:pt>
                <c:pt idx="2">
                  <c:v>Bachelor of Economics</c:v>
                </c:pt>
                <c:pt idx="3">
                  <c:v>BBA</c:v>
                </c:pt>
                <c:pt idx="4">
                  <c:v>BS</c:v>
                </c:pt>
                <c:pt idx="5">
                  <c:v>Doctor</c:v>
                </c:pt>
                <c:pt idx="6">
                  <c:v>Double BS</c:v>
                </c:pt>
                <c:pt idx="7">
                  <c:v>EdS</c:v>
                </c:pt>
                <c:pt idx="8">
                  <c:v>JD</c:v>
                </c:pt>
                <c:pt idx="9">
                  <c:v>Laurea</c:v>
                </c:pt>
                <c:pt idx="10">
                  <c:v>M.A.</c:v>
                </c:pt>
                <c:pt idx="11">
                  <c:v>Master</c:v>
                </c:pt>
                <c:pt idx="12">
                  <c:v>MBA</c:v>
                </c:pt>
                <c:pt idx="13">
                  <c:v>MSc</c:v>
                </c:pt>
                <c:pt idx="14">
                  <c:v>Ph.D</c:v>
                </c:pt>
                <c:pt idx="15">
                  <c:v>PhD</c:v>
                </c:pt>
                <c:pt idx="16">
                  <c:v>Post-Doc</c:v>
                </c:pt>
                <c:pt idx="17">
                  <c:v>unknown</c:v>
                </c:pt>
              </c:strCache>
            </c:strRef>
          </c:cat>
          <c:val>
            <c:numRef>
              <c:f>'A6'!$K$12:$K$30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3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65-41D8-839D-F4C14A5E6F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23669200"/>
        <c:axId val="2123657968"/>
      </c:barChart>
      <c:catAx>
        <c:axId val="2123669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657968"/>
        <c:crosses val="autoZero"/>
        <c:auto val="1"/>
        <c:lblAlgn val="ctr"/>
        <c:lblOffset val="100"/>
        <c:noMultiLvlLbl val="0"/>
      </c:catAx>
      <c:valAx>
        <c:axId val="212365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66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[Acquisitions and ipos.xlsx]A6!PivotTable11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Acquiree</a:t>
            </a:r>
            <a:r>
              <a:rPr lang="en-US" baseline="0"/>
              <a:t> director degree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'A6'!$C$54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A97-46A8-8115-CA6F89B7842D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A97-46A8-8115-CA6F89B7842D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A97-46A8-8115-CA6F89B7842D}"/>
              </c:ext>
            </c:extLst>
          </c:dPt>
          <c:dLbls>
            <c:dLbl>
              <c:idx val="17"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BA97-46A8-8115-CA6F89B7842D}"/>
                </c:ext>
              </c:extLst>
            </c:dLbl>
            <c:dLbl>
              <c:idx val="20"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BA97-46A8-8115-CA6F89B7842D}"/>
                </c:ext>
              </c:extLst>
            </c:dLbl>
            <c:dLbl>
              <c:idx val="22"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BA97-46A8-8115-CA6F89B784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'A6'!$B$55:$B$78</c:f>
              <c:strCache>
                <c:ptCount val="23"/>
                <c:pt idx="0">
                  <c:v>B.A. Economics</c:v>
                </c:pt>
                <c:pt idx="1">
                  <c:v>B.Tech</c:v>
                </c:pt>
                <c:pt idx="2">
                  <c:v>Bachelor</c:v>
                </c:pt>
                <c:pt idx="3">
                  <c:v>Bachelor Degree</c:v>
                </c:pt>
                <c:pt idx="4">
                  <c:v>Bachelor of Economics</c:v>
                </c:pt>
                <c:pt idx="5">
                  <c:v>BBA</c:v>
                </c:pt>
                <c:pt idx="6">
                  <c:v>BE</c:v>
                </c:pt>
                <c:pt idx="7">
                  <c:v>BS</c:v>
                </c:pt>
                <c:pt idx="8">
                  <c:v>Doctor of law</c:v>
                </c:pt>
                <c:pt idx="9">
                  <c:v>Juris Doctorate</c:v>
                </c:pt>
                <c:pt idx="10">
                  <c:v>Laurea</c:v>
                </c:pt>
                <c:pt idx="11">
                  <c:v>LLB</c:v>
                </c:pt>
                <c:pt idx="12">
                  <c:v>M.A</c:v>
                </c:pt>
                <c:pt idx="13">
                  <c:v>M.A.</c:v>
                </c:pt>
                <c:pt idx="14">
                  <c:v>M.Sc.</c:v>
                </c:pt>
                <c:pt idx="15">
                  <c:v>Master of Science (MSc)</c:v>
                </c:pt>
                <c:pt idx="16">
                  <c:v>Master's degree</c:v>
                </c:pt>
                <c:pt idx="17">
                  <c:v>MBA</c:v>
                </c:pt>
                <c:pt idx="18">
                  <c:v>MS</c:v>
                </c:pt>
                <c:pt idx="19">
                  <c:v>MSc</c:v>
                </c:pt>
                <c:pt idx="20">
                  <c:v>PhD</c:v>
                </c:pt>
                <c:pt idx="21">
                  <c:v>PhD.</c:v>
                </c:pt>
                <c:pt idx="22">
                  <c:v>unknown</c:v>
                </c:pt>
              </c:strCache>
            </c:strRef>
          </c:cat>
          <c:val>
            <c:numRef>
              <c:f>'A6'!$C$55:$C$78</c:f>
              <c:numCache>
                <c:formatCode>General</c:formatCode>
                <c:ptCount val="23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10</c:v>
                </c:pt>
                <c:pt idx="18">
                  <c:v>2</c:v>
                </c:pt>
                <c:pt idx="19">
                  <c:v>1</c:v>
                </c:pt>
                <c:pt idx="20">
                  <c:v>4</c:v>
                </c:pt>
                <c:pt idx="21">
                  <c:v>2</c:v>
                </c:pt>
                <c:pt idx="2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A97-46A8-8115-CA6F89B784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23665872"/>
        <c:axId val="2123671280"/>
      </c:barChart>
      <c:catAx>
        <c:axId val="21236658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671280"/>
        <c:crosses val="autoZero"/>
        <c:auto val="1"/>
        <c:lblAlgn val="ctr"/>
        <c:lblOffset val="100"/>
        <c:noMultiLvlLbl val="0"/>
      </c:catAx>
      <c:valAx>
        <c:axId val="2123671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665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[Acquisitions and ipos.xlsx]A6!PivotTable13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Acquiree</a:t>
            </a:r>
            <a:r>
              <a:rPr lang="en-US" baseline="0"/>
              <a:t> Director's Institute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'A6'!$B$81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A7-414B-A50D-455AADDAF8B1}"/>
              </c:ext>
            </c:extLst>
          </c:dPt>
          <c:dLbls>
            <c:dLbl>
              <c:idx val="19"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51A7-414B-A50D-455AADDAF8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'A6'!$A$82:$A$113</c:f>
              <c:strCache>
                <c:ptCount val="31"/>
                <c:pt idx="0">
                  <c:v>Arizona State University</c:v>
                </c:pt>
                <c:pt idx="1">
                  <c:v>Birkbeck, University of London</c:v>
                </c:pt>
                <c:pt idx="2">
                  <c:v>Cornell University</c:v>
                </c:pt>
                <c:pt idx="3">
                  <c:v>Delft University of Technology</c:v>
                </c:pt>
                <c:pt idx="4">
                  <c:v>Drexel University</c:v>
                </c:pt>
                <c:pt idx="5">
                  <c:v>Emory University</c:v>
                </c:pt>
                <c:pt idx="6">
                  <c:v>Gordon College</c:v>
                </c:pt>
                <c:pt idx="7">
                  <c:v>Hebrew University of Jerusalem</c:v>
                </c:pt>
                <c:pt idx="8">
                  <c:v>Loyola Law School</c:v>
                </c:pt>
                <c:pt idx="9">
                  <c:v>LUISS Guido Carli University</c:v>
                </c:pt>
                <c:pt idx="10">
                  <c:v>Macomb Community College</c:v>
                </c:pt>
                <c:pt idx="11">
                  <c:v>MIT - Sloan School of Management</c:v>
                </c:pt>
                <c:pt idx="12">
                  <c:v>National Institute of Technology Rourkela</c:v>
                </c:pt>
                <c:pt idx="13">
                  <c:v>Northern Arizona University</c:v>
                </c:pt>
                <c:pt idx="14">
                  <c:v>Northwestern University</c:v>
                </c:pt>
                <c:pt idx="15">
                  <c:v>Purdue University</c:v>
                </c:pt>
                <c:pt idx="16">
                  <c:v>Queens College</c:v>
                </c:pt>
                <c:pt idx="17">
                  <c:v>Rajasthan Technical University</c:v>
                </c:pt>
                <c:pt idx="18">
                  <c:v>St. Thomas University School of Law</c:v>
                </c:pt>
                <c:pt idx="19">
                  <c:v>Stanford University</c:v>
                </c:pt>
                <c:pt idx="20">
                  <c:v>Texas A&amp;M University</c:v>
                </c:pt>
                <c:pt idx="21">
                  <c:v>University of Arizona</c:v>
                </c:pt>
                <c:pt idx="22">
                  <c:v>University of Florence</c:v>
                </c:pt>
                <c:pt idx="23">
                  <c:v>University of Illinois at Urbana-Champaign (UIUC)</c:v>
                </c:pt>
                <c:pt idx="24">
                  <c:v>University of North Carolina at Chapel Hill</c:v>
                </c:pt>
                <c:pt idx="25">
                  <c:v>University of North Texas</c:v>
                </c:pt>
                <c:pt idx="26">
                  <c:v>University of Nottingham</c:v>
                </c:pt>
                <c:pt idx="27">
                  <c:v>University of Rennes 1</c:v>
                </c:pt>
                <c:pt idx="28">
                  <c:v>University of Sydney</c:v>
                </c:pt>
                <c:pt idx="29">
                  <c:v>University of Warsaw</c:v>
                </c:pt>
                <c:pt idx="30">
                  <c:v>Wharton School of the University of Pennsylvania</c:v>
                </c:pt>
              </c:strCache>
            </c:strRef>
          </c:cat>
          <c:val>
            <c:numRef>
              <c:f>'A6'!$B$82:$B$113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4</c:v>
                </c:pt>
                <c:pt idx="20">
                  <c:v>2</c:v>
                </c:pt>
                <c:pt idx="21">
                  <c:v>1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1</c:v>
                </c:pt>
                <c:pt idx="3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A7-414B-A50D-455AADDAF8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23762384"/>
        <c:axId val="2123743664"/>
      </c:barChart>
      <c:catAx>
        <c:axId val="2123762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743664"/>
        <c:crosses val="autoZero"/>
        <c:auto val="1"/>
        <c:lblAlgn val="ctr"/>
        <c:lblOffset val="100"/>
        <c:noMultiLvlLbl val="0"/>
      </c:catAx>
      <c:valAx>
        <c:axId val="212374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762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[Acquisitions and ipos.xlsx]A6!PivotTable14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Acquirers</a:t>
            </a:r>
            <a:r>
              <a:rPr lang="en-US" baseline="0"/>
              <a:t> Director's Institute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'A6'!$H$32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7B5-479A-AF6C-1595AF46FAA5}"/>
              </c:ext>
            </c:extLst>
          </c:dPt>
          <c:dLbls>
            <c:dLbl>
              <c:idx val="17"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C7B5-479A-AF6C-1595AF46FA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'A6'!$G$33:$G$56</c:f>
              <c:strCache>
                <c:ptCount val="23"/>
                <c:pt idx="0">
                  <c:v>Aalborg University</c:v>
                </c:pt>
                <c:pt idx="1">
                  <c:v>Birkbeck, University of London</c:v>
                </c:pt>
                <c:pt idx="2">
                  <c:v>Gordon College</c:v>
                </c:pt>
                <c:pt idx="3">
                  <c:v>Hebrew University of Jerusalem</c:v>
                </c:pt>
                <c:pt idx="4">
                  <c:v>Indian Institute of Technology Kharagpur</c:v>
                </c:pt>
                <c:pt idx="5">
                  <c:v>Kellogg School of Management</c:v>
                </c:pt>
                <c:pt idx="6">
                  <c:v>Northeastern University</c:v>
                </c:pt>
                <c:pt idx="7">
                  <c:v>Queens College</c:v>
                </c:pt>
                <c:pt idx="8">
                  <c:v>Seton Hall University</c:v>
                </c:pt>
                <c:pt idx="9">
                  <c:v>Stanford Law School</c:v>
                </c:pt>
                <c:pt idx="10">
                  <c:v>Stanford University</c:v>
                </c:pt>
                <c:pt idx="11">
                  <c:v>Technical University of Munich</c:v>
                </c:pt>
                <c:pt idx="12">
                  <c:v>The University of Texas at Austin</c:v>
                </c:pt>
                <c:pt idx="13">
                  <c:v>University of California, Berkeley</c:v>
                </c:pt>
                <c:pt idx="14">
                  <c:v>University of California, Santa Cruz</c:v>
                </c:pt>
                <c:pt idx="15">
                  <c:v>University of Florence</c:v>
                </c:pt>
                <c:pt idx="16">
                  <c:v>University of Illinois at Urbana-Champaign (UIUC)</c:v>
                </c:pt>
                <c:pt idx="17">
                  <c:v>University of North Texas</c:v>
                </c:pt>
                <c:pt idx="18">
                  <c:v>University of Oxford</c:v>
                </c:pt>
                <c:pt idx="19">
                  <c:v>University of Rennes 1</c:v>
                </c:pt>
                <c:pt idx="20">
                  <c:v>University of Sydney</c:v>
                </c:pt>
                <c:pt idx="21">
                  <c:v>University of Virginia Darden School of Business</c:v>
                </c:pt>
                <c:pt idx="22">
                  <c:v>Wharton School of the University of Pennsylvania</c:v>
                </c:pt>
              </c:strCache>
            </c:strRef>
          </c:cat>
          <c:val>
            <c:numRef>
              <c:f>'A6'!$H$33:$H$56</c:f>
              <c:numCache>
                <c:formatCode>General</c:formatCode>
                <c:ptCount val="2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B5-479A-AF6C-1595AF46F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23748656"/>
        <c:axId val="2123760304"/>
      </c:barChart>
      <c:catAx>
        <c:axId val="2123748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760304"/>
        <c:crosses val="autoZero"/>
        <c:auto val="1"/>
        <c:lblAlgn val="ctr"/>
        <c:lblOffset val="100"/>
        <c:noMultiLvlLbl val="0"/>
      </c:catAx>
      <c:valAx>
        <c:axId val="212376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74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[Acquisitions and ipos.xlsx]A7!PivotTable10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Common Institute of Acquiree and Aquirer Directors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'A7'!$I$11</c:f>
              <c:strCache>
                <c:ptCount val="1"/>
                <c:pt idx="0">
                  <c:v>Count of acquirer_Director_name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'A7'!$H$12:$H$23</c:f>
              <c:strCache>
                <c:ptCount val="11"/>
                <c:pt idx="0">
                  <c:v>Birkbeck, University of London</c:v>
                </c:pt>
                <c:pt idx="1">
                  <c:v>Gordon College</c:v>
                </c:pt>
                <c:pt idx="2">
                  <c:v>Hebrew University of Jerusalem</c:v>
                </c:pt>
                <c:pt idx="3">
                  <c:v>Queens College</c:v>
                </c:pt>
                <c:pt idx="4">
                  <c:v>Stanford University</c:v>
                </c:pt>
                <c:pt idx="5">
                  <c:v>University of Florence</c:v>
                </c:pt>
                <c:pt idx="6">
                  <c:v>University of Illinois at Urbana-Champaign (UIUC)</c:v>
                </c:pt>
                <c:pt idx="7">
                  <c:v>University of North Texas</c:v>
                </c:pt>
                <c:pt idx="8">
                  <c:v>University of Rennes 1</c:v>
                </c:pt>
                <c:pt idx="9">
                  <c:v>University of Sydney</c:v>
                </c:pt>
                <c:pt idx="10">
                  <c:v>Wharton School of the University of Pennsylvania</c:v>
                </c:pt>
              </c:strCache>
            </c:strRef>
          </c:cat>
          <c:val>
            <c:numRef>
              <c:f>'A7'!$I$12:$I$23</c:f>
              <c:numCache>
                <c:formatCode>General</c:formatCode>
                <c:ptCount val="1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AC-4ECD-8115-2AF90ADCEDE8}"/>
            </c:ext>
          </c:extLst>
        </c:ser>
        <c:ser>
          <c:idx val="1"/>
          <c:order val="1"/>
          <c:tx>
            <c:strRef>
              <c:f>'A7'!$J$11</c:f>
              <c:strCache>
                <c:ptCount val="1"/>
                <c:pt idx="0">
                  <c:v>Count of acquiree_Director_nanme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'A7'!$H$12:$H$23</c:f>
              <c:strCache>
                <c:ptCount val="11"/>
                <c:pt idx="0">
                  <c:v>Birkbeck, University of London</c:v>
                </c:pt>
                <c:pt idx="1">
                  <c:v>Gordon College</c:v>
                </c:pt>
                <c:pt idx="2">
                  <c:v>Hebrew University of Jerusalem</c:v>
                </c:pt>
                <c:pt idx="3">
                  <c:v>Queens College</c:v>
                </c:pt>
                <c:pt idx="4">
                  <c:v>Stanford University</c:v>
                </c:pt>
                <c:pt idx="5">
                  <c:v>University of Florence</c:v>
                </c:pt>
                <c:pt idx="6">
                  <c:v>University of Illinois at Urbana-Champaign (UIUC)</c:v>
                </c:pt>
                <c:pt idx="7">
                  <c:v>University of North Texas</c:v>
                </c:pt>
                <c:pt idx="8">
                  <c:v>University of Rennes 1</c:v>
                </c:pt>
                <c:pt idx="9">
                  <c:v>University of Sydney</c:v>
                </c:pt>
                <c:pt idx="10">
                  <c:v>Wharton School of the University of Pennsylvania</c:v>
                </c:pt>
              </c:strCache>
            </c:strRef>
          </c:cat>
          <c:val>
            <c:numRef>
              <c:f>'A7'!$J$12:$J$23</c:f>
              <c:numCache>
                <c:formatCode>General</c:formatCode>
                <c:ptCount val="1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AC-4ECD-8115-2AF90ADCEDE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858742080"/>
        <c:axId val="1858736256"/>
      </c:barChart>
      <c:catAx>
        <c:axId val="18587420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736256"/>
        <c:crosses val="autoZero"/>
        <c:auto val="1"/>
        <c:lblAlgn val="ctr"/>
        <c:lblOffset val="100"/>
        <c:noMultiLvlLbl val="0"/>
      </c:catAx>
      <c:valAx>
        <c:axId val="1858736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742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0" i="0" cap="small" normalizeH="0" baseline="0">
                <a:effectLst/>
              </a:rPr>
              <a:t>Acquirers who did IPO's</a:t>
            </a:r>
            <a:endParaRPr lang="en-IN" cap="small" normalizeH="0" baseline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B0E3-4F91-8D95-E539D0B050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B0E3-4F91-8D95-E539D0B050B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0E3-4F91-8D95-E539D0B050B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B0E3-4F91-8D95-E539D0B050B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'[Acquisitions and ipos.xlsx]A1'!$A$2:$A$3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'[Acquisitions and ipos.xlsx]A1'!$B$2:$B$3</c:f>
              <c:numCache>
                <c:formatCode>General</c:formatCode>
                <c:ptCount val="2"/>
                <c:pt idx="0">
                  <c:v>20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E3-4F91-8D95-E539D0B050B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IN" baseline="0"/>
              <a:t>Money Spent on Acquisition(in $Bn)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'[Acquisitions and ipos.xlsx]A1'!$A$21:$A$22</c:f>
              <c:strCache>
                <c:ptCount val="2"/>
                <c:pt idx="0">
                  <c:v>ACQUIRER WHO DID IPO</c:v>
                </c:pt>
                <c:pt idx="1">
                  <c:v>ACQUIRER WHO DID NOT DONE IPO</c:v>
                </c:pt>
              </c:strCache>
            </c:strRef>
          </c:cat>
          <c:val>
            <c:numRef>
              <c:f>'[Acquisitions and ipos.xlsx]A1'!$C$21:$C$22</c:f>
              <c:numCache>
                <c:formatCode>_-[$$-409]* #,##0.00_ ;_-[$$-409]* \-#,##0.00\ ;_-[$$-409]* "-"??_ ;_-@_ </c:formatCode>
                <c:ptCount val="2"/>
                <c:pt idx="0">
                  <c:v>12.7101205</c:v>
                </c:pt>
                <c:pt idx="1">
                  <c:v>15.6498817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4B-4FEA-889E-28D52E7862E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2123726608"/>
        <c:axId val="2123721200"/>
      </c:barChart>
      <c:catAx>
        <c:axId val="212372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721200"/>
        <c:crosses val="autoZero"/>
        <c:auto val="1"/>
        <c:lblAlgn val="ctr"/>
        <c:lblOffset val="100"/>
        <c:noMultiLvlLbl val="0"/>
      </c:catAx>
      <c:valAx>
        <c:axId val="2123721200"/>
        <c:scaling>
          <c:orientation val="minMax"/>
        </c:scaling>
        <c:delete val="1"/>
        <c:axPos val="l"/>
        <c:numFmt formatCode="_-[$$-409]* #,##0.00_ ;_-[$$-409]* \-#,##0.00\ ;_-[$$-409]* &quot;-&quot;??_ ;_-@_ " sourceLinked="1"/>
        <c:majorTickMark val="none"/>
        <c:minorTickMark val="none"/>
        <c:tickLblPos val="nextTo"/>
        <c:crossAx val="212372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i="0" u="none" strike="noStrike" cap="all" baseline="0" dirty="0" smtClean="0">
                <a:effectLst/>
              </a:rPr>
              <a:t>SHARE </a:t>
            </a:r>
            <a:r>
              <a:rPr lang="en-IN" sz="1600" b="1" i="0" u="none" strike="noStrike" cap="all" baseline="0" dirty="0">
                <a:effectLst/>
              </a:rPr>
              <a:t>on Acquisition(in %)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8FF1-4E3E-8F2E-564C22423B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8FF1-4E3E-8F2E-564C22423BD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FF1-4E3E-8F2E-564C22423BD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8FF1-4E3E-8F2E-564C22423BD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'[Acquisitions and ipos.xlsx]A1'!$A$21:$A$22</c:f>
              <c:strCache>
                <c:ptCount val="2"/>
                <c:pt idx="0">
                  <c:v>ACQUIRER WHO DID IPO</c:v>
                </c:pt>
                <c:pt idx="1">
                  <c:v>ACQUIRER WHO DID NOT DONE IPO</c:v>
                </c:pt>
              </c:strCache>
            </c:strRef>
          </c:cat>
          <c:val>
            <c:numRef>
              <c:f>'[Acquisitions and ipos.xlsx]A1'!$C$21:$C$22</c:f>
              <c:numCache>
                <c:formatCode>_-[$$-409]* #,##0.00_ ;_-[$$-409]* \-#,##0.00\ ;_-[$$-409]* "-"??_ ;_-@_ </c:formatCode>
                <c:ptCount val="2"/>
                <c:pt idx="0">
                  <c:v>12.7101205</c:v>
                </c:pt>
                <c:pt idx="1">
                  <c:v>15.6498817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F1-4E3E-8F2E-564C22423BD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[Acquisitions and Ipos.xlsx]A1O!PivotTable2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COMPANIES WHO RAISED MONEY FROM IPO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pPr>
            <a:solidFill>
              <a:schemeClr val="accent1"/>
            </a:solidFill>
            <a:ln w="9525">
              <a:solidFill>
                <a:schemeClr val="lt1"/>
              </a:solidFill>
            </a:ln>
            <a:effectLst/>
          </c:spPr>
        </c:marker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4.8793411269156629E-2"/>
              <c:y val="-6.417967884387665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>
              <a:lumMod val="80000"/>
              <a:lumOff val="2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1.5557139817686677E-16"/>
              <c:y val="3.2089839421938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lumMod val="80000"/>
              <a:lumOff val="2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3.6064695285898396E-2"/>
              <c:y val="-3.85078073063258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7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9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1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2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3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4"/>
        <c:spPr>
          <a:solidFill>
            <a:schemeClr val="accent5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5"/>
        <c:spPr>
          <a:solidFill>
            <a:schemeClr val="accent6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6"/>
        <c:spPr>
          <a:solidFill>
            <a:schemeClr val="accent1">
              <a:lumMod val="80000"/>
              <a:lumOff val="2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7"/>
        <c:spPr>
          <a:solidFill>
            <a:schemeClr val="accent3">
              <a:lumMod val="80000"/>
              <a:lumOff val="2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8"/>
        <c:spPr>
          <a:solidFill>
            <a:schemeClr val="accent5">
              <a:lumMod val="80000"/>
              <a:lumOff val="2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9"/>
        <c:spPr>
          <a:solidFill>
            <a:schemeClr val="accent6">
              <a:lumMod val="80000"/>
              <a:lumOff val="2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0"/>
        <c:spPr>
          <a:solidFill>
            <a:schemeClr val="accent1">
              <a:lumMod val="8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1"/>
        <c:spPr>
          <a:solidFill>
            <a:schemeClr val="accent2">
              <a:lumMod val="8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4.8793411269156629E-2"/>
              <c:y val="-6.417967884387665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3.6064695285898396E-2"/>
              <c:y val="-3.85078073063258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1.5557139817686677E-16"/>
              <c:y val="3.2089839421938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4.8793411269156629E-2"/>
              <c:y val="-6.417967884387665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3.6064695285898396E-2"/>
              <c:y val="-3.85078073063258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1.5557139817686677E-16"/>
              <c:y val="3.20898394219381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2200337294269227E-2"/>
          <c:y val="0.24139063719556025"/>
          <c:w val="0.82832804139471983"/>
          <c:h val="0.72429445939864656"/>
        </c:manualLayout>
      </c:layout>
      <c:pie3DChart>
        <c:varyColors val="1"/>
        <c:ser>
          <c:idx val="0"/>
          <c:order val="0"/>
          <c:tx>
            <c:strRef>
              <c:f>A1O!$B$24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3902-4933-9D90-EA1445CB9E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3902-4933-9D90-EA1445CB9E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3902-4933-9D90-EA1445CB9E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3902-4933-9D90-EA1445CB9EE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3902-4933-9D90-EA1445CB9EE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3902-4933-9D90-EA1445CB9EE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3902-4933-9D90-EA1445CB9EE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3902-4933-9D90-EA1445CB9EE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3902-4933-9D90-EA1445CB9EE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3-3902-4933-9D90-EA1445CB9EE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5-3902-4933-9D90-EA1445CB9EEE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7-3902-4933-9D90-EA1445CB9EEE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9-3902-4933-9D90-EA1445CB9EEE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B-3902-4933-9D90-EA1445CB9EEE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D-3902-4933-9D90-EA1445CB9EEE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F-3902-4933-9D90-EA1445CB9EEE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1-3902-4933-9D90-EA1445CB9EEE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3-3902-4933-9D90-EA1445CB9EEE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5-3902-4933-9D90-EA1445CB9EEE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7-3902-4933-9D90-EA1445CB9EE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902-4933-9D90-EA1445CB9EE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902-4933-9D90-EA1445CB9EE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3902-4933-9D90-EA1445CB9EE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3902-4933-9D90-EA1445CB9EE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3902-4933-9D90-EA1445CB9EEE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3902-4933-9D90-EA1445CB9EEE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3902-4933-9D90-EA1445CB9EEE}"/>
                </c:ext>
              </c:extLst>
            </c:dLbl>
            <c:dLbl>
              <c:idx val="7"/>
              <c:layout>
                <c:manualLayout>
                  <c:x val="-4.8793411269156629E-2"/>
                  <c:y val="-6.417967884387665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902-4933-9D90-EA1445CB9EEE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3902-4933-9D90-EA1445CB9EEE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3902-4933-9D90-EA1445CB9EEE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3902-4933-9D90-EA1445CB9EEE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7-3902-4933-9D90-EA1445CB9EEE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9-3902-4933-9D90-EA1445CB9EEE}"/>
                </c:ext>
              </c:extLst>
            </c:dLbl>
            <c:dLbl>
              <c:idx val="13"/>
              <c:layout>
                <c:manualLayout>
                  <c:x val="-3.6064695285898396E-2"/>
                  <c:y val="-3.850780730632581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902-4933-9D90-EA1445CB9EEE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D-3902-4933-9D90-EA1445CB9EEE}"/>
                </c:ext>
              </c:extLst>
            </c:dLbl>
            <c:dLbl>
              <c:idx val="15"/>
              <c:layout>
                <c:manualLayout>
                  <c:x val="-1.5557139817686677E-16"/>
                  <c:y val="3.208983942193818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3902-4933-9D90-EA1445CB9EEE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1-3902-4933-9D90-EA1445CB9EEE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3-3902-4933-9D90-EA1445CB9EEE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5-3902-4933-9D90-EA1445CB9EEE}"/>
                </c:ext>
              </c:extLst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7-3902-4933-9D90-EA1445CB9E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A1O!$A$25:$A$45</c:f>
              <c:strCache>
                <c:ptCount val="20"/>
                <c:pt idx="0">
                  <c:v>Avanti Communications</c:v>
                </c:pt>
                <c:pt idx="1">
                  <c:v>Bechtle</c:v>
                </c:pt>
                <c:pt idx="2">
                  <c:v>Braemar Hotel &amp; Resorts Inc</c:v>
                </c:pt>
                <c:pt idx="3">
                  <c:v>Carclo plc</c:v>
                </c:pt>
                <c:pt idx="4">
                  <c:v>Cellnex Telecom</c:v>
                </c:pt>
                <c:pt idx="5">
                  <c:v>CGG SA</c:v>
                </c:pt>
                <c:pt idx="6">
                  <c:v>China Longyuan Power Group</c:v>
                </c:pt>
                <c:pt idx="7">
                  <c:v>elf Cosmetics</c:v>
                </c:pt>
                <c:pt idx="8">
                  <c:v>Fugro</c:v>
                </c:pt>
                <c:pt idx="9">
                  <c:v>Graphic Packaging</c:v>
                </c:pt>
                <c:pt idx="10">
                  <c:v>Hung Hing Printing Group</c:v>
                </c:pt>
                <c:pt idx="11">
                  <c:v>NetPlayTV plc</c:v>
                </c:pt>
                <c:pt idx="12">
                  <c:v>NTELS</c:v>
                </c:pt>
                <c:pt idx="13">
                  <c:v>PlanetOut, Inc.</c:v>
                </c:pt>
                <c:pt idx="14">
                  <c:v>Quotient Biodiagnostics</c:v>
                </c:pt>
                <c:pt idx="15">
                  <c:v>Shield Therapeutics</c:v>
                </c:pt>
                <c:pt idx="16">
                  <c:v>Shurgard Self-Storage</c:v>
                </c:pt>
                <c:pt idx="17">
                  <c:v>Starbucks</c:v>
                </c:pt>
                <c:pt idx="18">
                  <c:v>Thyrocare Technologies</c:v>
                </c:pt>
                <c:pt idx="19">
                  <c:v>Wendy's</c:v>
                </c:pt>
              </c:strCache>
            </c:strRef>
          </c:cat>
          <c:val>
            <c:numRef>
              <c:f>A1O!$B$25:$B$45</c:f>
              <c:numCache>
                <c:formatCode>General</c:formatCode>
                <c:ptCount val="20"/>
                <c:pt idx="7">
                  <c:v>63000000</c:v>
                </c:pt>
                <c:pt idx="13">
                  <c:v>41850000</c:v>
                </c:pt>
                <c:pt idx="14">
                  <c:v>40000000</c:v>
                </c:pt>
                <c:pt idx="15">
                  <c:v>32500000</c:v>
                </c:pt>
                <c:pt idx="16">
                  <c:v>575000000</c:v>
                </c:pt>
                <c:pt idx="18">
                  <c:v>72000000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3902-4933-9D90-EA1445CB9EEE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[Acquisitions and ipos.xlsx]A1-O!no. of companies who did ipo from same country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Acquirer </a:t>
            </a:r>
            <a:r>
              <a:rPr lang="en-US" sz="18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Country who did IPOs</a:t>
            </a:r>
            <a:endParaRPr lang="en-I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42222222222222233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26111111111111113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26111111111111113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42222222222222233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26111111111111113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42222222222222233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'A1-O'!$E$50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89E-46ED-8E90-4EA58EE16F8B}"/>
              </c:ext>
            </c:extLst>
          </c:dPt>
          <c:dPt>
            <c:idx val="10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89E-46ED-8E90-4EA58EE16F8B}"/>
              </c:ext>
            </c:extLst>
          </c:dPt>
          <c:dLbls>
            <c:dLbl>
              <c:idx val="5"/>
              <c:layout>
                <c:manualLayout>
                  <c:x val="0.26111111111111113"/>
                  <c:y val="-9.2592592592592587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9E-46ED-8E90-4EA58EE16F8B}"/>
                </c:ext>
              </c:extLst>
            </c:dLbl>
            <c:dLbl>
              <c:idx val="10"/>
              <c:layout>
                <c:manualLayout>
                  <c:x val="0.42222222222222233"/>
                  <c:y val="-9.2592592592592587E-3"/>
                </c:manualLayout>
              </c:layout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9E-46ED-8E90-4EA58EE16F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'A1-O'!$D$51:$D$62</c:f>
              <c:strCache>
                <c:ptCount val="11"/>
                <c:pt idx="0">
                  <c:v>AUS</c:v>
                </c:pt>
                <c:pt idx="1">
                  <c:v>CHN</c:v>
                </c:pt>
                <c:pt idx="2">
                  <c:v>DEU</c:v>
                </c:pt>
                <c:pt idx="3">
                  <c:v>ESP</c:v>
                </c:pt>
                <c:pt idx="4">
                  <c:v>FRA</c:v>
                </c:pt>
                <c:pt idx="5">
                  <c:v>GBR</c:v>
                </c:pt>
                <c:pt idx="6">
                  <c:v>HKG</c:v>
                </c:pt>
                <c:pt idx="7">
                  <c:v>IND</c:v>
                </c:pt>
                <c:pt idx="8">
                  <c:v>KOR</c:v>
                </c:pt>
                <c:pt idx="9">
                  <c:v>LUX</c:v>
                </c:pt>
                <c:pt idx="10">
                  <c:v>USA</c:v>
                </c:pt>
              </c:strCache>
            </c:strRef>
          </c:cat>
          <c:val>
            <c:numRef>
              <c:f>'A1-O'!$E$51:$E$62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4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9E-46ED-8E90-4EA58EE16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3771120"/>
        <c:axId val="2123766128"/>
      </c:barChart>
      <c:catAx>
        <c:axId val="2123771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766128"/>
        <c:crosses val="autoZero"/>
        <c:auto val="1"/>
        <c:lblAlgn val="ctr"/>
        <c:lblOffset val="100"/>
        <c:noMultiLvlLbl val="0"/>
      </c:catAx>
      <c:valAx>
        <c:axId val="212376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77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[Acquisitions and ipos.xlsx]A1-O!no of companies who did not done of same country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Acquirer </a:t>
            </a:r>
            <a:r>
              <a:rPr lang="en-US" dirty="0"/>
              <a:t>Country who didn't IPOs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'A1-O'!$O$59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62E-408F-92DE-7801962601A2}"/>
              </c:ext>
            </c:extLst>
          </c:dPt>
          <c:dPt>
            <c:idx val="11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62E-408F-92DE-7801962601A2}"/>
              </c:ext>
            </c:extLst>
          </c:dPt>
          <c:dLbls>
            <c:dLbl>
              <c:idx val="5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62E-408F-92DE-7801962601A2}"/>
                </c:ext>
              </c:extLst>
            </c:dLbl>
            <c:dLbl>
              <c:idx val="11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2E-408F-92DE-7801962601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'A1-O'!$N$60:$N$73</c:f>
              <c:strCache>
                <c:ptCount val="13"/>
                <c:pt idx="0">
                  <c:v>AUS</c:v>
                </c:pt>
                <c:pt idx="1">
                  <c:v>BRA</c:v>
                </c:pt>
                <c:pt idx="2">
                  <c:v>CAN</c:v>
                </c:pt>
                <c:pt idx="3">
                  <c:v>EST</c:v>
                </c:pt>
                <c:pt idx="4">
                  <c:v>FRA</c:v>
                </c:pt>
                <c:pt idx="5">
                  <c:v>GBR</c:v>
                </c:pt>
                <c:pt idx="6">
                  <c:v>HKG</c:v>
                </c:pt>
                <c:pt idx="7">
                  <c:v>ISR</c:v>
                </c:pt>
                <c:pt idx="8">
                  <c:v>NLD</c:v>
                </c:pt>
                <c:pt idx="9">
                  <c:v>SGP</c:v>
                </c:pt>
                <c:pt idx="10">
                  <c:v>THA</c:v>
                </c:pt>
                <c:pt idx="11">
                  <c:v>USA</c:v>
                </c:pt>
                <c:pt idx="12">
                  <c:v>ZAF</c:v>
                </c:pt>
              </c:strCache>
            </c:strRef>
          </c:cat>
          <c:val>
            <c:numRef>
              <c:f>'A1-O'!$O$60:$O$73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8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30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2E-408F-92DE-7801962601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123670864"/>
        <c:axId val="2123675024"/>
      </c:barChart>
      <c:catAx>
        <c:axId val="2123670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675024"/>
        <c:crosses val="autoZero"/>
        <c:auto val="1"/>
        <c:lblAlgn val="ctr"/>
        <c:lblOffset val="100"/>
        <c:noMultiLvlLbl val="0"/>
      </c:catAx>
      <c:valAx>
        <c:axId val="212367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67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REGIONAL ANALYSIS OF ACQUIRERS AND ACQUIREES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'A2'!$B$1</c:f>
              <c:strCache>
                <c:ptCount val="1"/>
                <c:pt idx="0">
                  <c:v>No. of Acquirer belongs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0.13049196498294358"/>
                  <c:y val="-7.829004958490680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C5C-4799-BC4B-DD49D99E2816}"/>
                </c:ext>
              </c:extLst>
            </c:dLbl>
            <c:dLbl>
              <c:idx val="9"/>
              <c:layout>
                <c:manualLayout>
                  <c:x val="0"/>
                  <c:y val="-6.90794555160942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C5C-4799-BC4B-DD49D99E2816}"/>
                </c:ext>
              </c:extLst>
            </c:dLbl>
            <c:spPr>
              <a:solidFill>
                <a:srgbClr val="ED7D31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'A2'!$A$2:$A$45</c:f>
              <c:strCache>
                <c:ptCount val="44"/>
                <c:pt idx="0">
                  <c:v>Arkansas</c:v>
                </c:pt>
                <c:pt idx="1">
                  <c:v>Baden-Wurttemberg</c:v>
                </c:pt>
                <c:pt idx="2">
                  <c:v>Beijing</c:v>
                </c:pt>
                <c:pt idx="3">
                  <c:v>Bristol, City of</c:v>
                </c:pt>
                <c:pt idx="4">
                  <c:v>California</c:v>
                </c:pt>
                <c:pt idx="5">
                  <c:v>Catalonia</c:v>
                </c:pt>
                <c:pt idx="6">
                  <c:v>Central Region</c:v>
                </c:pt>
                <c:pt idx="7">
                  <c:v>Colorado</c:v>
                </c:pt>
                <c:pt idx="8">
                  <c:v>Delaware</c:v>
                </c:pt>
                <c:pt idx="9">
                  <c:v>England</c:v>
                </c:pt>
                <c:pt idx="10">
                  <c:v>Florida</c:v>
                </c:pt>
                <c:pt idx="11">
                  <c:v>Georgia</c:v>
                </c:pt>
                <c:pt idx="12">
                  <c:v>HaMerkaz</c:v>
                </c:pt>
                <c:pt idx="13">
                  <c:v>Hampshire</c:v>
                </c:pt>
                <c:pt idx="14">
                  <c:v>Hong Kong Island</c:v>
                </c:pt>
                <c:pt idx="15">
                  <c:v>Ile-de-France</c:v>
                </c:pt>
                <c:pt idx="16">
                  <c:v>Illinois</c:v>
                </c:pt>
                <c:pt idx="17">
                  <c:v>Krung Thep</c:v>
                </c:pt>
                <c:pt idx="18">
                  <c:v>Luxembourg</c:v>
                </c:pt>
                <c:pt idx="19">
                  <c:v>Maharashtra</c:v>
                </c:pt>
                <c:pt idx="20">
                  <c:v>Massachusetts</c:v>
                </c:pt>
                <c:pt idx="21">
                  <c:v>Michigan</c:v>
                </c:pt>
                <c:pt idx="22">
                  <c:v>Minas Gerais</c:v>
                </c:pt>
                <c:pt idx="23">
                  <c:v>NA - South Africa</c:v>
                </c:pt>
                <c:pt idx="24">
                  <c:v>New Hampshire</c:v>
                </c:pt>
                <c:pt idx="25">
                  <c:v>New Jersey</c:v>
                </c:pt>
                <c:pt idx="26">
                  <c:v>New Territories</c:v>
                </c:pt>
                <c:pt idx="27">
                  <c:v>New York</c:v>
                </c:pt>
                <c:pt idx="28">
                  <c:v>Noord-Holland</c:v>
                </c:pt>
                <c:pt idx="29">
                  <c:v>Ohio</c:v>
                </c:pt>
                <c:pt idx="30">
                  <c:v>Ontario</c:v>
                </c:pt>
                <c:pt idx="31">
                  <c:v>Oxfordshire</c:v>
                </c:pt>
                <c:pt idx="32">
                  <c:v>Pennsylvania</c:v>
                </c:pt>
                <c:pt idx="33">
                  <c:v>Quebec</c:v>
                </c:pt>
                <c:pt idx="34">
                  <c:v>Seoul-t'ukpyolsi</c:v>
                </c:pt>
                <c:pt idx="35">
                  <c:v>Surrey</c:v>
                </c:pt>
                <c:pt idx="36">
                  <c:v>Tartumaa</c:v>
                </c:pt>
                <c:pt idx="37">
                  <c:v>Tennessee</c:v>
                </c:pt>
                <c:pt idx="38">
                  <c:v>Texas</c:v>
                </c:pt>
                <c:pt idx="39">
                  <c:v>Utah</c:v>
                </c:pt>
                <c:pt idx="40">
                  <c:v>Victoria</c:v>
                </c:pt>
                <c:pt idx="41">
                  <c:v>Wakefield</c:v>
                </c:pt>
                <c:pt idx="42">
                  <c:v>Washington</c:v>
                </c:pt>
                <c:pt idx="43">
                  <c:v>Western Australia</c:v>
                </c:pt>
              </c:strCache>
            </c:strRef>
          </c:cat>
          <c:val>
            <c:numRef>
              <c:f>'A2'!$B$2:$B$45</c:f>
              <c:numCache>
                <c:formatCode>General</c:formatCode>
                <c:ptCount val="4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7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7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1</c:v>
                </c:pt>
                <c:pt idx="27">
                  <c:v>4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2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5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5C-4799-BC4B-DD49D99E2816}"/>
            </c:ext>
          </c:extLst>
        </c:ser>
        <c:ser>
          <c:idx val="2"/>
          <c:order val="1"/>
          <c:tx>
            <c:strRef>
              <c:f>'A2'!$D$1</c:f>
              <c:strCache>
                <c:ptCount val="1"/>
                <c:pt idx="0">
                  <c:v>No. of Acquiree belongs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5"/>
              <c:layout>
                <c:manualLayout>
                  <c:x val="0"/>
                  <c:y val="-0.1243430199289696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C5C-4799-BC4B-DD49D99E2816}"/>
                </c:ext>
              </c:extLst>
            </c:dLbl>
            <c:spPr>
              <a:solidFill>
                <a:srgbClr val="70AD47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'A2'!$A$2:$A$45</c:f>
              <c:strCache>
                <c:ptCount val="44"/>
                <c:pt idx="0">
                  <c:v>Arkansas</c:v>
                </c:pt>
                <c:pt idx="1">
                  <c:v>Baden-Wurttemberg</c:v>
                </c:pt>
                <c:pt idx="2">
                  <c:v>Beijing</c:v>
                </c:pt>
                <c:pt idx="3">
                  <c:v>Bristol, City of</c:v>
                </c:pt>
                <c:pt idx="4">
                  <c:v>California</c:v>
                </c:pt>
                <c:pt idx="5">
                  <c:v>Catalonia</c:v>
                </c:pt>
                <c:pt idx="6">
                  <c:v>Central Region</c:v>
                </c:pt>
                <c:pt idx="7">
                  <c:v>Colorado</c:v>
                </c:pt>
                <c:pt idx="8">
                  <c:v>Delaware</c:v>
                </c:pt>
                <c:pt idx="9">
                  <c:v>England</c:v>
                </c:pt>
                <c:pt idx="10">
                  <c:v>Florida</c:v>
                </c:pt>
                <c:pt idx="11">
                  <c:v>Georgia</c:v>
                </c:pt>
                <c:pt idx="12">
                  <c:v>HaMerkaz</c:v>
                </c:pt>
                <c:pt idx="13">
                  <c:v>Hampshire</c:v>
                </c:pt>
                <c:pt idx="14">
                  <c:v>Hong Kong Island</c:v>
                </c:pt>
                <c:pt idx="15">
                  <c:v>Ile-de-France</c:v>
                </c:pt>
                <c:pt idx="16">
                  <c:v>Illinois</c:v>
                </c:pt>
                <c:pt idx="17">
                  <c:v>Krung Thep</c:v>
                </c:pt>
                <c:pt idx="18">
                  <c:v>Luxembourg</c:v>
                </c:pt>
                <c:pt idx="19">
                  <c:v>Maharashtra</c:v>
                </c:pt>
                <c:pt idx="20">
                  <c:v>Massachusetts</c:v>
                </c:pt>
                <c:pt idx="21">
                  <c:v>Michigan</c:v>
                </c:pt>
                <c:pt idx="22">
                  <c:v>Minas Gerais</c:v>
                </c:pt>
                <c:pt idx="23">
                  <c:v>NA - South Africa</c:v>
                </c:pt>
                <c:pt idx="24">
                  <c:v>New Hampshire</c:v>
                </c:pt>
                <c:pt idx="25">
                  <c:v>New Jersey</c:v>
                </c:pt>
                <c:pt idx="26">
                  <c:v>New Territories</c:v>
                </c:pt>
                <c:pt idx="27">
                  <c:v>New York</c:v>
                </c:pt>
                <c:pt idx="28">
                  <c:v>Noord-Holland</c:v>
                </c:pt>
                <c:pt idx="29">
                  <c:v>Ohio</c:v>
                </c:pt>
                <c:pt idx="30">
                  <c:v>Ontario</c:v>
                </c:pt>
                <c:pt idx="31">
                  <c:v>Oxfordshire</c:v>
                </c:pt>
                <c:pt idx="32">
                  <c:v>Pennsylvania</c:v>
                </c:pt>
                <c:pt idx="33">
                  <c:v>Quebec</c:v>
                </c:pt>
                <c:pt idx="34">
                  <c:v>Seoul-t'ukpyolsi</c:v>
                </c:pt>
                <c:pt idx="35">
                  <c:v>Surrey</c:v>
                </c:pt>
                <c:pt idx="36">
                  <c:v>Tartumaa</c:v>
                </c:pt>
                <c:pt idx="37">
                  <c:v>Tennessee</c:v>
                </c:pt>
                <c:pt idx="38">
                  <c:v>Texas</c:v>
                </c:pt>
                <c:pt idx="39">
                  <c:v>Utah</c:v>
                </c:pt>
                <c:pt idx="40">
                  <c:v>Victoria</c:v>
                </c:pt>
                <c:pt idx="41">
                  <c:v>Wakefield</c:v>
                </c:pt>
                <c:pt idx="42">
                  <c:v>Washington</c:v>
                </c:pt>
                <c:pt idx="43">
                  <c:v>Western Australia</c:v>
                </c:pt>
              </c:strCache>
            </c:strRef>
          </c:cat>
          <c:val>
            <c:numRef>
              <c:f>'A2'!$D$2:$D$45</c:f>
              <c:numCache>
                <c:formatCode>General</c:formatCode>
                <c:ptCount val="44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10</c:v>
                </c:pt>
                <c:pt idx="6">
                  <c:v>1</c:v>
                </c:pt>
                <c:pt idx="7">
                  <c:v>1</c:v>
                </c:pt>
                <c:pt idx="8">
                  <c:v>5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3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2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5C-4799-BC4B-DD49D99E28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244032"/>
        <c:axId val="374244448"/>
      </c:lineChart>
      <c:catAx>
        <c:axId val="37424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4244448"/>
        <c:crosses val="autoZero"/>
        <c:auto val="1"/>
        <c:lblAlgn val="ctr"/>
        <c:lblOffset val="100"/>
        <c:noMultiLvlLbl val="0"/>
      </c:catAx>
      <c:valAx>
        <c:axId val="374244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7424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[Project_Acquisitions and IPOs_Pankaj_Fathima.xlsx]A2!Acquirers n acquirees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Regional</a:t>
            </a:r>
            <a:r>
              <a:rPr lang="en-IN" baseline="0"/>
              <a:t> Analysis</a:t>
            </a:r>
          </a:p>
        </c:rich>
      </c:tx>
      <c:layout>
        <c:manualLayout>
          <c:xMode val="edge"/>
          <c:yMode val="edge"/>
          <c:x val="0.21629855643044618"/>
          <c:y val="0.119349664625255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4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0.12060301507537688"/>
              <c:y val="-9.3385214007782102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0.10762078068729782"/>
              <c:y val="-6.1221085204816394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1380555555555555"/>
                  <c:h val="0.10284193642461359"/>
                </c:manualLayout>
              </c15:layout>
            </c:ext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0.10762078068729782"/>
              <c:y val="-6.1221085204816394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1380555555555555"/>
                  <c:h val="0.10284193642461359"/>
                </c:manualLayout>
              </c15:layout>
            </c:ext>
          </c:extLst>
        </c:dLbl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4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0.12060301507537688"/>
              <c:y val="-9.3385214007782102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0.10762078068729782"/>
              <c:y val="-6.1221085204816394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1380555555555555"/>
                  <c:h val="0.10284193642461359"/>
                </c:manualLayout>
              </c15:layout>
            </c:ext>
          </c:extLst>
        </c:dLbl>
      </c:pivotFmt>
      <c:pivotFmt>
        <c:idx val="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4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0.12060301507537688"/>
              <c:y val="-9.3385214007782102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3.0555555555555555E-2"/>
          <c:y val="0.26749781277340334"/>
          <c:w val="0.90238757655293078"/>
          <c:h val="0.59000437445319331"/>
        </c:manualLayout>
      </c:layout>
      <c:lineChart>
        <c:grouping val="standard"/>
        <c:varyColors val="0"/>
        <c:ser>
          <c:idx val="0"/>
          <c:order val="0"/>
          <c:tx>
            <c:strRef>
              <c:f>'A2'!$H$4</c:f>
              <c:strCache>
                <c:ptCount val="1"/>
                <c:pt idx="0">
                  <c:v>Sum of No. of Acquirer belongs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Pt>
            <c:idx val="4"/>
            <c:marker>
              <c:symbol val="circle"/>
              <c:size val="6"/>
              <c:spPr>
                <a:gradFill rotWithShape="1">
                  <a:gsLst>
                    <a:gs pos="0">
                      <a:schemeClr val="accent2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2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2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2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spPr>
              <a:ln w="349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4D0-4C8F-91C7-5B6BA7FAFF1F}"/>
              </c:ext>
            </c:extLst>
          </c:dPt>
          <c:dPt>
            <c:idx val="9"/>
            <c:marker>
              <c:symbol val="circle"/>
              <c:size val="6"/>
              <c:spPr>
                <a:gradFill rotWithShape="1">
                  <a:gsLst>
                    <a:gs pos="0">
                      <a:schemeClr val="accent2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2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2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2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spPr>
              <a:ln w="349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4D0-4C8F-91C7-5B6BA7FAFF1F}"/>
              </c:ext>
            </c:extLst>
          </c:dPt>
          <c:dLbls>
            <c:dLbl>
              <c:idx val="4"/>
              <c:layout>
                <c:manualLayout>
                  <c:x val="-0.10762078068729782"/>
                  <c:y val="-6.1221085204816394E-2"/>
                </c:manualLayout>
              </c:layout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1380555555555555"/>
                      <c:h val="0.102841936424613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4D0-4C8F-91C7-5B6BA7FAFF1F}"/>
                </c:ext>
              </c:extLst>
            </c:dLbl>
            <c:dLbl>
              <c:idx val="9"/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A4D0-4C8F-91C7-5B6BA7FAFF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multiLvlStrRef>
              <c:f>'A2'!$G$5:$G$95</c:f>
              <c:multiLvlStrCache>
                <c:ptCount val="45"/>
                <c:lvl>
                  <c:pt idx="0">
                    <c:v>(blank)</c:v>
                  </c:pt>
                  <c:pt idx="1">
                    <c:v>Alberta</c:v>
                  </c:pt>
                  <c:pt idx="2">
                    <c:v>Baden-Wurttemberg</c:v>
                  </c:pt>
                  <c:pt idx="3">
                    <c:v>Berlin</c:v>
                  </c:pt>
                  <c:pt idx="4">
                    <c:v>Birmingham</c:v>
                  </c:pt>
                  <c:pt idx="5">
                    <c:v>British Columbia</c:v>
                  </c:pt>
                  <c:pt idx="6">
                    <c:v>California</c:v>
                  </c:pt>
                  <c:pt idx="7">
                    <c:v>Cheshire</c:v>
                  </c:pt>
                  <c:pt idx="8">
                    <c:v>Connecticut</c:v>
                  </c:pt>
                  <c:pt idx="9">
                    <c:v>England</c:v>
                  </c:pt>
                  <c:pt idx="10">
                    <c:v>Georgia</c:v>
                  </c:pt>
                  <c:pt idx="11">
                    <c:v>Hamburg</c:v>
                  </c:pt>
                  <c:pt idx="12">
                    <c:v>Hessen</c:v>
                  </c:pt>
                  <c:pt idx="13">
                    <c:v>Indiana</c:v>
                  </c:pt>
                  <c:pt idx="14">
                    <c:v>Jalisco</c:v>
                  </c:pt>
                  <c:pt idx="15">
                    <c:v>Kansas</c:v>
                  </c:pt>
                  <c:pt idx="16">
                    <c:v>Kent</c:v>
                  </c:pt>
                  <c:pt idx="17">
                    <c:v>Krung Thep</c:v>
                  </c:pt>
                  <c:pt idx="18">
                    <c:v>Lancashire</c:v>
                  </c:pt>
                  <c:pt idx="19">
                    <c:v>Manila</c:v>
                  </c:pt>
                  <c:pt idx="20">
                    <c:v>Maryland</c:v>
                  </c:pt>
                  <c:pt idx="21">
                    <c:v>Massachusetts</c:v>
                  </c:pt>
                  <c:pt idx="22">
                    <c:v>Minnesota</c:v>
                  </c:pt>
                  <c:pt idx="23">
                    <c:v>NA - South Africa</c:v>
                  </c:pt>
                  <c:pt idx="24">
                    <c:v>New Jersey</c:v>
                  </c:pt>
                  <c:pt idx="25">
                    <c:v>New Territories</c:v>
                  </c:pt>
                  <c:pt idx="26">
                    <c:v>New York</c:v>
                  </c:pt>
                  <c:pt idx="27">
                    <c:v>Noord-Holland</c:v>
                  </c:pt>
                  <c:pt idx="28">
                    <c:v>North Carolina</c:v>
                  </c:pt>
                  <c:pt idx="29">
                    <c:v>North Dakota</c:v>
                  </c:pt>
                  <c:pt idx="30">
                    <c:v>Ohio</c:v>
                  </c:pt>
                  <c:pt idx="31">
                    <c:v>Overijssel</c:v>
                  </c:pt>
                  <c:pt idx="32">
                    <c:v>Oxfordshire</c:v>
                  </c:pt>
                  <c:pt idx="33">
                    <c:v>Pasay</c:v>
                  </c:pt>
                  <c:pt idx="34">
                    <c:v>Pennsylvania</c:v>
                  </c:pt>
                  <c:pt idx="35">
                    <c:v>Pest</c:v>
                  </c:pt>
                  <c:pt idx="36">
                    <c:v>Rio de Janeiro</c:v>
                  </c:pt>
                  <c:pt idx="37">
                    <c:v>Schaffhausen</c:v>
                  </c:pt>
                  <c:pt idx="38">
                    <c:v>Shanghai</c:v>
                  </c:pt>
                  <c:pt idx="39">
                    <c:v>Surrey</c:v>
                  </c:pt>
                  <c:pt idx="40">
                    <c:v>Texas</c:v>
                  </c:pt>
                  <c:pt idx="41">
                    <c:v>Utah</c:v>
                  </c:pt>
                  <c:pt idx="42">
                    <c:v>Vilniaus Apskritis</c:v>
                  </c:pt>
                  <c:pt idx="43">
                    <c:v>Western Australia</c:v>
                  </c:pt>
                  <c:pt idx="44">
                    <c:v>Wisconsin</c:v>
                  </c:pt>
                </c:lvl>
                <c:lvl>
                  <c:pt idx="0">
                    <c:v>Arkansas</c:v>
                  </c:pt>
                  <c:pt idx="1">
                    <c:v>Baden-Wurttemberg</c:v>
                  </c:pt>
                  <c:pt idx="2">
                    <c:v>Beijing</c:v>
                  </c:pt>
                  <c:pt idx="3">
                    <c:v>Bristol, City of</c:v>
                  </c:pt>
                  <c:pt idx="4">
                    <c:v>California</c:v>
                  </c:pt>
                  <c:pt idx="5">
                    <c:v>Catalonia</c:v>
                  </c:pt>
                  <c:pt idx="6">
                    <c:v>Central Region</c:v>
                  </c:pt>
                  <c:pt idx="7">
                    <c:v>Colorado</c:v>
                  </c:pt>
                  <c:pt idx="8">
                    <c:v>Delaware</c:v>
                  </c:pt>
                  <c:pt idx="9">
                    <c:v>England</c:v>
                  </c:pt>
                  <c:pt idx="10">
                    <c:v>Florida</c:v>
                  </c:pt>
                  <c:pt idx="11">
                    <c:v>Georgia</c:v>
                  </c:pt>
                  <c:pt idx="12">
                    <c:v>HaMerkaz</c:v>
                  </c:pt>
                  <c:pt idx="13">
                    <c:v>Hampshire</c:v>
                  </c:pt>
                  <c:pt idx="14">
                    <c:v>Hong Kong Island</c:v>
                  </c:pt>
                  <c:pt idx="15">
                    <c:v>Ile-de-France</c:v>
                  </c:pt>
                  <c:pt idx="16">
                    <c:v>Illinois</c:v>
                  </c:pt>
                  <c:pt idx="17">
                    <c:v>Krung Thep</c:v>
                  </c:pt>
                  <c:pt idx="18">
                    <c:v>Luxembourg</c:v>
                  </c:pt>
                  <c:pt idx="19">
                    <c:v>Maharashtra</c:v>
                  </c:pt>
                  <c:pt idx="20">
                    <c:v>Massachusetts</c:v>
                  </c:pt>
                  <c:pt idx="21">
                    <c:v>Michigan</c:v>
                  </c:pt>
                  <c:pt idx="22">
                    <c:v>Minas Gerais</c:v>
                  </c:pt>
                  <c:pt idx="23">
                    <c:v>NA - South Africa</c:v>
                  </c:pt>
                  <c:pt idx="24">
                    <c:v>New Hampshire</c:v>
                  </c:pt>
                  <c:pt idx="25">
                    <c:v>New Jersey</c:v>
                  </c:pt>
                  <c:pt idx="26">
                    <c:v>New Territories</c:v>
                  </c:pt>
                  <c:pt idx="27">
                    <c:v>New York</c:v>
                  </c:pt>
                  <c:pt idx="28">
                    <c:v>Noord-Holland</c:v>
                  </c:pt>
                  <c:pt idx="29">
                    <c:v>Ohio</c:v>
                  </c:pt>
                  <c:pt idx="30">
                    <c:v>Ontario</c:v>
                  </c:pt>
                  <c:pt idx="31">
                    <c:v>Oxfordshire</c:v>
                  </c:pt>
                  <c:pt idx="32">
                    <c:v>Pennsylvania</c:v>
                  </c:pt>
                  <c:pt idx="33">
                    <c:v>Quebec</c:v>
                  </c:pt>
                  <c:pt idx="34">
                    <c:v>Seoul-t'ukpyolsi</c:v>
                  </c:pt>
                  <c:pt idx="35">
                    <c:v>Surrey</c:v>
                  </c:pt>
                  <c:pt idx="36">
                    <c:v>Tartumaa</c:v>
                  </c:pt>
                  <c:pt idx="37">
                    <c:v>Tennessee</c:v>
                  </c:pt>
                  <c:pt idx="38">
                    <c:v>Texas</c:v>
                  </c:pt>
                  <c:pt idx="39">
                    <c:v>Utah</c:v>
                  </c:pt>
                  <c:pt idx="40">
                    <c:v>Victoria</c:v>
                  </c:pt>
                  <c:pt idx="41">
                    <c:v>Wakefield</c:v>
                  </c:pt>
                  <c:pt idx="42">
                    <c:v>Washington</c:v>
                  </c:pt>
                  <c:pt idx="43">
                    <c:v>Western Australia</c:v>
                  </c:pt>
                  <c:pt idx="44">
                    <c:v>(blank)</c:v>
                  </c:pt>
                </c:lvl>
              </c:multiLvlStrCache>
            </c:multiLvlStrRef>
          </c:cat>
          <c:val>
            <c:numRef>
              <c:f>'A2'!$H$5:$H$95</c:f>
              <c:numCache>
                <c:formatCode>General</c:formatCode>
                <c:ptCount val="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7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7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1</c:v>
                </c:pt>
                <c:pt idx="27">
                  <c:v>4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2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5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D0-4C8F-91C7-5B6BA7FAFF1F}"/>
            </c:ext>
          </c:extLst>
        </c:ser>
        <c:ser>
          <c:idx val="1"/>
          <c:order val="1"/>
          <c:tx>
            <c:strRef>
              <c:f>'A2'!$I$4</c:f>
              <c:strCache>
                <c:ptCount val="1"/>
                <c:pt idx="0">
                  <c:v>Sum of No. of Acquiree belongs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Pt>
            <c:idx val="6"/>
            <c:marker>
              <c:symbol val="circle"/>
              <c:size val="6"/>
              <c:spPr>
                <a:gradFill rotWithShape="1"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4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spPr>
              <a:ln w="349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A4D0-4C8F-91C7-5B6BA7FAFF1F}"/>
              </c:ext>
            </c:extLst>
          </c:dPt>
          <c:dLbls>
            <c:dLbl>
              <c:idx val="6"/>
              <c:layout>
                <c:manualLayout>
                  <c:x val="-0.12060301507537688"/>
                  <c:y val="-9.338521400778210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4D0-4C8F-91C7-5B6BA7FAFF1F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multiLvlStrRef>
              <c:f>'A2'!$G$5:$G$95</c:f>
              <c:multiLvlStrCache>
                <c:ptCount val="45"/>
                <c:lvl>
                  <c:pt idx="0">
                    <c:v>(blank)</c:v>
                  </c:pt>
                  <c:pt idx="1">
                    <c:v>Alberta</c:v>
                  </c:pt>
                  <c:pt idx="2">
                    <c:v>Baden-Wurttemberg</c:v>
                  </c:pt>
                  <c:pt idx="3">
                    <c:v>Berlin</c:v>
                  </c:pt>
                  <c:pt idx="4">
                    <c:v>Birmingham</c:v>
                  </c:pt>
                  <c:pt idx="5">
                    <c:v>British Columbia</c:v>
                  </c:pt>
                  <c:pt idx="6">
                    <c:v>California</c:v>
                  </c:pt>
                  <c:pt idx="7">
                    <c:v>Cheshire</c:v>
                  </c:pt>
                  <c:pt idx="8">
                    <c:v>Connecticut</c:v>
                  </c:pt>
                  <c:pt idx="9">
                    <c:v>England</c:v>
                  </c:pt>
                  <c:pt idx="10">
                    <c:v>Georgia</c:v>
                  </c:pt>
                  <c:pt idx="11">
                    <c:v>Hamburg</c:v>
                  </c:pt>
                  <c:pt idx="12">
                    <c:v>Hessen</c:v>
                  </c:pt>
                  <c:pt idx="13">
                    <c:v>Indiana</c:v>
                  </c:pt>
                  <c:pt idx="14">
                    <c:v>Jalisco</c:v>
                  </c:pt>
                  <c:pt idx="15">
                    <c:v>Kansas</c:v>
                  </c:pt>
                  <c:pt idx="16">
                    <c:v>Kent</c:v>
                  </c:pt>
                  <c:pt idx="17">
                    <c:v>Krung Thep</c:v>
                  </c:pt>
                  <c:pt idx="18">
                    <c:v>Lancashire</c:v>
                  </c:pt>
                  <c:pt idx="19">
                    <c:v>Manila</c:v>
                  </c:pt>
                  <c:pt idx="20">
                    <c:v>Maryland</c:v>
                  </c:pt>
                  <c:pt idx="21">
                    <c:v>Massachusetts</c:v>
                  </c:pt>
                  <c:pt idx="22">
                    <c:v>Minnesota</c:v>
                  </c:pt>
                  <c:pt idx="23">
                    <c:v>NA - South Africa</c:v>
                  </c:pt>
                  <c:pt idx="24">
                    <c:v>New Jersey</c:v>
                  </c:pt>
                  <c:pt idx="25">
                    <c:v>New Territories</c:v>
                  </c:pt>
                  <c:pt idx="26">
                    <c:v>New York</c:v>
                  </c:pt>
                  <c:pt idx="27">
                    <c:v>Noord-Holland</c:v>
                  </c:pt>
                  <c:pt idx="28">
                    <c:v>North Carolina</c:v>
                  </c:pt>
                  <c:pt idx="29">
                    <c:v>North Dakota</c:v>
                  </c:pt>
                  <c:pt idx="30">
                    <c:v>Ohio</c:v>
                  </c:pt>
                  <c:pt idx="31">
                    <c:v>Overijssel</c:v>
                  </c:pt>
                  <c:pt idx="32">
                    <c:v>Oxfordshire</c:v>
                  </c:pt>
                  <c:pt idx="33">
                    <c:v>Pasay</c:v>
                  </c:pt>
                  <c:pt idx="34">
                    <c:v>Pennsylvania</c:v>
                  </c:pt>
                  <c:pt idx="35">
                    <c:v>Pest</c:v>
                  </c:pt>
                  <c:pt idx="36">
                    <c:v>Rio de Janeiro</c:v>
                  </c:pt>
                  <c:pt idx="37">
                    <c:v>Schaffhausen</c:v>
                  </c:pt>
                  <c:pt idx="38">
                    <c:v>Shanghai</c:v>
                  </c:pt>
                  <c:pt idx="39">
                    <c:v>Surrey</c:v>
                  </c:pt>
                  <c:pt idx="40">
                    <c:v>Texas</c:v>
                  </c:pt>
                  <c:pt idx="41">
                    <c:v>Utah</c:v>
                  </c:pt>
                  <c:pt idx="42">
                    <c:v>Vilniaus Apskritis</c:v>
                  </c:pt>
                  <c:pt idx="43">
                    <c:v>Western Australia</c:v>
                  </c:pt>
                  <c:pt idx="44">
                    <c:v>Wisconsin</c:v>
                  </c:pt>
                </c:lvl>
                <c:lvl>
                  <c:pt idx="0">
                    <c:v>Arkansas</c:v>
                  </c:pt>
                  <c:pt idx="1">
                    <c:v>Baden-Wurttemberg</c:v>
                  </c:pt>
                  <c:pt idx="2">
                    <c:v>Beijing</c:v>
                  </c:pt>
                  <c:pt idx="3">
                    <c:v>Bristol, City of</c:v>
                  </c:pt>
                  <c:pt idx="4">
                    <c:v>California</c:v>
                  </c:pt>
                  <c:pt idx="5">
                    <c:v>Catalonia</c:v>
                  </c:pt>
                  <c:pt idx="6">
                    <c:v>Central Region</c:v>
                  </c:pt>
                  <c:pt idx="7">
                    <c:v>Colorado</c:v>
                  </c:pt>
                  <c:pt idx="8">
                    <c:v>Delaware</c:v>
                  </c:pt>
                  <c:pt idx="9">
                    <c:v>England</c:v>
                  </c:pt>
                  <c:pt idx="10">
                    <c:v>Florida</c:v>
                  </c:pt>
                  <c:pt idx="11">
                    <c:v>Georgia</c:v>
                  </c:pt>
                  <c:pt idx="12">
                    <c:v>HaMerkaz</c:v>
                  </c:pt>
                  <c:pt idx="13">
                    <c:v>Hampshire</c:v>
                  </c:pt>
                  <c:pt idx="14">
                    <c:v>Hong Kong Island</c:v>
                  </c:pt>
                  <c:pt idx="15">
                    <c:v>Ile-de-France</c:v>
                  </c:pt>
                  <c:pt idx="16">
                    <c:v>Illinois</c:v>
                  </c:pt>
                  <c:pt idx="17">
                    <c:v>Krung Thep</c:v>
                  </c:pt>
                  <c:pt idx="18">
                    <c:v>Luxembourg</c:v>
                  </c:pt>
                  <c:pt idx="19">
                    <c:v>Maharashtra</c:v>
                  </c:pt>
                  <c:pt idx="20">
                    <c:v>Massachusetts</c:v>
                  </c:pt>
                  <c:pt idx="21">
                    <c:v>Michigan</c:v>
                  </c:pt>
                  <c:pt idx="22">
                    <c:v>Minas Gerais</c:v>
                  </c:pt>
                  <c:pt idx="23">
                    <c:v>NA - South Africa</c:v>
                  </c:pt>
                  <c:pt idx="24">
                    <c:v>New Hampshire</c:v>
                  </c:pt>
                  <c:pt idx="25">
                    <c:v>New Jersey</c:v>
                  </c:pt>
                  <c:pt idx="26">
                    <c:v>New Territories</c:v>
                  </c:pt>
                  <c:pt idx="27">
                    <c:v>New York</c:v>
                  </c:pt>
                  <c:pt idx="28">
                    <c:v>Noord-Holland</c:v>
                  </c:pt>
                  <c:pt idx="29">
                    <c:v>Ohio</c:v>
                  </c:pt>
                  <c:pt idx="30">
                    <c:v>Ontario</c:v>
                  </c:pt>
                  <c:pt idx="31">
                    <c:v>Oxfordshire</c:v>
                  </c:pt>
                  <c:pt idx="32">
                    <c:v>Pennsylvania</c:v>
                  </c:pt>
                  <c:pt idx="33">
                    <c:v>Quebec</c:v>
                  </c:pt>
                  <c:pt idx="34">
                    <c:v>Seoul-t'ukpyolsi</c:v>
                  </c:pt>
                  <c:pt idx="35">
                    <c:v>Surrey</c:v>
                  </c:pt>
                  <c:pt idx="36">
                    <c:v>Tartumaa</c:v>
                  </c:pt>
                  <c:pt idx="37">
                    <c:v>Tennessee</c:v>
                  </c:pt>
                  <c:pt idx="38">
                    <c:v>Texas</c:v>
                  </c:pt>
                  <c:pt idx="39">
                    <c:v>Utah</c:v>
                  </c:pt>
                  <c:pt idx="40">
                    <c:v>Victoria</c:v>
                  </c:pt>
                  <c:pt idx="41">
                    <c:v>Wakefield</c:v>
                  </c:pt>
                  <c:pt idx="42">
                    <c:v>Washington</c:v>
                  </c:pt>
                  <c:pt idx="43">
                    <c:v>Western Australia</c:v>
                  </c:pt>
                  <c:pt idx="44">
                    <c:v>(blank)</c:v>
                  </c:pt>
                </c:lvl>
              </c:multiLvlStrCache>
            </c:multiLvlStrRef>
          </c:cat>
          <c:val>
            <c:numRef>
              <c:f>'A2'!$I$5:$I$95</c:f>
              <c:numCache>
                <c:formatCode>General</c:formatCode>
                <c:ptCount val="45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10</c:v>
                </c:pt>
                <c:pt idx="7">
                  <c:v>1</c:v>
                </c:pt>
                <c:pt idx="8">
                  <c:v>1</c:v>
                </c:pt>
                <c:pt idx="9">
                  <c:v>5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1</c:v>
                </c:pt>
                <c:pt idx="27">
                  <c:v>2</c:v>
                </c:pt>
                <c:pt idx="28">
                  <c:v>1</c:v>
                </c:pt>
                <c:pt idx="29">
                  <c:v>1</c:v>
                </c:pt>
                <c:pt idx="30">
                  <c:v>2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2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4D0-4C8F-91C7-5B6BA7FAFF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0644800"/>
        <c:axId val="1850643136"/>
      </c:lineChart>
      <c:catAx>
        <c:axId val="1850644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0643136"/>
        <c:crosses val="autoZero"/>
        <c:auto val="1"/>
        <c:lblAlgn val="ctr"/>
        <c:lblOffset val="100"/>
        <c:noMultiLvlLbl val="0"/>
      </c:catAx>
      <c:valAx>
        <c:axId val="18506431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064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683202099737536"/>
          <c:y val="0.11567111402741324"/>
          <c:w val="0.32261242344706914"/>
          <c:h val="0.324212962962962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99AE-4F2D-43AA-9942-13CD1D6C6B5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69E5-5C76-4339-B41E-09BEB4BA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09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99AE-4F2D-43AA-9942-13CD1D6C6B5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69E5-5C76-4339-B41E-09BEB4BA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72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99AE-4F2D-43AA-9942-13CD1D6C6B5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69E5-5C76-4339-B41E-09BEB4BA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17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99AE-4F2D-43AA-9942-13CD1D6C6B5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69E5-5C76-4339-B41E-09BEB4BA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40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99AE-4F2D-43AA-9942-13CD1D6C6B5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69E5-5C76-4339-B41E-09BEB4BA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0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99AE-4F2D-43AA-9942-13CD1D6C6B5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69E5-5C76-4339-B41E-09BEB4BA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78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99AE-4F2D-43AA-9942-13CD1D6C6B5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69E5-5C76-4339-B41E-09BEB4BA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42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99AE-4F2D-43AA-9942-13CD1D6C6B5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69E5-5C76-4339-B41E-09BEB4BA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74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99AE-4F2D-43AA-9942-13CD1D6C6B5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69E5-5C76-4339-B41E-09BEB4BA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77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99AE-4F2D-43AA-9942-13CD1D6C6B5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69E5-5C76-4339-B41E-09BEB4BA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5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99AE-4F2D-43AA-9942-13CD1D6C6B5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69E5-5C76-4339-B41E-09BEB4BA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90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999AE-4F2D-43AA-9942-13CD1D6C6B52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69E5-5C76-4339-B41E-09BEB4BA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2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6019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Acquisitions and IPOs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and Excel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Pankaj Kumar</a:t>
            </a:r>
          </a:p>
        </p:txBody>
      </p:sp>
    </p:spTree>
    <p:extLst>
      <p:ext uri="{BB962C8B-B14F-4D97-AF65-F5344CB8AC3E}">
        <p14:creationId xmlns:p14="http://schemas.microsoft.com/office/powerpoint/2010/main" val="7292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analysis of different acquisitions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Acquired price comes in $300-400M Price Range count 18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36563"/>
              </p:ext>
            </p:extLst>
          </p:nvPr>
        </p:nvGraphicFramePr>
        <p:xfrm>
          <a:off x="2561968" y="2623408"/>
          <a:ext cx="6606746" cy="3688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62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analysis of number of acquisitions and IPOs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Acquisitions Comes in January and April Month which is 10 and min. in September, 0</a:t>
            </a:r>
          </a:p>
          <a:p>
            <a:r>
              <a:rPr lang="en-US" dirty="0" smtClean="0"/>
              <a:t>Maximum IPOs Comes in January Month which is 11 and min. in March, 1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263975"/>
              </p:ext>
            </p:extLst>
          </p:nvPr>
        </p:nvGraphicFramePr>
        <p:xfrm>
          <a:off x="1364005" y="3546388"/>
          <a:ext cx="8524875" cy="3138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30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social media presence of acquirers vs </a:t>
            </a:r>
            <a:r>
              <a:rPr lang="en-US" dirty="0" err="1" smtClean="0"/>
              <a:t>acquirees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47 Acquirers have social media presence out of 70</a:t>
            </a:r>
          </a:p>
          <a:p>
            <a:r>
              <a:rPr lang="en-US" dirty="0" smtClean="0"/>
              <a:t>42 </a:t>
            </a:r>
            <a:r>
              <a:rPr lang="en-US" dirty="0" err="1" smtClean="0"/>
              <a:t>Aquirees</a:t>
            </a:r>
            <a:r>
              <a:rPr lang="en-US" dirty="0" smtClean="0"/>
              <a:t> have social media presence out of 70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232085"/>
              </p:ext>
            </p:extLst>
          </p:nvPr>
        </p:nvGraphicFramePr>
        <p:xfrm>
          <a:off x="3019167" y="3558746"/>
          <a:ext cx="5185719" cy="315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4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Qualification (Degree) Analysis of directors of </a:t>
            </a:r>
            <a:r>
              <a:rPr lang="en-US" dirty="0" err="1" smtClean="0"/>
              <a:t>acquiree</a:t>
            </a:r>
            <a:r>
              <a:rPr lang="en-US" dirty="0" smtClean="0"/>
              <a:t> vs acquirer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Popular Degree Among Both </a:t>
            </a:r>
            <a:r>
              <a:rPr lang="en-US" dirty="0" err="1" smtClean="0"/>
              <a:t>Acquiree</a:t>
            </a:r>
            <a:r>
              <a:rPr lang="en-US" dirty="0" smtClean="0"/>
              <a:t> and Acquirer is MBA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DDC933B-2D30-1EC6-56F3-6BC84B81F7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509657"/>
              </p:ext>
            </p:extLst>
          </p:nvPr>
        </p:nvGraphicFramePr>
        <p:xfrm>
          <a:off x="6385023" y="2616393"/>
          <a:ext cx="5302250" cy="381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D6AFB51-DAA2-958C-AC87-848E05E6C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340242"/>
              </p:ext>
            </p:extLst>
          </p:nvPr>
        </p:nvGraphicFramePr>
        <p:xfrm>
          <a:off x="504727" y="2616393"/>
          <a:ext cx="5946775" cy="3560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08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Institute Analysis </a:t>
            </a:r>
            <a:r>
              <a:rPr lang="en-US" dirty="0"/>
              <a:t>of directors of acquirers vs </a:t>
            </a:r>
            <a:r>
              <a:rPr lang="en-US" dirty="0" err="1"/>
              <a:t>acquirees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Acquiree</a:t>
            </a:r>
            <a:r>
              <a:rPr lang="en-US" dirty="0" smtClean="0"/>
              <a:t> </a:t>
            </a:r>
            <a:r>
              <a:rPr lang="en-US" b="1" dirty="0" smtClean="0"/>
              <a:t>Stanford University </a:t>
            </a:r>
            <a:r>
              <a:rPr lang="en-US" dirty="0" smtClean="0"/>
              <a:t>and in Acquire </a:t>
            </a:r>
            <a:r>
              <a:rPr lang="en-US" b="1" dirty="0" smtClean="0"/>
              <a:t>University of Texas </a:t>
            </a:r>
            <a:r>
              <a:rPr lang="en-US" dirty="0" smtClean="0"/>
              <a:t>is Popular Institute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BB0906E-66A9-FAFB-3D0B-8408F206A0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001082"/>
              </p:ext>
            </p:extLst>
          </p:nvPr>
        </p:nvGraphicFramePr>
        <p:xfrm>
          <a:off x="365761" y="2952311"/>
          <a:ext cx="5528602" cy="3603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5F9763-58DB-3410-41AB-82DC6777D4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241357"/>
              </p:ext>
            </p:extLst>
          </p:nvPr>
        </p:nvGraphicFramePr>
        <p:xfrm>
          <a:off x="6217921" y="2952311"/>
          <a:ext cx="5608318" cy="3603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92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Acquisitions </a:t>
            </a:r>
            <a:r>
              <a:rPr lang="en-US" dirty="0"/>
              <a:t>where both directors of acquirer and </a:t>
            </a:r>
            <a:r>
              <a:rPr lang="en-US" dirty="0" err="1"/>
              <a:t>acquiree</a:t>
            </a:r>
            <a:r>
              <a:rPr lang="en-US" dirty="0"/>
              <a:t> are from the same institute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Highest Acquisitions is 4 where </a:t>
            </a:r>
            <a:r>
              <a:rPr lang="en-US" dirty="0"/>
              <a:t>both acquirer and </a:t>
            </a:r>
            <a:r>
              <a:rPr lang="en-US" dirty="0" err="1"/>
              <a:t>acquiree</a:t>
            </a:r>
            <a:r>
              <a:rPr lang="en-US" dirty="0"/>
              <a:t> </a:t>
            </a:r>
            <a:r>
              <a:rPr lang="en-US" dirty="0" smtClean="0"/>
              <a:t>are from Stanford University and University of North Texas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BCCFDE7-49F4-8FDB-F3B2-2CC6299669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484965"/>
              </p:ext>
            </p:extLst>
          </p:nvPr>
        </p:nvGraphicFramePr>
        <p:xfrm>
          <a:off x="1167618" y="2711450"/>
          <a:ext cx="9959928" cy="3970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653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Acquisitions &amp; IPOs Dashboard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0" y="1690688"/>
            <a:ext cx="12069859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29% of Acquirer Who did IPOs and Hold 45% Share on Total Acquisitions</a:t>
            </a:r>
          </a:p>
          <a:p>
            <a:pPr algn="just"/>
            <a:r>
              <a:rPr lang="en-US" dirty="0" smtClean="0"/>
              <a:t>71% </a:t>
            </a:r>
            <a:r>
              <a:rPr lang="en-US" dirty="0"/>
              <a:t>of </a:t>
            </a:r>
            <a:r>
              <a:rPr lang="en-US" dirty="0" err="1" smtClean="0"/>
              <a:t>Acquiree</a:t>
            </a:r>
            <a:r>
              <a:rPr lang="en-US" dirty="0" smtClean="0"/>
              <a:t> </a:t>
            </a:r>
            <a:r>
              <a:rPr lang="en-US" dirty="0"/>
              <a:t>Who did IPOs and </a:t>
            </a:r>
            <a:r>
              <a:rPr lang="en-US" dirty="0" smtClean="0"/>
              <a:t>Hold 55</a:t>
            </a:r>
            <a:r>
              <a:rPr lang="en-US" dirty="0"/>
              <a:t>% </a:t>
            </a:r>
            <a:r>
              <a:rPr lang="en-US" dirty="0" smtClean="0"/>
              <a:t>Share </a:t>
            </a:r>
            <a:r>
              <a:rPr lang="en-US" dirty="0"/>
              <a:t>on Total </a:t>
            </a:r>
            <a:r>
              <a:rPr lang="en-US" dirty="0" smtClean="0"/>
              <a:t>Acquisitions</a:t>
            </a:r>
          </a:p>
          <a:p>
            <a:pPr algn="just"/>
            <a:r>
              <a:rPr lang="en-US" dirty="0" smtClean="0"/>
              <a:t>Highest No. of Acquire Belongs from USA who did IPOs or Who Didn’t</a:t>
            </a:r>
          </a:p>
          <a:p>
            <a:pPr algn="just"/>
            <a:r>
              <a:rPr lang="en-US" dirty="0" smtClean="0"/>
              <a:t>Maximum </a:t>
            </a:r>
            <a:r>
              <a:rPr lang="en-US" dirty="0"/>
              <a:t>Acquired price comes in $300-400M Price Range count </a:t>
            </a:r>
            <a:r>
              <a:rPr lang="en-US" dirty="0" smtClean="0"/>
              <a:t>18</a:t>
            </a:r>
          </a:p>
          <a:p>
            <a:pPr algn="just"/>
            <a:r>
              <a:rPr lang="en-US" dirty="0"/>
              <a:t>Highest Acquisitions is 4 where both acquirer and </a:t>
            </a:r>
            <a:r>
              <a:rPr lang="en-US" dirty="0" err="1"/>
              <a:t>acquiree</a:t>
            </a:r>
            <a:r>
              <a:rPr lang="en-US" dirty="0"/>
              <a:t> are from Stanford University and University of North Texas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8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7200" dirty="0" smtClean="0">
                <a:solidFill>
                  <a:srgbClr val="FF0000"/>
                </a:solidFill>
                <a:latin typeface="SWScrpc" panose="00000400000000000000" pitchFamily="2" charset="0"/>
              </a:rPr>
              <a:t>Thank You</a:t>
            </a:r>
            <a:endParaRPr lang="en-IN" sz="7200" dirty="0">
              <a:solidFill>
                <a:srgbClr val="FF0000"/>
              </a:solidFill>
              <a:latin typeface="SWScrpc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8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3327" y="1808384"/>
            <a:ext cx="2931942" cy="2661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Information:-</a:t>
            </a:r>
            <a:endParaRPr lang="en-US" sz="1600" dirty="0" smtClean="0"/>
          </a:p>
          <a:p>
            <a:r>
              <a:rPr lang="en-US" sz="1600" dirty="0" smtClean="0"/>
              <a:t>Acquisitions</a:t>
            </a:r>
          </a:p>
          <a:p>
            <a:r>
              <a:rPr lang="en-US" sz="1600" dirty="0" smtClean="0"/>
              <a:t>IPOs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bout Acquirer and </a:t>
            </a:r>
            <a:r>
              <a:rPr lang="en-US" sz="1600" dirty="0" err="1" smtClean="0"/>
              <a:t>Acquiree</a:t>
            </a:r>
            <a:endParaRPr lang="en-US" sz="1600" dirty="0" smtClean="0"/>
          </a:p>
          <a:p>
            <a:r>
              <a:rPr lang="en-US" sz="1600" dirty="0" smtClean="0"/>
              <a:t>About Valuation</a:t>
            </a:r>
          </a:p>
          <a:p>
            <a:r>
              <a:rPr lang="en-US" sz="1600" dirty="0" smtClean="0"/>
              <a:t>Directors Qualifications</a:t>
            </a:r>
            <a:endParaRPr lang="en-IN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282" y="1825626"/>
            <a:ext cx="3961227" cy="169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Size of Dataset:-</a:t>
            </a:r>
          </a:p>
          <a:p>
            <a:r>
              <a:rPr lang="en-US" sz="1600" dirty="0" smtClean="0"/>
              <a:t>No. of Columns in each table - 20 (Avg.)</a:t>
            </a:r>
          </a:p>
          <a:p>
            <a:r>
              <a:rPr lang="en-US" sz="1600" dirty="0" smtClean="0"/>
              <a:t>Entry in each Table- 70 </a:t>
            </a:r>
          </a:p>
          <a:p>
            <a:r>
              <a:rPr lang="en-US" sz="1600" dirty="0"/>
              <a:t>Key </a:t>
            </a:r>
            <a:r>
              <a:rPr lang="en-US" sz="1600" dirty="0" smtClean="0"/>
              <a:t>Tables- Acquisitions, IPOs, Degree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1282" y="4141350"/>
            <a:ext cx="11052518" cy="271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Objectives:-</a:t>
            </a:r>
          </a:p>
          <a:p>
            <a:r>
              <a:rPr lang="en-US" sz="1600" dirty="0" smtClean="0"/>
              <a:t>See whole sum Insights about Acquisitions and IPOs </a:t>
            </a:r>
          </a:p>
          <a:p>
            <a:r>
              <a:rPr lang="en-US" sz="1600" dirty="0" smtClean="0"/>
              <a:t>Finding distributions between companies having IPOs vs don’t having IPOs </a:t>
            </a:r>
          </a:p>
          <a:p>
            <a:r>
              <a:rPr lang="en-US" sz="1600" dirty="0" smtClean="0"/>
              <a:t>Regional Analysis to see Which Countries are Leading in IPOs and Acquisitions</a:t>
            </a:r>
          </a:p>
          <a:p>
            <a:r>
              <a:rPr lang="en-US" sz="1600" dirty="0" smtClean="0"/>
              <a:t>Monthly Analysis of Acquisitions and IPOs</a:t>
            </a:r>
          </a:p>
          <a:p>
            <a:r>
              <a:rPr lang="en-US" sz="1600" dirty="0" smtClean="0"/>
              <a:t>Qualification Analysis of Directors </a:t>
            </a:r>
          </a:p>
          <a:p>
            <a:r>
              <a:rPr lang="en-US" sz="1600" dirty="0" smtClean="0"/>
              <a:t>Analysis on Social Media Presence</a:t>
            </a:r>
          </a:p>
          <a:p>
            <a:endParaRPr lang="en-US" sz="1600" dirty="0" smtClean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052" y="1753704"/>
            <a:ext cx="4224275" cy="248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Analyzing Acquisitions and IPOs we connected two tables on the basis of </a:t>
            </a:r>
            <a:r>
              <a:rPr lang="en-IN" dirty="0" err="1"/>
              <a:t>acquisitions.acquirer_uuid</a:t>
            </a:r>
            <a:r>
              <a:rPr lang="en-IN" dirty="0"/>
              <a:t>= </a:t>
            </a:r>
            <a:r>
              <a:rPr lang="en-IN" dirty="0" err="1" smtClean="0"/>
              <a:t>IPO.org_uuid</a:t>
            </a:r>
            <a:endParaRPr lang="en-IN" dirty="0" smtClean="0"/>
          </a:p>
          <a:p>
            <a:r>
              <a:rPr lang="en-US" dirty="0" smtClean="0"/>
              <a:t>Extracted Column of( </a:t>
            </a:r>
            <a:r>
              <a:rPr lang="en-US" dirty="0" err="1" smtClean="0"/>
              <a:t>acquirer_uuid</a:t>
            </a:r>
            <a:r>
              <a:rPr lang="en-US" dirty="0" smtClean="0"/>
              <a:t>, </a:t>
            </a:r>
            <a:r>
              <a:rPr lang="en-US" dirty="0" err="1" smtClean="0"/>
              <a:t>org_uuid</a:t>
            </a:r>
            <a:r>
              <a:rPr lang="en-US" dirty="0" smtClean="0"/>
              <a:t>, </a:t>
            </a:r>
            <a:r>
              <a:rPr lang="en-US" dirty="0" err="1" smtClean="0"/>
              <a:t>acquiree_name</a:t>
            </a:r>
            <a:r>
              <a:rPr lang="en-US" dirty="0" smtClean="0"/>
              <a:t>, </a:t>
            </a:r>
            <a:r>
              <a:rPr lang="en-US" dirty="0" err="1" smtClean="0"/>
              <a:t>acquirer_name</a:t>
            </a:r>
            <a:r>
              <a:rPr lang="en-US" dirty="0" smtClean="0"/>
              <a:t>, </a:t>
            </a:r>
            <a:r>
              <a:rPr lang="en-US" dirty="0" err="1" smtClean="0"/>
              <a:t>acquirer_country_code</a:t>
            </a:r>
            <a:r>
              <a:rPr lang="en-US" dirty="0" smtClean="0"/>
              <a:t>, Type, </a:t>
            </a:r>
            <a:r>
              <a:rPr lang="en-US" dirty="0" err="1" smtClean="0"/>
              <a:t>price_usd</a:t>
            </a:r>
            <a:r>
              <a:rPr lang="en-US" dirty="0" smtClean="0"/>
              <a:t>, </a:t>
            </a:r>
            <a:r>
              <a:rPr lang="en-US" dirty="0" err="1" smtClean="0"/>
              <a:t>money_raised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Make Bins In SQL for analysis the no. of Acquisition done in particular range</a:t>
            </a:r>
          </a:p>
          <a:p>
            <a:r>
              <a:rPr lang="en-US" dirty="0" smtClean="0"/>
              <a:t>Created INNER JOIN between </a:t>
            </a:r>
            <a:r>
              <a:rPr lang="en-IN" dirty="0" err="1"/>
              <a:t>acquisitions.acquiree_Director_Id</a:t>
            </a:r>
            <a:r>
              <a:rPr lang="en-IN" dirty="0"/>
              <a:t> = </a:t>
            </a:r>
            <a:r>
              <a:rPr lang="en-IN" dirty="0" err="1" smtClean="0"/>
              <a:t>Degree.person_uuid</a:t>
            </a:r>
            <a:r>
              <a:rPr lang="en-IN" dirty="0"/>
              <a:t> </a:t>
            </a:r>
            <a:r>
              <a:rPr lang="en-IN" dirty="0" smtClean="0"/>
              <a:t>for Analysing the Qualifications and Institute of Director</a:t>
            </a:r>
          </a:p>
          <a:p>
            <a:r>
              <a:rPr lang="en-US" dirty="0" smtClean="0"/>
              <a:t>For Analyzing no. of Acquisition from the director of Acquirer and </a:t>
            </a:r>
            <a:r>
              <a:rPr lang="en-US" dirty="0" err="1" smtClean="0"/>
              <a:t>Acquiree</a:t>
            </a:r>
            <a:r>
              <a:rPr lang="en-US" dirty="0" smtClean="0"/>
              <a:t> both having same Institute created INNER JOIN in table A</a:t>
            </a:r>
            <a:r>
              <a:rPr lang="en-IN" dirty="0" err="1" smtClean="0"/>
              <a:t>cquisitions</a:t>
            </a:r>
            <a:r>
              <a:rPr lang="en-IN" dirty="0" smtClean="0"/>
              <a:t> </a:t>
            </a:r>
            <a:r>
              <a:rPr lang="en-US" dirty="0" smtClean="0"/>
              <a:t>and Degree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3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Acquirers who already did IPO vs who didn't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smtClean="0"/>
              <a:t>Distributions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7AD8D55-27D6-0602-13D6-A6F562E1DD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328505"/>
              </p:ext>
            </p:extLst>
          </p:nvPr>
        </p:nvGraphicFramePr>
        <p:xfrm>
          <a:off x="1029731" y="2269267"/>
          <a:ext cx="3566984" cy="2019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068350"/>
              </p:ext>
            </p:extLst>
          </p:nvPr>
        </p:nvGraphicFramePr>
        <p:xfrm>
          <a:off x="5189838" y="2063578"/>
          <a:ext cx="4547286" cy="2360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D2AA020-34C5-B102-B19F-A1BEA9014D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916687"/>
              </p:ext>
            </p:extLst>
          </p:nvPr>
        </p:nvGraphicFramePr>
        <p:xfrm>
          <a:off x="1009136" y="4423719"/>
          <a:ext cx="3587579" cy="234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272131"/>
              </p:ext>
            </p:extLst>
          </p:nvPr>
        </p:nvGraphicFramePr>
        <p:xfrm>
          <a:off x="5832389" y="4288782"/>
          <a:ext cx="3682314" cy="2482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427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 Who Raised Money From IPOs</a:t>
            </a:r>
            <a:endParaRPr lang="en-IN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096260"/>
              </p:ext>
            </p:extLst>
          </p:nvPr>
        </p:nvGraphicFramePr>
        <p:xfrm>
          <a:off x="6178378" y="2378600"/>
          <a:ext cx="5175422" cy="32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IPOs raised From Market</a:t>
            </a:r>
          </a:p>
          <a:p>
            <a:pPr marL="0" indent="0">
              <a:buNone/>
            </a:pPr>
            <a:r>
              <a:rPr lang="en-US" dirty="0" smtClean="0"/>
              <a:t>$ 824M highest is $575M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    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193431"/>
              </p:ext>
            </p:extLst>
          </p:nvPr>
        </p:nvGraphicFramePr>
        <p:xfrm>
          <a:off x="838200" y="2849884"/>
          <a:ext cx="5094931" cy="2975574"/>
        </p:xfrm>
        <a:graphic>
          <a:graphicData uri="http://schemas.openxmlformats.org/drawingml/2006/table">
            <a:tbl>
              <a:tblPr/>
              <a:tblGrid>
                <a:gridCol w="3728621">
                  <a:extLst>
                    <a:ext uri="{9D8B030D-6E8A-4147-A177-3AD203B41FA5}">
                      <a16:colId xmlns:a16="http://schemas.microsoft.com/office/drawing/2014/main" val="393854410"/>
                    </a:ext>
                  </a:extLst>
                </a:gridCol>
                <a:gridCol w="1366310">
                  <a:extLst>
                    <a:ext uri="{9D8B030D-6E8A-4147-A177-3AD203B41FA5}">
                      <a16:colId xmlns:a16="http://schemas.microsoft.com/office/drawing/2014/main" val="2086382275"/>
                    </a:ext>
                  </a:extLst>
                </a:gridCol>
              </a:tblGrid>
              <a:tr h="4250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elf Cosmetics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185992"/>
                  </a:ext>
                </a:extLst>
              </a:tr>
              <a:tr h="4250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PlanetOut, Inc.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41850000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37674"/>
                  </a:ext>
                </a:extLst>
              </a:tr>
              <a:tr h="4250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Quotient Biodiagnostics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929113"/>
                  </a:ext>
                </a:extLst>
              </a:tr>
              <a:tr h="4250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Shield Therapeutics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602181"/>
                  </a:ext>
                </a:extLst>
              </a:tr>
              <a:tr h="4250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Shurgard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Self-Storage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575000000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421939"/>
                  </a:ext>
                </a:extLst>
              </a:tr>
              <a:tr h="4250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Thyrocare Technologies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747214"/>
                  </a:ext>
                </a:extLst>
              </a:tr>
              <a:tr h="4250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824350000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192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9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Acquirer on the basis of </a:t>
            </a:r>
            <a:r>
              <a:rPr lang="en-US" dirty="0"/>
              <a:t>A</a:t>
            </a:r>
            <a:r>
              <a:rPr lang="en-US" dirty="0" smtClean="0"/>
              <a:t>cquired Price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Top 5 Acquirer who did IPOs                   </a:t>
            </a:r>
            <a:r>
              <a:rPr lang="en-US" dirty="0"/>
              <a:t>Top 5 Acquirer who did </a:t>
            </a:r>
            <a:r>
              <a:rPr lang="en-US" dirty="0" smtClean="0"/>
              <a:t>not IPOs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Total:-             $ 3.57Bn                               Total:-                      $ 2.91Bn                   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089589"/>
              </p:ext>
            </p:extLst>
          </p:nvPr>
        </p:nvGraphicFramePr>
        <p:xfrm>
          <a:off x="1017202" y="2434278"/>
          <a:ext cx="4127500" cy="3138618"/>
        </p:xfrm>
        <a:graphic>
          <a:graphicData uri="http://schemas.openxmlformats.org/drawingml/2006/table">
            <a:tbl>
              <a:tblPr/>
              <a:tblGrid>
                <a:gridCol w="3036140">
                  <a:extLst>
                    <a:ext uri="{9D8B030D-6E8A-4147-A177-3AD203B41FA5}">
                      <a16:colId xmlns:a16="http://schemas.microsoft.com/office/drawing/2014/main" val="1148985544"/>
                    </a:ext>
                  </a:extLst>
                </a:gridCol>
                <a:gridCol w="1091360">
                  <a:extLst>
                    <a:ext uri="{9D8B030D-6E8A-4147-A177-3AD203B41FA5}">
                      <a16:colId xmlns:a16="http://schemas.microsoft.com/office/drawing/2014/main" val="2709653308"/>
                    </a:ext>
                  </a:extLst>
                </a:gridCol>
              </a:tblGrid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Acquire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Companies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price_usd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04275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 Comedil S.r.l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714236600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523789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HDI Plastics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735231420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984322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Navistar Defense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724734010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404051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703739190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55315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Union de Pharmacologie Scientifique 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Applique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693241780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311385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3571183000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983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185666"/>
              </p:ext>
            </p:extLst>
          </p:nvPr>
        </p:nvGraphicFramePr>
        <p:xfrm>
          <a:off x="6635922" y="2434278"/>
          <a:ext cx="4559300" cy="3138618"/>
        </p:xfrm>
        <a:graphic>
          <a:graphicData uri="http://schemas.openxmlformats.org/drawingml/2006/table">
            <a:tbl>
              <a:tblPr/>
              <a:tblGrid>
                <a:gridCol w="2913550">
                  <a:extLst>
                    <a:ext uri="{9D8B030D-6E8A-4147-A177-3AD203B41FA5}">
                      <a16:colId xmlns:a16="http://schemas.microsoft.com/office/drawing/2014/main" val="2558943447"/>
                    </a:ext>
                  </a:extLst>
                </a:gridCol>
                <a:gridCol w="1645750">
                  <a:extLst>
                    <a:ext uri="{9D8B030D-6E8A-4147-A177-3AD203B41FA5}">
                      <a16:colId xmlns:a16="http://schemas.microsoft.com/office/drawing/2014/main" val="2366912849"/>
                    </a:ext>
                  </a:extLst>
                </a:gridCol>
              </a:tblGrid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Acquirer Companies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Sum 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</a:t>
                      </a:r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price_usd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773499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Acosta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514785810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977890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Cisco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525283220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988566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CVC Capital Partners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872523190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160552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StackPath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493790990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103082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Teva Pharmaceutical Industries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504288400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462131"/>
                  </a:ext>
                </a:extLst>
              </a:tr>
              <a:tr h="4483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2910671610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911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0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Country of Acquirer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F441AA-2296-9D8D-3B55-A229C44CF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7844"/>
              </p:ext>
            </p:extLst>
          </p:nvPr>
        </p:nvGraphicFramePr>
        <p:xfrm>
          <a:off x="838200" y="1825625"/>
          <a:ext cx="489533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6DCC29F-3079-9A3A-47B3-87A5C7B362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962835"/>
              </p:ext>
            </p:extLst>
          </p:nvPr>
        </p:nvGraphicFramePr>
        <p:xfrm>
          <a:off x="60960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527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Regional Analysis of Acquirers and </a:t>
            </a:r>
            <a:r>
              <a:rPr lang="en-US" dirty="0" err="1" smtClean="0"/>
              <a:t>Acquirees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Highest Acquires Belongs to California and England 7</a:t>
            </a:r>
          </a:p>
          <a:p>
            <a:r>
              <a:rPr lang="en-US" dirty="0" smtClean="0"/>
              <a:t>Highest </a:t>
            </a:r>
            <a:r>
              <a:rPr lang="en-US" dirty="0" err="1" smtClean="0"/>
              <a:t>Acquirees</a:t>
            </a:r>
            <a:r>
              <a:rPr lang="en-US" dirty="0" smtClean="0"/>
              <a:t> Belong to Catalonia 10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800871"/>
              </p:ext>
            </p:extLst>
          </p:nvPr>
        </p:nvGraphicFramePr>
        <p:xfrm>
          <a:off x="1013254" y="2829697"/>
          <a:ext cx="10340546" cy="3756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06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A33C637-D9A1-BFEF-F5A8-8403AE87B5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677846"/>
              </p:ext>
            </p:extLst>
          </p:nvPr>
        </p:nvGraphicFramePr>
        <p:xfrm>
          <a:off x="667265" y="691978"/>
          <a:ext cx="11059297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29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653</Words>
  <Application>Microsoft Office PowerPoint</Application>
  <PresentationFormat>Widescreen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SWScrpc</vt:lpstr>
      <vt:lpstr>Times New Roman</vt:lpstr>
      <vt:lpstr>Office Theme</vt:lpstr>
      <vt:lpstr>Acquisitions and IPOs</vt:lpstr>
      <vt:lpstr>About Data</vt:lpstr>
      <vt:lpstr>Approach</vt:lpstr>
      <vt:lpstr>Analysis on Acquirers who already did IPO vs who didn't</vt:lpstr>
      <vt:lpstr>Companies Who Raised Money From IPOs</vt:lpstr>
      <vt:lpstr>Top Acquirer on the basis of Acquired Price</vt:lpstr>
      <vt:lpstr>Country of Acquirer</vt:lpstr>
      <vt:lpstr>Regional Analysis of Acquirers and Acquirees</vt:lpstr>
      <vt:lpstr>PowerPoint Presentation</vt:lpstr>
      <vt:lpstr>Price analysis of different acquisitions</vt:lpstr>
      <vt:lpstr>Monthly analysis of number of acquisitions and IPOs</vt:lpstr>
      <vt:lpstr>Analysis of social media presence of acquirers vs acquirees</vt:lpstr>
      <vt:lpstr>Qualification (Degree) Analysis of directors of acquiree vs acquirer</vt:lpstr>
      <vt:lpstr>Institute Analysis of directors of acquirers vs acquirees</vt:lpstr>
      <vt:lpstr>Acquisitions where both directors of acquirer and acquiree are from the same institute</vt:lpstr>
      <vt:lpstr>Acquisitions &amp; IPOs Dashboard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Acquisitions and IPOs</dc:title>
  <dc:creator>Pankaj</dc:creator>
  <cp:lastModifiedBy>Pankaj</cp:lastModifiedBy>
  <cp:revision>34</cp:revision>
  <dcterms:created xsi:type="dcterms:W3CDTF">2022-09-10T20:43:33Z</dcterms:created>
  <dcterms:modified xsi:type="dcterms:W3CDTF">2022-11-17T07:03:45Z</dcterms:modified>
</cp:coreProperties>
</file>