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74"/>
  </p:notesMasterIdLst>
  <p:handoutMasterIdLst>
    <p:handoutMasterId r:id="rId75"/>
  </p:handoutMasterIdLst>
  <p:sldIdLst>
    <p:sldId id="460" r:id="rId2"/>
    <p:sldId id="257" r:id="rId3"/>
    <p:sldId id="258" r:id="rId4"/>
    <p:sldId id="418" r:id="rId5"/>
    <p:sldId id="259" r:id="rId6"/>
    <p:sldId id="419" r:id="rId7"/>
    <p:sldId id="420" r:id="rId8"/>
    <p:sldId id="422" r:id="rId9"/>
    <p:sldId id="306" r:id="rId10"/>
    <p:sldId id="423" r:id="rId11"/>
    <p:sldId id="339" r:id="rId12"/>
    <p:sldId id="262" r:id="rId13"/>
    <p:sldId id="353" r:id="rId14"/>
    <p:sldId id="264" r:id="rId15"/>
    <p:sldId id="354" r:id="rId16"/>
    <p:sldId id="337" r:id="rId17"/>
    <p:sldId id="379" r:id="rId18"/>
    <p:sldId id="433" r:id="rId19"/>
    <p:sldId id="389" r:id="rId20"/>
    <p:sldId id="385" r:id="rId21"/>
    <p:sldId id="386" r:id="rId22"/>
    <p:sldId id="387" r:id="rId23"/>
    <p:sldId id="388" r:id="rId24"/>
    <p:sldId id="376" r:id="rId25"/>
    <p:sldId id="378" r:id="rId26"/>
    <p:sldId id="345" r:id="rId27"/>
    <p:sldId id="341" r:id="rId28"/>
    <p:sldId id="390" r:id="rId29"/>
    <p:sldId id="391" r:id="rId30"/>
    <p:sldId id="343" r:id="rId31"/>
    <p:sldId id="392" r:id="rId32"/>
    <p:sldId id="394" r:id="rId33"/>
    <p:sldId id="273" r:id="rId34"/>
    <p:sldId id="349" r:id="rId35"/>
    <p:sldId id="395" r:id="rId36"/>
    <p:sldId id="396" r:id="rId37"/>
    <p:sldId id="397" r:id="rId38"/>
    <p:sldId id="350" r:id="rId39"/>
    <p:sldId id="275" r:id="rId40"/>
    <p:sldId id="278" r:id="rId41"/>
    <p:sldId id="279" r:id="rId42"/>
    <p:sldId id="280" r:id="rId43"/>
    <p:sldId id="321" r:id="rId44"/>
    <p:sldId id="281" r:id="rId45"/>
    <p:sldId id="293" r:id="rId46"/>
    <p:sldId id="340" r:id="rId47"/>
    <p:sldId id="398" r:id="rId48"/>
    <p:sldId id="359" r:id="rId49"/>
    <p:sldId id="399" r:id="rId50"/>
    <p:sldId id="424" r:id="rId51"/>
    <p:sldId id="425" r:id="rId52"/>
    <p:sldId id="426" r:id="rId53"/>
    <p:sldId id="427" r:id="rId54"/>
    <p:sldId id="428" r:id="rId55"/>
    <p:sldId id="432" r:id="rId56"/>
    <p:sldId id="429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6" r:id="rId70"/>
    <p:sldId id="457" r:id="rId71"/>
    <p:sldId id="458" r:id="rId72"/>
    <p:sldId id="459" r:id="rId73"/>
  </p:sldIdLst>
  <p:sldSz cx="9144000" cy="6858000" type="screen4x3"/>
  <p:notesSz cx="6858000" cy="9144000"/>
  <p:embeddedFontLst>
    <p:embeddedFont>
      <p:font typeface="Book Antiqua" pitchFamily="18" charset="0"/>
      <p:regular r:id="rId76"/>
      <p:bold r:id="rId77"/>
      <p:italic r:id="rId78"/>
      <p:boldItalic r:id="rId79"/>
    </p:embeddedFont>
    <p:embeddedFont>
      <p:font typeface="Monotype Sorts" charset="2"/>
      <p:regular r:id="rId80"/>
    </p:embeddedFont>
    <p:embeddedFont>
      <p:font typeface="MS Reference Serif" charset="0"/>
      <p:regular r:id="rId81"/>
      <p:bold r:id="rId82"/>
      <p:italic r:id="rId83"/>
      <p:boldItalic r:id="rId8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505"/>
    <a:srgbClr val="990033"/>
    <a:srgbClr val="72AF2F"/>
    <a:srgbClr val="3B7679"/>
    <a:srgbClr val="5A882C"/>
    <a:srgbClr val="006666"/>
    <a:srgbClr val="CC3300"/>
    <a:srgbClr val="009999"/>
    <a:srgbClr val="9BDA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0929"/>
  </p:normalViewPr>
  <p:slideViewPr>
    <p:cSldViewPr snapToGrid="0">
      <p:cViewPr>
        <p:scale>
          <a:sx n="66" d="100"/>
          <a:sy n="66" d="100"/>
        </p:scale>
        <p:origin x="-1704" y="-186"/>
      </p:cViewPr>
      <p:guideLst>
        <p:guide orient="horz" pos="4198"/>
        <p:guide pos="4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83" Type="http://schemas.openxmlformats.org/officeDocument/2006/relationships/font" Target="fonts/font8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39.xml"/><Relationship Id="rId18" Type="http://schemas.openxmlformats.org/officeDocument/2006/relationships/slide" Target="slides/slide45.xml"/><Relationship Id="rId3" Type="http://schemas.openxmlformats.org/officeDocument/2006/relationships/slide" Target="slides/slide11.xml"/><Relationship Id="rId7" Type="http://schemas.openxmlformats.org/officeDocument/2006/relationships/slide" Target="slides/slide17.xml"/><Relationship Id="rId12" Type="http://schemas.openxmlformats.org/officeDocument/2006/relationships/slide" Target="slides/slide38.xml"/><Relationship Id="rId17" Type="http://schemas.openxmlformats.org/officeDocument/2006/relationships/slide" Target="slides/slide44.xml"/><Relationship Id="rId2" Type="http://schemas.openxmlformats.org/officeDocument/2006/relationships/slide" Target="slides/slide3.xml"/><Relationship Id="rId16" Type="http://schemas.openxmlformats.org/officeDocument/2006/relationships/slide" Target="slides/slide43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11" Type="http://schemas.openxmlformats.org/officeDocument/2006/relationships/slide" Target="slides/slide34.xml"/><Relationship Id="rId5" Type="http://schemas.openxmlformats.org/officeDocument/2006/relationships/slide" Target="slides/slide14.xml"/><Relationship Id="rId15" Type="http://schemas.openxmlformats.org/officeDocument/2006/relationships/slide" Target="slides/slide41.xml"/><Relationship Id="rId10" Type="http://schemas.openxmlformats.org/officeDocument/2006/relationships/slide" Target="slides/slide33.xml"/><Relationship Id="rId4" Type="http://schemas.openxmlformats.org/officeDocument/2006/relationships/slide" Target="slides/slide13.xml"/><Relationship Id="rId9" Type="http://schemas.openxmlformats.org/officeDocument/2006/relationships/slide" Target="slides/slide29.xml"/><Relationship Id="rId1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FB3E30B-8692-414D-B1B2-93F9830008D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3B011A0-6335-4352-8D60-EA0C7BE32164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5190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5190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0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191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5191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19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63563" y="6164263"/>
            <a:ext cx="6827837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</a:t>
            </a:r>
            <a:r>
              <a:rPr lang="en-US" sz="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2014  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304801"/>
            <a:ext cx="9042400" cy="2207078"/>
          </a:xfrm>
        </p:spPr>
        <p:txBody>
          <a:bodyPr/>
          <a:lstStyle/>
          <a:p>
            <a:r>
              <a:rPr lang="en-US" sz="7200" dirty="0" smtClean="0"/>
              <a:t>HYPOTHESIS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343" y="3207657"/>
            <a:ext cx="6400800" cy="2242457"/>
          </a:xfrm>
        </p:spPr>
        <p:txBody>
          <a:bodyPr/>
          <a:lstStyle/>
          <a:p>
            <a:r>
              <a:rPr lang="en-US" sz="2800" dirty="0" smtClean="0"/>
              <a:t>- UTKARSH KULSHRESTHA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94481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on a soft drink bottle states that it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contains 67.6 fluid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correct.  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67.6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1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299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676650"/>
            <a:ext cx="7315200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incorrect.  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67.6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1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06438" y="1079500"/>
            <a:ext cx="7772400" cy="58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 Hypothesis as an Assumption to be Challenged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6861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6292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743075" y="3790950"/>
            <a:ext cx="1822450" cy="1189038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765300" y="5062538"/>
            <a:ext cx="1695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08400" y="5062538"/>
            <a:ext cx="17351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10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909763" y="3933825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1" name="Equation" r:id="rId4" imgW="1574640" imgH="419040" progId="Equation.DSMT4">
                    <p:embed/>
                  </p:oleObj>
                </mc:Choice>
                <mc:Fallback>
                  <p:oleObj name="Equation" r:id="rId4" imgW="157464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2" name="Equation" r:id="rId6" imgW="1562040" imgH="419040" progId="Equation.DSMT4">
                    <p:embed/>
                  </p:oleObj>
                </mc:Choice>
                <mc:Fallback>
                  <p:oleObj name="Equation" r:id="rId6" imgW="1562040" imgH="4190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3871913" y="3933825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3" name="Equation" r:id="rId8" imgW="1574640" imgH="419040" progId="Equation.DSMT4">
                    <p:embed/>
                  </p:oleObj>
                </mc:Choice>
                <mc:Fallback>
                  <p:oleObj name="Equation" r:id="rId8" imgW="1574640" imgH="419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4" name="Equation" r:id="rId10" imgW="1562040" imgH="419040" progId="Equation.DSMT4">
                    <p:embed/>
                  </p:oleObj>
                </mc:Choice>
                <mc:Fallback>
                  <p:oleObj name="Equation" r:id="rId10" imgW="1562040" imgH="4190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5786438" y="3933825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5" name="Equation" r:id="rId12" imgW="1574640" imgH="419040" progId="Equation.DSMT4">
                    <p:embed/>
                  </p:oleObj>
                </mc:Choice>
                <mc:Fallback>
                  <p:oleObj name="Equation" r:id="rId12" imgW="1574640" imgH="4190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6" name="Equation" r:id="rId14" imgW="1574640" imgH="419040" progId="Equation.DSMT4">
                    <p:embed/>
                  </p:oleObj>
                </mc:Choice>
                <mc:Fallback>
                  <p:oleObj name="Equation" r:id="rId14" imgW="1574640" imgH="419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790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8421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5238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25812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45053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64484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04850" y="10922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utoUpdateAnimBg="0"/>
      <p:bldP spid="176134" grpId="0" autoUpdateAnimBg="0"/>
      <p:bldP spid="176135" grpId="0" autoUpdateAnimBg="0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utoUpdateAnimBg="0"/>
      <p:bldP spid="1761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3264"/>
            <a:ext cx="7772400" cy="585788"/>
          </a:xfrm>
          <a:noFill/>
          <a:ln/>
        </p:spPr>
        <p:txBody>
          <a:bodyPr/>
          <a:lstStyle/>
          <a:p>
            <a:r>
              <a:rPr lang="en-US" dirty="0"/>
              <a:t>Null and Alternative Hypotheses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090613"/>
            <a:ext cx="5124450" cy="471487"/>
          </a:xfrm>
          <a:noFill/>
          <a:ln/>
        </p:spPr>
        <p:txBody>
          <a:bodyPr/>
          <a:lstStyle/>
          <a:p>
            <a:pPr marL="400050" indent="-400050"/>
            <a:r>
              <a:rPr lang="en-US">
                <a:solidFill>
                  <a:srgbClr val="66FFFF"/>
                </a:solidFill>
              </a:rPr>
              <a:t>Example:  Metro EMS</a:t>
            </a:r>
            <a:r>
              <a:rPr lang="en-US"/>
              <a:t>	</a:t>
            </a: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1089025" y="1633538"/>
            <a:ext cx="71691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 one of the most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comprehensive emergency medical services in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world.  Operating in a multiple hospital system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approximately 20 mobile medical units,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is to respond to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mean time of 12 minutes or less.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7524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120775" y="3897313"/>
            <a:ext cx="7143750" cy="202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 wants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formulate a hypothesis test that could use a sample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emergency response times to determine whether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not the service goal of 12 minutes or less is being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0420" name="AutoShape 180"/>
          <p:cNvSpPr>
            <a:spLocks noChangeArrowheads="1"/>
          </p:cNvSpPr>
          <p:nvPr/>
        </p:nvSpPr>
        <p:spPr bwMode="auto">
          <a:xfrm rot="5400000">
            <a:off x="752475" y="400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6" grpId="0" autoUpdateAnimBg="0"/>
      <p:bldP spid="10417" grpId="0" animBg="1"/>
      <p:bldP spid="10419" grpId="0" autoUpdateAnimBg="0"/>
      <p:bldP spid="10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838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960688" y="1243013"/>
            <a:ext cx="4733925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2952750" y="2843213"/>
            <a:ext cx="43815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838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1016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987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1062038" y="4859338"/>
            <a:ext cx="70024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561975" y="1536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561975" y="311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3" grpId="0" animBg="1"/>
      <p:bldP spid="205929" grpId="0" autoUpdateAnimBg="0"/>
      <p:bldP spid="205930" grpId="0" autoUpdateAnimBg="0"/>
      <p:bldP spid="205931" grpId="0" animBg="1"/>
      <p:bldP spid="205932" grpId="0" autoUpdateAnimBg="0"/>
      <p:bldP spid="205934" grpId="0" autoUpdateAnimBg="0"/>
      <p:bldP spid="205935" grpId="0" autoUpdateAnimBg="0"/>
      <p:bldP spid="205936" grpId="0" animBg="1"/>
      <p:bldP spid="2059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108267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4850" y="19177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4850" y="24320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50482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504825" y="2101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504825" y="2673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04850" y="38608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504825" y="4121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6" grpId="0" animBg="1"/>
      <p:bldP spid="12297" grpId="0" animBg="1"/>
      <p:bldP spid="12298" grpId="0" animBg="1"/>
      <p:bldP spid="12299" grpId="0" autoUpdateAnimBg="0"/>
      <p:bldP spid="123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11200" y="87312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92150" y="18224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92150" y="25463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51117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511175" y="1797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511175" y="278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  <p:bldP spid="206854" grpId="0" animBg="1"/>
      <p:bldP spid="206855" grpId="0" animBg="1"/>
      <p:bldP spid="2068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2150" y="2884488"/>
            <a:ext cx="2667000" cy="1244600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924550" y="2884488"/>
            <a:ext cx="2660650" cy="1244600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924550" y="4149725"/>
            <a:ext cx="2660650" cy="1266825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240088" y="4149725"/>
            <a:ext cx="2660650" cy="1266825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6750" y="41544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74688" y="28844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3850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2455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647700" y="23939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219450" y="12319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666750" y="17653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1876425" y="21732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5781675" y="1011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5781675" y="55070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685800" y="40894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685800" y="1120775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685800" y="287020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rejection region.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5238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523875" y="297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 rot="5400000">
            <a:off x="523875" y="4311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utoUpdateAnimBg="0"/>
      <p:bldP spid="257031" grpId="0" autoUpdateAnimBg="0"/>
      <p:bldP spid="257032" grpId="0" autoUpdateAnimBg="0"/>
      <p:bldP spid="257033" grpId="0" animBg="1"/>
      <p:bldP spid="257034" grpId="0" animBg="1"/>
      <p:bldP spid="2570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Suggested Guidelines for Interpreting </a:t>
            </a:r>
            <a:r>
              <a:rPr lang="en-US" sz="2800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017361"/>
            <a:ext cx="7505700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.01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Overwhelming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850" y="1992086"/>
            <a:ext cx="7505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 .01 and .05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Strong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4850" y="2901722"/>
            <a:ext cx="7505700" cy="1204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.05 and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Weak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50482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504825" y="21508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5400000">
            <a:off x="504825" y="3217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4850" y="3973286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Greater than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Insufficient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5400000">
            <a:off x="504825" y="4233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05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139825" y="15748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06438" y="1090613"/>
            <a:ext cx="4332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2533650" y="189230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395413" y="34940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2901950" y="24225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629150" y="52895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376613" y="5284788"/>
            <a:ext cx="8921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776413" y="21986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.10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297113" y="49545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7396163" y="47323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2595563" y="5284788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4792663" y="482917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2530475" y="46164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2433638" y="1825625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3138488" y="35369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3536950" y="2238375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2597150" y="37369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733425" y="221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733425" y="3740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5973763" y="2214563"/>
            <a:ext cx="1779587" cy="1379537"/>
            <a:chOff x="3571" y="1663"/>
            <a:chExt cx="1121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5524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573" y="0"/>
            <a:ext cx="7772400" cy="814388"/>
          </a:xfrm>
          <a:noFill/>
          <a:ln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Hypothesis Testing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9450" y="1106488"/>
            <a:ext cx="6761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Developing Null and Alternative Hypotheses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82625" y="1563688"/>
            <a:ext cx="4041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Type I and Type II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82625" y="2013177"/>
            <a:ext cx="45164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87388" y="2489427"/>
            <a:ext cx="4879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49847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49847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 rot="5400000">
            <a:off x="498475" y="21481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 rot="5400000">
            <a:off x="498475" y="26243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82625" y="2983139"/>
            <a:ext cx="3663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 rot="5400000">
            <a:off x="498475" y="311490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675371" y="3469361"/>
            <a:ext cx="64347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 rot="5400000">
            <a:off x="491221" y="36011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682631" y="3955583"/>
            <a:ext cx="661591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Type II Errors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 rot="5400000">
            <a:off x="498481" y="408734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675377" y="4441805"/>
            <a:ext cx="6819496" cy="9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9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a Hypothesis Test About a Population mean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 rot="5400000">
            <a:off x="491227" y="457356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utoUpdateAnimBg="0"/>
      <p:bldP spid="5128" grpId="0" autoUpdateAnimBg="0"/>
      <p:bldP spid="5129" grpId="0" autoUpdateAnimBg="0"/>
      <p:bldP spid="5133" grpId="0" animBg="1"/>
      <p:bldP spid="5134" grpId="0" animBg="1"/>
      <p:bldP spid="5137" grpId="0" animBg="1"/>
      <p:bldP spid="5138" grpId="0" animBg="1"/>
      <p:bldP spid="5143" grpId="0" autoUpdateAnimBg="0"/>
      <p:bldP spid="5144" grpId="0" animBg="1"/>
      <p:bldP spid="13" grpId="0" autoUpdateAnimBg="0"/>
      <p:bldP spid="14" grpId="0" animBg="1"/>
      <p:bldP spid="15" grpId="0" autoUpdateAnimBg="0"/>
      <p:bldP spid="16" grpId="0" animBg="1"/>
      <p:bldP spid="17" grpId="0" autoUpdateAnimBg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143000" y="1612900"/>
            <a:ext cx="6877050" cy="44116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06438" y="1090613"/>
            <a:ext cx="4738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1657350" y="19240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634163" y="3506788"/>
            <a:ext cx="12271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5861050" y="47910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5416550" y="24542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749675" y="53213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4652963" y="5278438"/>
            <a:ext cx="7905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6138863" y="22113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.04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1420813" y="49863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519863" y="47640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795963" y="5278438"/>
            <a:ext cx="7143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3916363" y="48609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557338" y="1857375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5786438" y="35687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5289550" y="2270125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5873750" y="37687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7524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75247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1363663" y="1693863"/>
            <a:ext cx="1779587" cy="1379537"/>
            <a:chOff x="3571" y="1663"/>
            <a:chExt cx="1121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30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5734050" y="939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5800" y="1098324"/>
            <a:ext cx="76596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1917474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685800" y="3136674"/>
            <a:ext cx="713898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08025" y="4403499"/>
            <a:ext cx="49355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48577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485775" y="20492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485775" y="3268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485775" y="45257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nimBg="1"/>
      <p:bldP spid="264200" grpId="0" animBg="1"/>
      <p:bldP spid="264201" grpId="0" animBg="1"/>
      <p:bldP spid="2642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2509838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2501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2271713" y="3851275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3505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2863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3168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4656138" y="5280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2328863" y="5260975"/>
            <a:ext cx="172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>
                <a:effectLst/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3498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414463" y="312737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72013" y="411797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7302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5802313" y="2030413"/>
            <a:ext cx="1779587" cy="1379537"/>
            <a:chOff x="3571" y="1663"/>
            <a:chExt cx="1121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58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2278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2405063" y="1971675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752475" y="498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4821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706438" y="1090613"/>
            <a:ext cx="54244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1862138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 flipH="1">
            <a:off x="4144963" y="4849813"/>
            <a:ext cx="15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5697538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5891213" y="38703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5695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702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6102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3979863" y="5299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710113" y="5280025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4546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386513" y="31464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043113" y="41370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1757363" y="1990725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630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6654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1420813" y="2106613"/>
            <a:ext cx="1779587" cy="1379537"/>
            <a:chOff x="895" y="1663"/>
            <a:chExt cx="1121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1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752475" y="5003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706438" y="1090613"/>
            <a:ext cx="55768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796925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11213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11213" y="2109788"/>
            <a:ext cx="74612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of the test statistic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5619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561975" y="2241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792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811213" y="3671888"/>
            <a:ext cx="76581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11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56197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561975" y="4718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  <p:bldP spid="253957" grpId="0" autoUpdateAnimBg="0"/>
      <p:bldP spid="253962" grpId="0" animBg="1"/>
      <p:bldP spid="253963" grpId="0" animBg="1"/>
      <p:bldP spid="253964" grpId="0" animBg="1"/>
      <p:bldP spid="253968" grpId="0" autoUpdateAnimBg="0"/>
      <p:bldP spid="253969" grpId="0" autoUpdateAnimBg="0"/>
      <p:bldP spid="253970" grpId="0" autoUpdateAnimBg="0"/>
      <p:bldP spid="253971" grpId="0" animBg="1"/>
      <p:bldP spid="2539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811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795338" y="1611313"/>
            <a:ext cx="7343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800100" y="2509838"/>
            <a:ext cx="79517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and the rejection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	rule to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6005" name="AutoShape 5"/>
          <p:cNvSpPr>
            <a:spLocks noChangeArrowheads="1"/>
          </p:cNvSpPr>
          <p:nvPr/>
        </p:nvSpPr>
        <p:spPr bwMode="auto">
          <a:xfrm rot="5400000">
            <a:off x="56197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6" name="AutoShape 6"/>
          <p:cNvSpPr>
            <a:spLocks noChangeArrowheads="1"/>
          </p:cNvSpPr>
          <p:nvPr/>
        </p:nvSpPr>
        <p:spPr bwMode="auto">
          <a:xfrm rot="5400000">
            <a:off x="561975" y="264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05" grpId="0" animBg="1"/>
      <p:bldP spid="2560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709613" y="1116013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1127125" y="3157538"/>
            <a:ext cx="732155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 perform a hypothesis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test, with a 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being 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1095375" y="1614488"/>
            <a:ext cx="7275513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 sample of 40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were tabulated. 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is 13.25 minutes.  The population standard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deviation is believed to 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752475" y="326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11" grpId="0" autoUpdateAnimBg="0"/>
      <p:bldP spid="185512" grpId="0" autoUpdateAnimBg="0"/>
      <p:bldP spid="185513" grpId="0" animBg="1"/>
      <p:bldP spid="1855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1181100" y="1733550"/>
            <a:ext cx="40005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1216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625633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5357813" y="1820863"/>
            <a:ext cx="1570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698500" y="1093788"/>
            <a:ext cx="589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771525" y="3879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1181100" y="3676650"/>
            <a:ext cx="58483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1255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2713" y="4408488"/>
          <a:ext cx="385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4" name="Equation" r:id="rId4" imgW="4647960" imgH="888840" progId="Equation.DSMT4">
                  <p:embed/>
                </p:oleObj>
              </mc:Choice>
              <mc:Fallback>
                <p:oleObj name="Equation" r:id="rId4" imgW="4647960" imgH="888840" progId="Equation.DSMT4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08488"/>
                        <a:ext cx="385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5791200" y="4476750"/>
            <a:ext cx="838200" cy="51435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0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3" grpId="0" animBg="1"/>
      <p:bldP spid="180334" grpId="0" autoUpdateAnimBg="0"/>
      <p:bldP spid="180335" grpId="0" animBg="1"/>
      <p:bldP spid="180336" grpId="0" autoUpdateAnimBg="0"/>
      <p:bldP spid="180339" grpId="0" autoUpdateAnimBg="0"/>
      <p:bldP spid="180341" grpId="0" autoUpdateAnimBg="0"/>
      <p:bldP spid="180352" grpId="0" animBg="1"/>
      <p:bldP spid="180353" grpId="0" animBg="1"/>
      <p:bldP spid="180354" grpId="0" animBg="1"/>
      <p:bldP spid="180357" grpId="0" animBg="1"/>
      <p:bldP spid="180358" grpId="0" autoUpdateAnimBg="0"/>
      <p:bldP spid="1803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698500" y="10937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1677988" y="2376488"/>
            <a:ext cx="60658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5727700" y="283845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1577975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7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2" grpId="0" animBg="1"/>
      <p:bldP spid="278633" grpId="0" autoUpdateAnimBg="0"/>
      <p:bldP spid="278637" grpId="0" animBg="1"/>
      <p:bldP spid="278638" grpId="0" animBg="1"/>
      <p:bldP spid="278641" grpId="0" animBg="1"/>
      <p:bldP spid="278642" grpId="0" autoUpdateAnimBg="0"/>
      <p:bldP spid="278644" grpId="0" autoUpdateAnimBg="0"/>
      <p:bldP spid="278645" grpId="0" animBg="1"/>
      <p:bldP spid="278646" grpId="0" autoUpdateAnimBg="0"/>
      <p:bldP spid="2786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130300" y="1600200"/>
            <a:ext cx="6877050" cy="4445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06438" y="1092427"/>
            <a:ext cx="46497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–Value Approach</a:t>
            </a:r>
            <a:endParaRPr lang="en-US" sz="2400" baseline="-25000" dirty="0">
              <a:effectLst/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657350" y="17716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56"/>
              </a:cxn>
              <a:cxn ang="0">
                <a:pos x="2692" y="1826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8" y="1868"/>
                </a:lnTo>
                <a:lnTo>
                  <a:pt x="2796" y="1856"/>
                </a:lnTo>
                <a:lnTo>
                  <a:pt x="2754" y="1846"/>
                </a:lnTo>
                <a:lnTo>
                  <a:pt x="2724" y="1834"/>
                </a:lnTo>
                <a:lnTo>
                  <a:pt x="2692" y="1826"/>
                </a:lnTo>
                <a:lnTo>
                  <a:pt x="2670" y="1820"/>
                </a:lnTo>
                <a:lnTo>
                  <a:pt x="2620" y="1804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634163" y="33543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861050" y="4641850"/>
            <a:ext cx="307975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4" y="64"/>
              </a:cxn>
              <a:cxn ang="0">
                <a:pos x="184" y="58"/>
              </a:cxn>
              <a:cxn ang="0">
                <a:pos x="170" y="54"/>
              </a:cxn>
              <a:cxn ang="0">
                <a:pos x="156" y="52"/>
              </a:cxn>
              <a:cxn ang="0">
                <a:pos x="146" y="50"/>
              </a:cxn>
              <a:cxn ang="0">
                <a:pos x="140" y="48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8" y="38"/>
              </a:cxn>
              <a:cxn ang="0">
                <a:pos x="90" y="34"/>
              </a:cxn>
              <a:cxn ang="0">
                <a:pos x="78" y="30"/>
              </a:cxn>
              <a:cxn ang="0">
                <a:pos x="70" y="28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4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4" y="64"/>
                </a:lnTo>
                <a:lnTo>
                  <a:pt x="184" y="58"/>
                </a:lnTo>
                <a:lnTo>
                  <a:pt x="170" y="54"/>
                </a:lnTo>
                <a:lnTo>
                  <a:pt x="156" y="52"/>
                </a:lnTo>
                <a:lnTo>
                  <a:pt x="146" y="50"/>
                </a:lnTo>
                <a:lnTo>
                  <a:pt x="140" y="48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8" y="38"/>
                </a:lnTo>
                <a:lnTo>
                  <a:pt x="90" y="34"/>
                </a:lnTo>
                <a:lnTo>
                  <a:pt x="78" y="30"/>
                </a:lnTo>
                <a:lnTo>
                  <a:pt x="70" y="28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416550" y="23018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752850" y="51641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52963" y="5126038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138863" y="20589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.05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420813" y="48339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519863" y="46116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5795963" y="5126038"/>
            <a:ext cx="714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3916363" y="47085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1557338" y="1704975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5786438" y="34163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5289550" y="2117725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5873750" y="36163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88582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88582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1344613" y="1636713"/>
            <a:ext cx="1779587" cy="1379537"/>
            <a:chOff x="895" y="1663"/>
            <a:chExt cx="1121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1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249"/>
            <a:ext cx="7772400" cy="642937"/>
          </a:xfrm>
          <a:noFill/>
          <a:ln/>
        </p:spPr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9847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10731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22352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4850" y="30734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498475" y="2457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4984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04850" y="3937000"/>
            <a:ext cx="8001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procedure uses data from 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to test the two competing statements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indicated by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98475" y="4203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utoUpdateAnimBg="0"/>
      <p:bldP spid="6150" grpId="0" autoUpdateAnimBg="0"/>
      <p:bldP spid="6151" grpId="0" autoUpdateAnimBg="0"/>
      <p:bldP spid="6153" grpId="0" animBg="1"/>
      <p:bldP spid="6154" grpId="0" animBg="1"/>
      <p:bldP spid="6155" grpId="0" autoUpdateAnimBg="0"/>
      <p:bldP spid="61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2363788" y="4281488"/>
            <a:ext cx="473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698500" y="10937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3016250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3201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83" grpId="0" animBg="1"/>
      <p:bldP spid="182384" grpId="0" autoUpdateAnimBg="0"/>
      <p:bldP spid="182386" grpId="0" autoUpdateAnimBg="0"/>
      <p:bldP spid="182387" grpId="0" autoUpdateAnimBg="0"/>
      <p:bldP spid="182389" grpId="0" animBg="1"/>
      <p:bldP spid="182390" grpId="0" animBg="1"/>
      <p:bldP spid="182393" grpId="0" autoUpdateAnimBg="0"/>
      <p:bldP spid="182394" grpId="0" animBg="1"/>
      <p:bldP spid="182395" grpId="0" autoUpdateAnimBg="0"/>
      <p:bldP spid="18239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698500" y="4924874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98500" y="1019175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536575" y="50709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53657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5365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536575" y="42327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1139825" y="4072387"/>
            <a:ext cx="6950075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158875" y="2011363"/>
            <a:ext cx="7824578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compute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greater than or equal to the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of the test statistic.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tail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compute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or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equal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value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the test statistic. 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158875" y="1535113"/>
            <a:ext cx="593090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30" grpId="0" animBg="1"/>
      <p:bldP spid="282632" grpId="0" animBg="1"/>
      <p:bldP spid="282633" grpId="0" animBg="1"/>
      <p:bldP spid="282634" grpId="0" animBg="1"/>
      <p:bldP spid="282635" grpId="0" animBg="1"/>
      <p:bldP spid="282636" grpId="0" autoUpdateAnimBg="0"/>
      <p:bldP spid="282637" grpId="0" autoUpdateAnimBg="0"/>
      <p:bldP spid="2826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698500" y="12065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720725" y="3192463"/>
            <a:ext cx="6034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5365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98500" y="196373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53657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utoUpdateAnimBg="0"/>
      <p:bldP spid="284678" grpId="0" autoUpdateAnimBg="0"/>
      <p:bldP spid="284679" grpId="0" animBg="1"/>
      <p:bldP spid="284680" grpId="0" autoUpdateAnimBg="0"/>
      <p:bldP spid="2846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084263"/>
            <a:ext cx="5110163" cy="5413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Example:  Glow Toothpaste</a:t>
            </a:r>
            <a:r>
              <a:rPr lang="en-US"/>
              <a:t> </a:t>
            </a:r>
          </a:p>
        </p:txBody>
      </p: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752475" y="173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752475" y="3295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1082675" y="3195638"/>
            <a:ext cx="7343775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continuation of the filling process if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results are consistent with the assumption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1076325" y="1665288"/>
            <a:ext cx="720090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designed to fill tubes with a mean weight of 6 oz.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Periodically, a sample of 30 tubes will be selected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to check the filling process.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2" grpId="0" animBg="1"/>
      <p:bldP spid="21573" grpId="0" animBg="1"/>
      <p:bldP spid="21574" grpId="0" autoUpdateAnimBg="0"/>
      <p:bldP spid="215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752475" y="173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752475" y="3028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1038225" y="2919413"/>
            <a:ext cx="73787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significance, to help determine whether the filling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process should continue operating or be stopped and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1019175" y="1636713"/>
            <a:ext cx="72342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 tubes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provides a sample mean of 6.1 oz. 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 be 0.2 oz.</a:t>
            </a:r>
          </a:p>
        </p:txBody>
      </p:sp>
      <p:sp>
        <p:nvSpPr>
          <p:cNvPr id="196805" name="Rectangle 197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6806" name="Rectangle 198"/>
          <p:cNvSpPr>
            <a:spLocks noChangeArrowheads="1"/>
          </p:cNvSpPr>
          <p:nvPr/>
        </p:nvSpPr>
        <p:spPr bwMode="auto">
          <a:xfrm>
            <a:off x="711200" y="1084263"/>
            <a:ext cx="5110163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6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01" grpId="0" animBg="1"/>
      <p:bldP spid="196802" grpId="0" animBg="1"/>
      <p:bldP spid="196803" grpId="0" autoUpdateAnimBg="0"/>
      <p:bldP spid="19680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81100" y="37147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36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623728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985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5643563" y="1820863"/>
            <a:ext cx="1398587" cy="822325"/>
            <a:chOff x="3543" y="1147"/>
            <a:chExt cx="881" cy="518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00" name="Equation" r:id="rId4" imgW="825480" imgH="393480" progId="Equation.DSMT4">
                    <p:embed/>
                  </p:oleObj>
                </mc:Choice>
                <mc:Fallback>
                  <p:oleObj name="Equation" r:id="rId4" imgW="825480" imgH="39348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430"/>
                          <a:ext cx="405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77152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2050" y="4422775"/>
          <a:ext cx="4121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1" name="Equation" r:id="rId6" imgW="4317840" imgH="888840" progId="Equation.DSMT4">
                  <p:embed/>
                </p:oleObj>
              </mc:Choice>
              <mc:Fallback>
                <p:oleObj name="Equation" r:id="rId6" imgW="4317840" imgH="888840" progId="Equation.DSMT4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22775"/>
                        <a:ext cx="41211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5695950" y="4514850"/>
            <a:ext cx="104775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181100" y="36004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1255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771525" y="378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5905500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577975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1371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5" grpId="0" animBg="1"/>
      <p:bldP spid="286766" grpId="0" autoUpdateAnimBg="0"/>
      <p:bldP spid="2867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819150" y="1631950"/>
            <a:ext cx="7562850" cy="4349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2308225" y="1839913"/>
            <a:ext cx="4514850" cy="3057525"/>
          </a:xfrm>
          <a:custGeom>
            <a:avLst/>
            <a:gdLst/>
            <a:ahLst/>
            <a:cxnLst>
              <a:cxn ang="0">
                <a:pos x="1339" y="18"/>
              </a:cxn>
              <a:cxn ang="0">
                <a:pos x="1258" y="99"/>
              </a:cxn>
              <a:cxn ang="0">
                <a:pos x="1192" y="202"/>
              </a:cxn>
              <a:cxn ang="0">
                <a:pos x="1138" y="310"/>
              </a:cxn>
              <a:cxn ang="0">
                <a:pos x="1096" y="418"/>
              </a:cxn>
              <a:cxn ang="0">
                <a:pos x="1051" y="513"/>
              </a:cxn>
              <a:cxn ang="0">
                <a:pos x="1006" y="639"/>
              </a:cxn>
              <a:cxn ang="0">
                <a:pos x="970" y="747"/>
              </a:cxn>
              <a:cxn ang="0">
                <a:pos x="946" y="850"/>
              </a:cxn>
              <a:cxn ang="0">
                <a:pos x="910" y="964"/>
              </a:cxn>
              <a:cxn ang="0">
                <a:pos x="877" y="1068"/>
              </a:cxn>
              <a:cxn ang="0">
                <a:pos x="844" y="1176"/>
              </a:cxn>
              <a:cxn ang="0">
                <a:pos x="800" y="1278"/>
              </a:cxn>
              <a:cxn ang="0">
                <a:pos x="742" y="1396"/>
              </a:cxn>
              <a:cxn ang="0">
                <a:pos x="679" y="1515"/>
              </a:cxn>
              <a:cxn ang="0">
                <a:pos x="595" y="1614"/>
              </a:cxn>
              <a:cxn ang="0">
                <a:pos x="496" y="1689"/>
              </a:cxn>
              <a:cxn ang="0">
                <a:pos x="382" y="1746"/>
              </a:cxn>
              <a:cxn ang="0">
                <a:pos x="298" y="1782"/>
              </a:cxn>
              <a:cxn ang="0">
                <a:pos x="193" y="1820"/>
              </a:cxn>
              <a:cxn ang="0">
                <a:pos x="67" y="1857"/>
              </a:cxn>
              <a:cxn ang="0">
                <a:pos x="1" y="1877"/>
              </a:cxn>
              <a:cxn ang="0">
                <a:pos x="2844" y="1920"/>
              </a:cxn>
              <a:cxn ang="0">
                <a:pos x="2776" y="1859"/>
              </a:cxn>
              <a:cxn ang="0">
                <a:pos x="2683" y="1833"/>
              </a:cxn>
              <a:cxn ang="0">
                <a:pos x="2566" y="1794"/>
              </a:cxn>
              <a:cxn ang="0">
                <a:pos x="2452" y="1746"/>
              </a:cxn>
              <a:cxn ang="0">
                <a:pos x="2320" y="1680"/>
              </a:cxn>
              <a:cxn ang="0">
                <a:pos x="2275" y="1650"/>
              </a:cxn>
              <a:cxn ang="0">
                <a:pos x="2200" y="1582"/>
              </a:cxn>
              <a:cxn ang="0">
                <a:pos x="2125" y="1485"/>
              </a:cxn>
              <a:cxn ang="0">
                <a:pos x="2062" y="1386"/>
              </a:cxn>
              <a:cxn ang="0">
                <a:pos x="2029" y="1326"/>
              </a:cxn>
              <a:cxn ang="0">
                <a:pos x="1963" y="1191"/>
              </a:cxn>
              <a:cxn ang="0">
                <a:pos x="1936" y="1107"/>
              </a:cxn>
              <a:cxn ang="0">
                <a:pos x="1903" y="1011"/>
              </a:cxn>
              <a:cxn ang="0">
                <a:pos x="1867" y="891"/>
              </a:cxn>
              <a:cxn ang="0">
                <a:pos x="1831" y="771"/>
              </a:cxn>
              <a:cxn ang="0">
                <a:pos x="1792" y="642"/>
              </a:cxn>
              <a:cxn ang="0">
                <a:pos x="1741" y="504"/>
              </a:cxn>
              <a:cxn ang="0">
                <a:pos x="1699" y="399"/>
              </a:cxn>
              <a:cxn ang="0">
                <a:pos x="1657" y="312"/>
              </a:cxn>
              <a:cxn ang="0">
                <a:pos x="1621" y="228"/>
              </a:cxn>
              <a:cxn ang="0">
                <a:pos x="1564" y="135"/>
              </a:cxn>
              <a:cxn ang="0">
                <a:pos x="1588" y="174"/>
              </a:cxn>
              <a:cxn ang="0">
                <a:pos x="1552" y="129"/>
              </a:cxn>
              <a:cxn ang="0">
                <a:pos x="1501" y="57"/>
              </a:cxn>
              <a:cxn ang="0">
                <a:pos x="1432" y="6"/>
              </a:cxn>
            </a:cxnLst>
            <a:rect l="0" t="0" r="r" b="b"/>
            <a:pathLst>
              <a:path w="2844" h="1926">
                <a:moveTo>
                  <a:pt x="1399" y="3"/>
                </a:moveTo>
                <a:lnTo>
                  <a:pt x="1372" y="6"/>
                </a:lnTo>
                <a:lnTo>
                  <a:pt x="1339" y="18"/>
                </a:lnTo>
                <a:lnTo>
                  <a:pt x="1308" y="30"/>
                </a:lnTo>
                <a:lnTo>
                  <a:pt x="1288" y="62"/>
                </a:lnTo>
                <a:lnTo>
                  <a:pt x="1258" y="99"/>
                </a:lnTo>
                <a:lnTo>
                  <a:pt x="1228" y="130"/>
                </a:lnTo>
                <a:lnTo>
                  <a:pt x="1210" y="160"/>
                </a:lnTo>
                <a:lnTo>
                  <a:pt x="1192" y="202"/>
                </a:lnTo>
                <a:lnTo>
                  <a:pt x="1168" y="232"/>
                </a:lnTo>
                <a:lnTo>
                  <a:pt x="1156" y="274"/>
                </a:lnTo>
                <a:lnTo>
                  <a:pt x="1138" y="310"/>
                </a:lnTo>
                <a:lnTo>
                  <a:pt x="1120" y="354"/>
                </a:lnTo>
                <a:lnTo>
                  <a:pt x="1108" y="382"/>
                </a:lnTo>
                <a:lnTo>
                  <a:pt x="1096" y="418"/>
                </a:lnTo>
                <a:lnTo>
                  <a:pt x="1078" y="447"/>
                </a:lnTo>
                <a:lnTo>
                  <a:pt x="1063" y="483"/>
                </a:lnTo>
                <a:lnTo>
                  <a:pt x="1051" y="513"/>
                </a:lnTo>
                <a:lnTo>
                  <a:pt x="1036" y="552"/>
                </a:lnTo>
                <a:lnTo>
                  <a:pt x="1021" y="594"/>
                </a:lnTo>
                <a:lnTo>
                  <a:pt x="1006" y="639"/>
                </a:lnTo>
                <a:lnTo>
                  <a:pt x="997" y="678"/>
                </a:lnTo>
                <a:lnTo>
                  <a:pt x="982" y="714"/>
                </a:lnTo>
                <a:lnTo>
                  <a:pt x="970" y="747"/>
                </a:lnTo>
                <a:lnTo>
                  <a:pt x="961" y="783"/>
                </a:lnTo>
                <a:lnTo>
                  <a:pt x="952" y="819"/>
                </a:lnTo>
                <a:lnTo>
                  <a:pt x="946" y="850"/>
                </a:lnTo>
                <a:lnTo>
                  <a:pt x="940" y="886"/>
                </a:lnTo>
                <a:lnTo>
                  <a:pt x="928" y="922"/>
                </a:lnTo>
                <a:lnTo>
                  <a:pt x="910" y="964"/>
                </a:lnTo>
                <a:lnTo>
                  <a:pt x="904" y="994"/>
                </a:lnTo>
                <a:lnTo>
                  <a:pt x="892" y="1030"/>
                </a:lnTo>
                <a:lnTo>
                  <a:pt x="877" y="1068"/>
                </a:lnTo>
                <a:lnTo>
                  <a:pt x="868" y="1098"/>
                </a:lnTo>
                <a:lnTo>
                  <a:pt x="856" y="1134"/>
                </a:lnTo>
                <a:lnTo>
                  <a:pt x="844" y="1176"/>
                </a:lnTo>
                <a:lnTo>
                  <a:pt x="829" y="1215"/>
                </a:lnTo>
                <a:lnTo>
                  <a:pt x="812" y="1254"/>
                </a:lnTo>
                <a:lnTo>
                  <a:pt x="800" y="1278"/>
                </a:lnTo>
                <a:lnTo>
                  <a:pt x="793" y="1311"/>
                </a:lnTo>
                <a:lnTo>
                  <a:pt x="772" y="1359"/>
                </a:lnTo>
                <a:lnTo>
                  <a:pt x="742" y="1396"/>
                </a:lnTo>
                <a:lnTo>
                  <a:pt x="721" y="1446"/>
                </a:lnTo>
                <a:lnTo>
                  <a:pt x="703" y="1479"/>
                </a:lnTo>
                <a:lnTo>
                  <a:pt x="679" y="1515"/>
                </a:lnTo>
                <a:lnTo>
                  <a:pt x="655" y="1545"/>
                </a:lnTo>
                <a:lnTo>
                  <a:pt x="628" y="1584"/>
                </a:lnTo>
                <a:lnTo>
                  <a:pt x="595" y="1614"/>
                </a:lnTo>
                <a:lnTo>
                  <a:pt x="571" y="1635"/>
                </a:lnTo>
                <a:lnTo>
                  <a:pt x="532" y="1665"/>
                </a:lnTo>
                <a:lnTo>
                  <a:pt x="496" y="1689"/>
                </a:lnTo>
                <a:lnTo>
                  <a:pt x="462" y="1710"/>
                </a:lnTo>
                <a:lnTo>
                  <a:pt x="423" y="1728"/>
                </a:lnTo>
                <a:lnTo>
                  <a:pt x="382" y="1746"/>
                </a:lnTo>
                <a:lnTo>
                  <a:pt x="355" y="1758"/>
                </a:lnTo>
                <a:lnTo>
                  <a:pt x="324" y="1770"/>
                </a:lnTo>
                <a:lnTo>
                  <a:pt x="298" y="1782"/>
                </a:lnTo>
                <a:lnTo>
                  <a:pt x="264" y="1794"/>
                </a:lnTo>
                <a:lnTo>
                  <a:pt x="232" y="1808"/>
                </a:lnTo>
                <a:lnTo>
                  <a:pt x="193" y="1820"/>
                </a:lnTo>
                <a:lnTo>
                  <a:pt x="154" y="1832"/>
                </a:lnTo>
                <a:lnTo>
                  <a:pt x="109" y="1847"/>
                </a:lnTo>
                <a:lnTo>
                  <a:pt x="67" y="1857"/>
                </a:lnTo>
                <a:lnTo>
                  <a:pt x="31" y="1869"/>
                </a:lnTo>
                <a:lnTo>
                  <a:pt x="12" y="1874"/>
                </a:lnTo>
                <a:lnTo>
                  <a:pt x="1" y="1877"/>
                </a:lnTo>
                <a:lnTo>
                  <a:pt x="1" y="1926"/>
                </a:lnTo>
                <a:lnTo>
                  <a:pt x="0" y="1920"/>
                </a:lnTo>
                <a:lnTo>
                  <a:pt x="2844" y="1920"/>
                </a:lnTo>
                <a:lnTo>
                  <a:pt x="2842" y="1874"/>
                </a:lnTo>
                <a:lnTo>
                  <a:pt x="2809" y="1868"/>
                </a:lnTo>
                <a:lnTo>
                  <a:pt x="2776" y="1859"/>
                </a:lnTo>
                <a:lnTo>
                  <a:pt x="2748" y="1850"/>
                </a:lnTo>
                <a:lnTo>
                  <a:pt x="2712" y="1839"/>
                </a:lnTo>
                <a:lnTo>
                  <a:pt x="2683" y="1833"/>
                </a:lnTo>
                <a:lnTo>
                  <a:pt x="2650" y="1821"/>
                </a:lnTo>
                <a:lnTo>
                  <a:pt x="2608" y="1806"/>
                </a:lnTo>
                <a:lnTo>
                  <a:pt x="2566" y="1794"/>
                </a:lnTo>
                <a:lnTo>
                  <a:pt x="2524" y="1776"/>
                </a:lnTo>
                <a:lnTo>
                  <a:pt x="2494" y="1764"/>
                </a:lnTo>
                <a:lnTo>
                  <a:pt x="2452" y="1746"/>
                </a:lnTo>
                <a:lnTo>
                  <a:pt x="2416" y="1728"/>
                </a:lnTo>
                <a:lnTo>
                  <a:pt x="2365" y="1704"/>
                </a:lnTo>
                <a:lnTo>
                  <a:pt x="2320" y="1680"/>
                </a:lnTo>
                <a:lnTo>
                  <a:pt x="2307" y="1670"/>
                </a:lnTo>
                <a:lnTo>
                  <a:pt x="2290" y="1662"/>
                </a:lnTo>
                <a:lnTo>
                  <a:pt x="2275" y="1650"/>
                </a:lnTo>
                <a:lnTo>
                  <a:pt x="2256" y="1634"/>
                </a:lnTo>
                <a:lnTo>
                  <a:pt x="2221" y="1611"/>
                </a:lnTo>
                <a:lnTo>
                  <a:pt x="2200" y="1582"/>
                </a:lnTo>
                <a:lnTo>
                  <a:pt x="2182" y="1558"/>
                </a:lnTo>
                <a:lnTo>
                  <a:pt x="2152" y="1522"/>
                </a:lnTo>
                <a:lnTo>
                  <a:pt x="2125" y="1485"/>
                </a:lnTo>
                <a:lnTo>
                  <a:pt x="2101" y="1452"/>
                </a:lnTo>
                <a:lnTo>
                  <a:pt x="2080" y="1419"/>
                </a:lnTo>
                <a:lnTo>
                  <a:pt x="2062" y="1386"/>
                </a:lnTo>
                <a:lnTo>
                  <a:pt x="2047" y="1356"/>
                </a:lnTo>
                <a:lnTo>
                  <a:pt x="2011" y="1293"/>
                </a:lnTo>
                <a:lnTo>
                  <a:pt x="2029" y="1326"/>
                </a:lnTo>
                <a:lnTo>
                  <a:pt x="1996" y="1257"/>
                </a:lnTo>
                <a:lnTo>
                  <a:pt x="1975" y="1218"/>
                </a:lnTo>
                <a:lnTo>
                  <a:pt x="1963" y="1191"/>
                </a:lnTo>
                <a:lnTo>
                  <a:pt x="1954" y="1161"/>
                </a:lnTo>
                <a:lnTo>
                  <a:pt x="1942" y="1140"/>
                </a:lnTo>
                <a:lnTo>
                  <a:pt x="1936" y="1107"/>
                </a:lnTo>
                <a:lnTo>
                  <a:pt x="1924" y="1083"/>
                </a:lnTo>
                <a:lnTo>
                  <a:pt x="1915" y="1053"/>
                </a:lnTo>
                <a:lnTo>
                  <a:pt x="1903" y="1011"/>
                </a:lnTo>
                <a:lnTo>
                  <a:pt x="1888" y="978"/>
                </a:lnTo>
                <a:lnTo>
                  <a:pt x="1873" y="930"/>
                </a:lnTo>
                <a:lnTo>
                  <a:pt x="1867" y="891"/>
                </a:lnTo>
                <a:lnTo>
                  <a:pt x="1855" y="852"/>
                </a:lnTo>
                <a:lnTo>
                  <a:pt x="1846" y="819"/>
                </a:lnTo>
                <a:lnTo>
                  <a:pt x="1831" y="771"/>
                </a:lnTo>
                <a:lnTo>
                  <a:pt x="1819" y="729"/>
                </a:lnTo>
                <a:lnTo>
                  <a:pt x="1801" y="681"/>
                </a:lnTo>
                <a:lnTo>
                  <a:pt x="1792" y="642"/>
                </a:lnTo>
                <a:lnTo>
                  <a:pt x="1774" y="600"/>
                </a:lnTo>
                <a:lnTo>
                  <a:pt x="1762" y="546"/>
                </a:lnTo>
                <a:lnTo>
                  <a:pt x="1741" y="504"/>
                </a:lnTo>
                <a:lnTo>
                  <a:pt x="1726" y="465"/>
                </a:lnTo>
                <a:lnTo>
                  <a:pt x="1714" y="432"/>
                </a:lnTo>
                <a:lnTo>
                  <a:pt x="1699" y="399"/>
                </a:lnTo>
                <a:lnTo>
                  <a:pt x="1675" y="345"/>
                </a:lnTo>
                <a:lnTo>
                  <a:pt x="1687" y="375"/>
                </a:lnTo>
                <a:lnTo>
                  <a:pt x="1657" y="312"/>
                </a:lnTo>
                <a:lnTo>
                  <a:pt x="1645" y="285"/>
                </a:lnTo>
                <a:lnTo>
                  <a:pt x="1630" y="252"/>
                </a:lnTo>
                <a:lnTo>
                  <a:pt x="1621" y="228"/>
                </a:lnTo>
                <a:lnTo>
                  <a:pt x="1609" y="207"/>
                </a:lnTo>
                <a:lnTo>
                  <a:pt x="1579" y="156"/>
                </a:lnTo>
                <a:lnTo>
                  <a:pt x="1564" y="135"/>
                </a:lnTo>
                <a:lnTo>
                  <a:pt x="1564" y="141"/>
                </a:lnTo>
                <a:lnTo>
                  <a:pt x="1573" y="144"/>
                </a:lnTo>
                <a:lnTo>
                  <a:pt x="1588" y="174"/>
                </a:lnTo>
                <a:lnTo>
                  <a:pt x="1594" y="192"/>
                </a:lnTo>
                <a:lnTo>
                  <a:pt x="1579" y="156"/>
                </a:lnTo>
                <a:lnTo>
                  <a:pt x="1552" y="129"/>
                </a:lnTo>
                <a:lnTo>
                  <a:pt x="1540" y="105"/>
                </a:lnTo>
                <a:lnTo>
                  <a:pt x="1519" y="81"/>
                </a:lnTo>
                <a:lnTo>
                  <a:pt x="1501" y="57"/>
                </a:lnTo>
                <a:lnTo>
                  <a:pt x="1480" y="39"/>
                </a:lnTo>
                <a:lnTo>
                  <a:pt x="1456" y="18"/>
                </a:lnTo>
                <a:lnTo>
                  <a:pt x="1432" y="6"/>
                </a:lnTo>
                <a:lnTo>
                  <a:pt x="1417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7091363" y="3516313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  <a:endParaRPr lang="en-US" sz="2400">
              <a:effectLst/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6115050" y="4560888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130925" y="37544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4402138" y="50831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5329238" y="5397500"/>
            <a:ext cx="1539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100888" y="4625975"/>
            <a:ext cx="327025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2305050" y="4546600"/>
            <a:ext cx="738188" cy="350838"/>
          </a:xfrm>
          <a:custGeom>
            <a:avLst/>
            <a:gdLst/>
            <a:ahLst/>
            <a:cxnLst>
              <a:cxn ang="0">
                <a:pos x="462" y="0"/>
              </a:cxn>
              <a:cxn ang="0">
                <a:pos x="462" y="25"/>
              </a:cxn>
              <a:cxn ang="0">
                <a:pos x="462" y="47"/>
              </a:cxn>
              <a:cxn ang="0">
                <a:pos x="462" y="72"/>
              </a:cxn>
              <a:cxn ang="0">
                <a:pos x="463" y="96"/>
              </a:cxn>
              <a:cxn ang="0">
                <a:pos x="463" y="121"/>
              </a:cxn>
              <a:cxn ang="0">
                <a:pos x="463" y="145"/>
              </a:cxn>
              <a:cxn ang="0">
                <a:pos x="463" y="170"/>
              </a:cxn>
              <a:cxn ang="0">
                <a:pos x="462" y="218"/>
              </a:cxn>
              <a:cxn ang="0">
                <a:pos x="0" y="221"/>
              </a:cxn>
              <a:cxn ang="0">
                <a:pos x="0" y="171"/>
              </a:cxn>
              <a:cxn ang="0">
                <a:pos x="17" y="170"/>
              </a:cxn>
              <a:cxn ang="0">
                <a:pos x="35" y="163"/>
              </a:cxn>
              <a:cxn ang="0">
                <a:pos x="54" y="157"/>
              </a:cxn>
              <a:cxn ang="0">
                <a:pos x="86" y="148"/>
              </a:cxn>
              <a:cxn ang="0">
                <a:pos x="110" y="142"/>
              </a:cxn>
              <a:cxn ang="0">
                <a:pos x="132" y="133"/>
              </a:cxn>
              <a:cxn ang="0">
                <a:pos x="159" y="127"/>
              </a:cxn>
              <a:cxn ang="0">
                <a:pos x="182" y="118"/>
              </a:cxn>
              <a:cxn ang="0">
                <a:pos x="207" y="112"/>
              </a:cxn>
              <a:cxn ang="0">
                <a:pos x="231" y="104"/>
              </a:cxn>
              <a:cxn ang="0">
                <a:pos x="252" y="94"/>
              </a:cxn>
              <a:cxn ang="0">
                <a:pos x="279" y="84"/>
              </a:cxn>
              <a:cxn ang="0">
                <a:pos x="303" y="76"/>
              </a:cxn>
              <a:cxn ang="0">
                <a:pos x="327" y="66"/>
              </a:cxn>
              <a:cxn ang="0">
                <a:pos x="351" y="53"/>
              </a:cxn>
              <a:cxn ang="0">
                <a:pos x="375" y="46"/>
              </a:cxn>
              <a:cxn ang="0">
                <a:pos x="399" y="37"/>
              </a:cxn>
              <a:cxn ang="0">
                <a:pos x="423" y="21"/>
              </a:cxn>
              <a:cxn ang="0">
                <a:pos x="447" y="13"/>
              </a:cxn>
              <a:cxn ang="0">
                <a:pos x="464" y="2"/>
              </a:cxn>
              <a:cxn ang="0">
                <a:pos x="465" y="2"/>
              </a:cxn>
            </a:cxnLst>
            <a:rect l="0" t="0" r="r" b="b"/>
            <a:pathLst>
              <a:path w="465" h="221">
                <a:moveTo>
                  <a:pt x="462" y="0"/>
                </a:moveTo>
                <a:lnTo>
                  <a:pt x="462" y="25"/>
                </a:lnTo>
                <a:lnTo>
                  <a:pt x="462" y="47"/>
                </a:lnTo>
                <a:lnTo>
                  <a:pt x="462" y="72"/>
                </a:lnTo>
                <a:lnTo>
                  <a:pt x="463" y="96"/>
                </a:lnTo>
                <a:lnTo>
                  <a:pt x="463" y="121"/>
                </a:lnTo>
                <a:lnTo>
                  <a:pt x="463" y="145"/>
                </a:lnTo>
                <a:lnTo>
                  <a:pt x="463" y="170"/>
                </a:lnTo>
                <a:lnTo>
                  <a:pt x="462" y="218"/>
                </a:lnTo>
                <a:lnTo>
                  <a:pt x="0" y="221"/>
                </a:lnTo>
                <a:lnTo>
                  <a:pt x="0" y="171"/>
                </a:lnTo>
                <a:lnTo>
                  <a:pt x="17" y="170"/>
                </a:lnTo>
                <a:lnTo>
                  <a:pt x="35" y="163"/>
                </a:lnTo>
                <a:lnTo>
                  <a:pt x="54" y="157"/>
                </a:lnTo>
                <a:lnTo>
                  <a:pt x="86" y="148"/>
                </a:lnTo>
                <a:lnTo>
                  <a:pt x="110" y="142"/>
                </a:lnTo>
                <a:lnTo>
                  <a:pt x="132" y="133"/>
                </a:lnTo>
                <a:lnTo>
                  <a:pt x="159" y="127"/>
                </a:lnTo>
                <a:lnTo>
                  <a:pt x="182" y="118"/>
                </a:lnTo>
                <a:lnTo>
                  <a:pt x="207" y="112"/>
                </a:lnTo>
                <a:lnTo>
                  <a:pt x="231" y="104"/>
                </a:lnTo>
                <a:lnTo>
                  <a:pt x="252" y="94"/>
                </a:lnTo>
                <a:lnTo>
                  <a:pt x="279" y="84"/>
                </a:lnTo>
                <a:lnTo>
                  <a:pt x="303" y="76"/>
                </a:lnTo>
                <a:lnTo>
                  <a:pt x="327" y="66"/>
                </a:lnTo>
                <a:lnTo>
                  <a:pt x="351" y="53"/>
                </a:lnTo>
                <a:lnTo>
                  <a:pt x="375" y="46"/>
                </a:lnTo>
                <a:lnTo>
                  <a:pt x="399" y="37"/>
                </a:lnTo>
                <a:lnTo>
                  <a:pt x="423" y="21"/>
                </a:lnTo>
                <a:lnTo>
                  <a:pt x="447" y="13"/>
                </a:lnTo>
                <a:lnTo>
                  <a:pt x="464" y="2"/>
                </a:lnTo>
                <a:lnTo>
                  <a:pt x="465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079625" y="37544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2058988" y="4891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2190750" y="1776413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100138" y="3525838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4567238" y="4811713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303847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688975" y="1104900"/>
            <a:ext cx="3021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2147888" y="5397500"/>
            <a:ext cx="1743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2409825" y="18383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6629400" y="1857375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6710363" y="5083175"/>
            <a:ext cx="1185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1100138" y="5083175"/>
            <a:ext cx="1287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62622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6843713" y="184467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1166813" y="186372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214947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542925" y="367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542925" y="220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610552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1428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2349500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2.74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2270125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2409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819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308225" y="1990725"/>
            <a:ext cx="4510088" cy="3052763"/>
          </a:xfrm>
          <a:custGeom>
            <a:avLst/>
            <a:gdLst/>
            <a:ahLst/>
            <a:cxnLst>
              <a:cxn ang="0">
                <a:pos x="1339" y="15"/>
              </a:cxn>
              <a:cxn ang="0">
                <a:pos x="1258" y="96"/>
              </a:cxn>
              <a:cxn ang="0">
                <a:pos x="1192" y="199"/>
              </a:cxn>
              <a:cxn ang="0">
                <a:pos x="1138" y="307"/>
              </a:cxn>
              <a:cxn ang="0">
                <a:pos x="1092" y="408"/>
              </a:cxn>
              <a:cxn ang="0">
                <a:pos x="1051" y="510"/>
              </a:cxn>
              <a:cxn ang="0">
                <a:pos x="1006" y="636"/>
              </a:cxn>
              <a:cxn ang="0">
                <a:pos x="970" y="744"/>
              </a:cxn>
              <a:cxn ang="0">
                <a:pos x="943" y="846"/>
              </a:cxn>
              <a:cxn ang="0">
                <a:pos x="910" y="961"/>
              </a:cxn>
              <a:cxn ang="0">
                <a:pos x="883" y="1062"/>
              </a:cxn>
              <a:cxn ang="0">
                <a:pos x="844" y="1173"/>
              </a:cxn>
              <a:cxn ang="0">
                <a:pos x="805" y="1277"/>
              </a:cxn>
              <a:cxn ang="0">
                <a:pos x="751" y="1392"/>
              </a:cxn>
              <a:cxn ang="0">
                <a:pos x="679" y="1512"/>
              </a:cxn>
              <a:cxn ang="0">
                <a:pos x="597" y="1613"/>
              </a:cxn>
              <a:cxn ang="0">
                <a:pos x="496" y="1686"/>
              </a:cxn>
              <a:cxn ang="0">
                <a:pos x="382" y="1743"/>
              </a:cxn>
              <a:cxn ang="0">
                <a:pos x="298" y="1779"/>
              </a:cxn>
              <a:cxn ang="0">
                <a:pos x="196" y="1818"/>
              </a:cxn>
              <a:cxn ang="0">
                <a:pos x="67" y="1854"/>
              </a:cxn>
              <a:cxn ang="0">
                <a:pos x="0" y="1875"/>
              </a:cxn>
              <a:cxn ang="0">
                <a:pos x="2841" y="1916"/>
              </a:cxn>
              <a:cxn ang="0">
                <a:pos x="2779" y="1854"/>
              </a:cxn>
              <a:cxn ang="0">
                <a:pos x="2671" y="1823"/>
              </a:cxn>
              <a:cxn ang="0">
                <a:pos x="2566" y="1791"/>
              </a:cxn>
              <a:cxn ang="0">
                <a:pos x="2452" y="1743"/>
              </a:cxn>
              <a:cxn ang="0">
                <a:pos x="2341" y="1688"/>
              </a:cxn>
              <a:cxn ang="0">
                <a:pos x="2274" y="1646"/>
              </a:cxn>
              <a:cxn ang="0">
                <a:pos x="2200" y="1579"/>
              </a:cxn>
              <a:cxn ang="0">
                <a:pos x="2125" y="1482"/>
              </a:cxn>
              <a:cxn ang="0">
                <a:pos x="2062" y="1383"/>
              </a:cxn>
              <a:cxn ang="0">
                <a:pos x="2029" y="1323"/>
              </a:cxn>
              <a:cxn ang="0">
                <a:pos x="1963" y="1188"/>
              </a:cxn>
              <a:cxn ang="0">
                <a:pos x="1936" y="1104"/>
              </a:cxn>
              <a:cxn ang="0">
                <a:pos x="1903" y="1008"/>
              </a:cxn>
              <a:cxn ang="0">
                <a:pos x="1867" y="888"/>
              </a:cxn>
              <a:cxn ang="0">
                <a:pos x="1831" y="768"/>
              </a:cxn>
              <a:cxn ang="0">
                <a:pos x="1792" y="639"/>
              </a:cxn>
              <a:cxn ang="0">
                <a:pos x="1741" y="501"/>
              </a:cxn>
              <a:cxn ang="0">
                <a:pos x="1699" y="396"/>
              </a:cxn>
              <a:cxn ang="0">
                <a:pos x="1657" y="309"/>
              </a:cxn>
              <a:cxn ang="0">
                <a:pos x="1621" y="225"/>
              </a:cxn>
              <a:cxn ang="0">
                <a:pos x="1558" y="126"/>
              </a:cxn>
              <a:cxn ang="0">
                <a:pos x="1588" y="171"/>
              </a:cxn>
              <a:cxn ang="0">
                <a:pos x="1549" y="114"/>
              </a:cxn>
              <a:cxn ang="0">
                <a:pos x="1501" y="54"/>
              </a:cxn>
              <a:cxn ang="0">
                <a:pos x="1432" y="3"/>
              </a:cxn>
            </a:cxnLst>
            <a:rect l="0" t="0" r="r" b="b"/>
            <a:pathLst>
              <a:path w="2841" h="1923">
                <a:moveTo>
                  <a:pt x="1399" y="0"/>
                </a:moveTo>
                <a:lnTo>
                  <a:pt x="1372" y="3"/>
                </a:lnTo>
                <a:lnTo>
                  <a:pt x="1339" y="15"/>
                </a:lnTo>
                <a:lnTo>
                  <a:pt x="1312" y="35"/>
                </a:lnTo>
                <a:lnTo>
                  <a:pt x="1288" y="59"/>
                </a:lnTo>
                <a:lnTo>
                  <a:pt x="1258" y="96"/>
                </a:lnTo>
                <a:lnTo>
                  <a:pt x="1236" y="126"/>
                </a:lnTo>
                <a:lnTo>
                  <a:pt x="1213" y="161"/>
                </a:lnTo>
                <a:lnTo>
                  <a:pt x="1192" y="199"/>
                </a:lnTo>
                <a:lnTo>
                  <a:pt x="1176" y="227"/>
                </a:lnTo>
                <a:lnTo>
                  <a:pt x="1156" y="271"/>
                </a:lnTo>
                <a:lnTo>
                  <a:pt x="1138" y="307"/>
                </a:lnTo>
                <a:lnTo>
                  <a:pt x="1119" y="348"/>
                </a:lnTo>
                <a:lnTo>
                  <a:pt x="1105" y="380"/>
                </a:lnTo>
                <a:lnTo>
                  <a:pt x="1092" y="408"/>
                </a:lnTo>
                <a:lnTo>
                  <a:pt x="1078" y="444"/>
                </a:lnTo>
                <a:lnTo>
                  <a:pt x="1063" y="480"/>
                </a:lnTo>
                <a:lnTo>
                  <a:pt x="1051" y="510"/>
                </a:lnTo>
                <a:lnTo>
                  <a:pt x="1036" y="549"/>
                </a:lnTo>
                <a:lnTo>
                  <a:pt x="1021" y="591"/>
                </a:lnTo>
                <a:lnTo>
                  <a:pt x="1006" y="636"/>
                </a:lnTo>
                <a:lnTo>
                  <a:pt x="993" y="674"/>
                </a:lnTo>
                <a:lnTo>
                  <a:pt x="982" y="711"/>
                </a:lnTo>
                <a:lnTo>
                  <a:pt x="970" y="744"/>
                </a:lnTo>
                <a:lnTo>
                  <a:pt x="961" y="780"/>
                </a:lnTo>
                <a:lnTo>
                  <a:pt x="952" y="816"/>
                </a:lnTo>
                <a:lnTo>
                  <a:pt x="943" y="846"/>
                </a:lnTo>
                <a:lnTo>
                  <a:pt x="934" y="882"/>
                </a:lnTo>
                <a:lnTo>
                  <a:pt x="924" y="920"/>
                </a:lnTo>
                <a:lnTo>
                  <a:pt x="910" y="961"/>
                </a:lnTo>
                <a:lnTo>
                  <a:pt x="904" y="991"/>
                </a:lnTo>
                <a:lnTo>
                  <a:pt x="892" y="1027"/>
                </a:lnTo>
                <a:lnTo>
                  <a:pt x="883" y="1062"/>
                </a:lnTo>
                <a:lnTo>
                  <a:pt x="873" y="1094"/>
                </a:lnTo>
                <a:lnTo>
                  <a:pt x="861" y="1130"/>
                </a:lnTo>
                <a:lnTo>
                  <a:pt x="844" y="1173"/>
                </a:lnTo>
                <a:lnTo>
                  <a:pt x="832" y="1211"/>
                </a:lnTo>
                <a:lnTo>
                  <a:pt x="817" y="1250"/>
                </a:lnTo>
                <a:lnTo>
                  <a:pt x="805" y="1277"/>
                </a:lnTo>
                <a:lnTo>
                  <a:pt x="793" y="1308"/>
                </a:lnTo>
                <a:lnTo>
                  <a:pt x="772" y="1350"/>
                </a:lnTo>
                <a:lnTo>
                  <a:pt x="751" y="1392"/>
                </a:lnTo>
                <a:lnTo>
                  <a:pt x="726" y="1442"/>
                </a:lnTo>
                <a:lnTo>
                  <a:pt x="703" y="1479"/>
                </a:lnTo>
                <a:lnTo>
                  <a:pt x="679" y="1512"/>
                </a:lnTo>
                <a:lnTo>
                  <a:pt x="657" y="1544"/>
                </a:lnTo>
                <a:lnTo>
                  <a:pt x="628" y="1581"/>
                </a:lnTo>
                <a:lnTo>
                  <a:pt x="597" y="1613"/>
                </a:lnTo>
                <a:lnTo>
                  <a:pt x="570" y="1641"/>
                </a:lnTo>
                <a:lnTo>
                  <a:pt x="532" y="1662"/>
                </a:lnTo>
                <a:lnTo>
                  <a:pt x="496" y="1686"/>
                </a:lnTo>
                <a:lnTo>
                  <a:pt x="459" y="1709"/>
                </a:lnTo>
                <a:lnTo>
                  <a:pt x="424" y="1727"/>
                </a:lnTo>
                <a:lnTo>
                  <a:pt x="382" y="1743"/>
                </a:lnTo>
                <a:lnTo>
                  <a:pt x="355" y="1755"/>
                </a:lnTo>
                <a:lnTo>
                  <a:pt x="322" y="1767"/>
                </a:lnTo>
                <a:lnTo>
                  <a:pt x="298" y="1779"/>
                </a:lnTo>
                <a:lnTo>
                  <a:pt x="265" y="1791"/>
                </a:lnTo>
                <a:lnTo>
                  <a:pt x="234" y="1803"/>
                </a:lnTo>
                <a:lnTo>
                  <a:pt x="196" y="1818"/>
                </a:lnTo>
                <a:lnTo>
                  <a:pt x="153" y="1830"/>
                </a:lnTo>
                <a:lnTo>
                  <a:pt x="109" y="1845"/>
                </a:lnTo>
                <a:lnTo>
                  <a:pt x="67" y="1854"/>
                </a:lnTo>
                <a:lnTo>
                  <a:pt x="46" y="1860"/>
                </a:lnTo>
                <a:lnTo>
                  <a:pt x="24" y="1869"/>
                </a:lnTo>
                <a:lnTo>
                  <a:pt x="0" y="1875"/>
                </a:lnTo>
                <a:lnTo>
                  <a:pt x="1" y="1923"/>
                </a:lnTo>
                <a:lnTo>
                  <a:pt x="1" y="1919"/>
                </a:lnTo>
                <a:lnTo>
                  <a:pt x="2841" y="1916"/>
                </a:lnTo>
                <a:lnTo>
                  <a:pt x="2839" y="1872"/>
                </a:lnTo>
                <a:lnTo>
                  <a:pt x="2805" y="1863"/>
                </a:lnTo>
                <a:lnTo>
                  <a:pt x="2779" y="1854"/>
                </a:lnTo>
                <a:lnTo>
                  <a:pt x="2734" y="1842"/>
                </a:lnTo>
                <a:lnTo>
                  <a:pt x="2703" y="1835"/>
                </a:lnTo>
                <a:lnTo>
                  <a:pt x="2671" y="1823"/>
                </a:lnTo>
                <a:lnTo>
                  <a:pt x="2650" y="1818"/>
                </a:lnTo>
                <a:lnTo>
                  <a:pt x="2608" y="1803"/>
                </a:lnTo>
                <a:lnTo>
                  <a:pt x="2566" y="1791"/>
                </a:lnTo>
                <a:lnTo>
                  <a:pt x="2524" y="1773"/>
                </a:lnTo>
                <a:lnTo>
                  <a:pt x="2494" y="1761"/>
                </a:lnTo>
                <a:lnTo>
                  <a:pt x="2452" y="1743"/>
                </a:lnTo>
                <a:lnTo>
                  <a:pt x="2416" y="1725"/>
                </a:lnTo>
                <a:lnTo>
                  <a:pt x="2370" y="1706"/>
                </a:lnTo>
                <a:lnTo>
                  <a:pt x="2341" y="1688"/>
                </a:lnTo>
                <a:lnTo>
                  <a:pt x="2317" y="1674"/>
                </a:lnTo>
                <a:lnTo>
                  <a:pt x="2290" y="1659"/>
                </a:lnTo>
                <a:lnTo>
                  <a:pt x="2274" y="1646"/>
                </a:lnTo>
                <a:lnTo>
                  <a:pt x="2256" y="1631"/>
                </a:lnTo>
                <a:lnTo>
                  <a:pt x="2218" y="1604"/>
                </a:lnTo>
                <a:lnTo>
                  <a:pt x="2200" y="1579"/>
                </a:lnTo>
                <a:lnTo>
                  <a:pt x="2182" y="1555"/>
                </a:lnTo>
                <a:lnTo>
                  <a:pt x="2152" y="1519"/>
                </a:lnTo>
                <a:lnTo>
                  <a:pt x="2125" y="1482"/>
                </a:lnTo>
                <a:lnTo>
                  <a:pt x="2101" y="1449"/>
                </a:lnTo>
                <a:lnTo>
                  <a:pt x="2080" y="1416"/>
                </a:lnTo>
                <a:lnTo>
                  <a:pt x="2062" y="1383"/>
                </a:lnTo>
                <a:lnTo>
                  <a:pt x="2047" y="1353"/>
                </a:lnTo>
                <a:lnTo>
                  <a:pt x="2011" y="1290"/>
                </a:lnTo>
                <a:lnTo>
                  <a:pt x="2029" y="1323"/>
                </a:lnTo>
                <a:lnTo>
                  <a:pt x="1996" y="1254"/>
                </a:lnTo>
                <a:lnTo>
                  <a:pt x="1975" y="1215"/>
                </a:lnTo>
                <a:lnTo>
                  <a:pt x="1963" y="1188"/>
                </a:lnTo>
                <a:lnTo>
                  <a:pt x="1954" y="1158"/>
                </a:lnTo>
                <a:lnTo>
                  <a:pt x="1947" y="1136"/>
                </a:lnTo>
                <a:lnTo>
                  <a:pt x="1936" y="1104"/>
                </a:lnTo>
                <a:lnTo>
                  <a:pt x="1924" y="1080"/>
                </a:lnTo>
                <a:lnTo>
                  <a:pt x="1915" y="1050"/>
                </a:lnTo>
                <a:lnTo>
                  <a:pt x="1903" y="1008"/>
                </a:lnTo>
                <a:lnTo>
                  <a:pt x="1888" y="975"/>
                </a:lnTo>
                <a:lnTo>
                  <a:pt x="1876" y="923"/>
                </a:lnTo>
                <a:lnTo>
                  <a:pt x="1867" y="888"/>
                </a:lnTo>
                <a:lnTo>
                  <a:pt x="1855" y="849"/>
                </a:lnTo>
                <a:lnTo>
                  <a:pt x="1846" y="816"/>
                </a:lnTo>
                <a:lnTo>
                  <a:pt x="1831" y="768"/>
                </a:lnTo>
                <a:lnTo>
                  <a:pt x="1819" y="726"/>
                </a:lnTo>
                <a:lnTo>
                  <a:pt x="1804" y="675"/>
                </a:lnTo>
                <a:lnTo>
                  <a:pt x="1792" y="639"/>
                </a:lnTo>
                <a:lnTo>
                  <a:pt x="1774" y="597"/>
                </a:lnTo>
                <a:lnTo>
                  <a:pt x="1758" y="540"/>
                </a:lnTo>
                <a:lnTo>
                  <a:pt x="1741" y="501"/>
                </a:lnTo>
                <a:lnTo>
                  <a:pt x="1726" y="462"/>
                </a:lnTo>
                <a:lnTo>
                  <a:pt x="1714" y="429"/>
                </a:lnTo>
                <a:lnTo>
                  <a:pt x="1699" y="396"/>
                </a:lnTo>
                <a:lnTo>
                  <a:pt x="1675" y="342"/>
                </a:lnTo>
                <a:lnTo>
                  <a:pt x="1687" y="372"/>
                </a:lnTo>
                <a:lnTo>
                  <a:pt x="1657" y="309"/>
                </a:lnTo>
                <a:lnTo>
                  <a:pt x="1645" y="282"/>
                </a:lnTo>
                <a:lnTo>
                  <a:pt x="1630" y="249"/>
                </a:lnTo>
                <a:lnTo>
                  <a:pt x="1621" y="225"/>
                </a:lnTo>
                <a:lnTo>
                  <a:pt x="1609" y="204"/>
                </a:lnTo>
                <a:lnTo>
                  <a:pt x="1579" y="153"/>
                </a:lnTo>
                <a:lnTo>
                  <a:pt x="1558" y="126"/>
                </a:lnTo>
                <a:lnTo>
                  <a:pt x="1564" y="138"/>
                </a:lnTo>
                <a:lnTo>
                  <a:pt x="1573" y="141"/>
                </a:lnTo>
                <a:lnTo>
                  <a:pt x="1588" y="171"/>
                </a:lnTo>
                <a:lnTo>
                  <a:pt x="1596" y="188"/>
                </a:lnTo>
                <a:lnTo>
                  <a:pt x="1579" y="153"/>
                </a:lnTo>
                <a:lnTo>
                  <a:pt x="1549" y="114"/>
                </a:lnTo>
                <a:lnTo>
                  <a:pt x="1540" y="102"/>
                </a:lnTo>
                <a:lnTo>
                  <a:pt x="1521" y="77"/>
                </a:lnTo>
                <a:lnTo>
                  <a:pt x="1501" y="54"/>
                </a:lnTo>
                <a:lnTo>
                  <a:pt x="1480" y="36"/>
                </a:lnTo>
                <a:lnTo>
                  <a:pt x="1456" y="15"/>
                </a:lnTo>
                <a:lnTo>
                  <a:pt x="1432" y="3"/>
                </a:lnTo>
                <a:lnTo>
                  <a:pt x="1416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11981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6094413" y="4699000"/>
            <a:ext cx="730250" cy="33496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" y="14"/>
              </a:cxn>
              <a:cxn ang="0">
                <a:pos x="1" y="37"/>
              </a:cxn>
              <a:cxn ang="0">
                <a:pos x="1" y="66"/>
              </a:cxn>
              <a:cxn ang="0">
                <a:pos x="2" y="98"/>
              </a:cxn>
              <a:cxn ang="0">
                <a:pos x="2" y="124"/>
              </a:cxn>
              <a:cxn ang="0">
                <a:pos x="2" y="151"/>
              </a:cxn>
              <a:cxn ang="0">
                <a:pos x="2" y="177"/>
              </a:cxn>
              <a:cxn ang="0">
                <a:pos x="1" y="211"/>
              </a:cxn>
              <a:cxn ang="0">
                <a:pos x="460" y="211"/>
              </a:cxn>
              <a:cxn ang="0">
                <a:pos x="459" y="165"/>
              </a:cxn>
              <a:cxn ang="0">
                <a:pos x="457" y="162"/>
              </a:cxn>
              <a:cxn ang="0">
                <a:pos x="432" y="159"/>
              </a:cxn>
              <a:cxn ang="0">
                <a:pos x="411" y="153"/>
              </a:cxn>
              <a:cxn ang="0">
                <a:pos x="387" y="147"/>
              </a:cxn>
              <a:cxn ang="0">
                <a:pos x="363" y="142"/>
              </a:cxn>
              <a:cxn ang="0">
                <a:pos x="339" y="133"/>
              </a:cxn>
              <a:cxn ang="0">
                <a:pos x="314" y="124"/>
              </a:cxn>
              <a:cxn ang="0">
                <a:pos x="290" y="116"/>
              </a:cxn>
              <a:cxn ang="0">
                <a:pos x="267" y="111"/>
              </a:cxn>
              <a:cxn ang="0">
                <a:pos x="238" y="105"/>
              </a:cxn>
              <a:cxn ang="0">
                <a:pos x="214" y="94"/>
              </a:cxn>
              <a:cxn ang="0">
                <a:pos x="190" y="84"/>
              </a:cxn>
              <a:cxn ang="0">
                <a:pos x="168" y="76"/>
              </a:cxn>
              <a:cxn ang="0">
                <a:pos x="141" y="66"/>
              </a:cxn>
              <a:cxn ang="0">
                <a:pos x="115" y="53"/>
              </a:cxn>
              <a:cxn ang="0">
                <a:pos x="90" y="45"/>
              </a:cxn>
              <a:cxn ang="0">
                <a:pos x="64" y="33"/>
              </a:cxn>
              <a:cxn ang="0">
                <a:pos x="43" y="25"/>
              </a:cxn>
              <a:cxn ang="0">
                <a:pos x="18" y="1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460" h="211">
                <a:moveTo>
                  <a:pt x="1" y="4"/>
                </a:moveTo>
                <a:lnTo>
                  <a:pt x="1" y="14"/>
                </a:lnTo>
                <a:lnTo>
                  <a:pt x="1" y="37"/>
                </a:lnTo>
                <a:lnTo>
                  <a:pt x="1" y="66"/>
                </a:lnTo>
                <a:lnTo>
                  <a:pt x="2" y="98"/>
                </a:lnTo>
                <a:lnTo>
                  <a:pt x="2" y="124"/>
                </a:lnTo>
                <a:lnTo>
                  <a:pt x="2" y="151"/>
                </a:lnTo>
                <a:lnTo>
                  <a:pt x="2" y="177"/>
                </a:lnTo>
                <a:lnTo>
                  <a:pt x="1" y="211"/>
                </a:lnTo>
                <a:lnTo>
                  <a:pt x="460" y="211"/>
                </a:lnTo>
                <a:lnTo>
                  <a:pt x="459" y="165"/>
                </a:lnTo>
                <a:lnTo>
                  <a:pt x="457" y="162"/>
                </a:lnTo>
                <a:lnTo>
                  <a:pt x="432" y="159"/>
                </a:lnTo>
                <a:lnTo>
                  <a:pt x="411" y="153"/>
                </a:lnTo>
                <a:lnTo>
                  <a:pt x="387" y="147"/>
                </a:lnTo>
                <a:lnTo>
                  <a:pt x="363" y="142"/>
                </a:lnTo>
                <a:lnTo>
                  <a:pt x="339" y="133"/>
                </a:lnTo>
                <a:lnTo>
                  <a:pt x="314" y="124"/>
                </a:lnTo>
                <a:lnTo>
                  <a:pt x="290" y="116"/>
                </a:lnTo>
                <a:lnTo>
                  <a:pt x="267" y="111"/>
                </a:lnTo>
                <a:lnTo>
                  <a:pt x="238" y="105"/>
                </a:lnTo>
                <a:lnTo>
                  <a:pt x="214" y="94"/>
                </a:lnTo>
                <a:lnTo>
                  <a:pt x="190" y="84"/>
                </a:lnTo>
                <a:lnTo>
                  <a:pt x="168" y="76"/>
                </a:lnTo>
                <a:lnTo>
                  <a:pt x="141" y="66"/>
                </a:lnTo>
                <a:lnTo>
                  <a:pt x="115" y="53"/>
                </a:lnTo>
                <a:lnTo>
                  <a:pt x="90" y="45"/>
                </a:lnTo>
                <a:lnTo>
                  <a:pt x="64" y="33"/>
                </a:lnTo>
                <a:lnTo>
                  <a:pt x="43" y="25"/>
                </a:lnTo>
                <a:lnTo>
                  <a:pt x="18" y="1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92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15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402138" y="51816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462588" y="5181600"/>
            <a:ext cx="1019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777038" y="360045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328988" y="3619500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77088" y="4819650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985838" y="361950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293938" y="4691063"/>
            <a:ext cx="749300" cy="350837"/>
          </a:xfrm>
          <a:custGeom>
            <a:avLst/>
            <a:gdLst/>
            <a:ahLst/>
            <a:cxnLst>
              <a:cxn ang="0">
                <a:pos x="469" y="6"/>
              </a:cxn>
              <a:cxn ang="0">
                <a:pos x="469" y="30"/>
              </a:cxn>
              <a:cxn ang="0">
                <a:pos x="469" y="52"/>
              </a:cxn>
              <a:cxn ang="0">
                <a:pos x="469" y="76"/>
              </a:cxn>
              <a:cxn ang="0">
                <a:pos x="470" y="99"/>
              </a:cxn>
              <a:cxn ang="0">
                <a:pos x="470" y="124"/>
              </a:cxn>
              <a:cxn ang="0">
                <a:pos x="470" y="148"/>
              </a:cxn>
              <a:cxn ang="0">
                <a:pos x="470" y="172"/>
              </a:cxn>
              <a:cxn ang="0">
                <a:pos x="469" y="219"/>
              </a:cxn>
              <a:cxn ang="0">
                <a:pos x="0" y="221"/>
              </a:cxn>
              <a:cxn ang="0">
                <a:pos x="0" y="174"/>
              </a:cxn>
              <a:cxn ang="0">
                <a:pos x="25" y="170"/>
              </a:cxn>
              <a:cxn ang="0">
                <a:pos x="45" y="164"/>
              </a:cxn>
              <a:cxn ang="0">
                <a:pos x="72" y="158"/>
              </a:cxn>
              <a:cxn ang="0">
                <a:pos x="96" y="149"/>
              </a:cxn>
              <a:cxn ang="0">
                <a:pos x="117" y="143"/>
              </a:cxn>
              <a:cxn ang="0">
                <a:pos x="142" y="137"/>
              </a:cxn>
              <a:cxn ang="0">
                <a:pos x="166" y="129"/>
              </a:cxn>
              <a:cxn ang="0">
                <a:pos x="190" y="119"/>
              </a:cxn>
              <a:cxn ang="0">
                <a:pos x="214" y="111"/>
              </a:cxn>
              <a:cxn ang="0">
                <a:pos x="237" y="102"/>
              </a:cxn>
              <a:cxn ang="0">
                <a:pos x="262" y="98"/>
              </a:cxn>
              <a:cxn ang="0">
                <a:pos x="286" y="88"/>
              </a:cxn>
              <a:cxn ang="0">
                <a:pos x="310" y="78"/>
              </a:cxn>
              <a:cxn ang="0">
                <a:pos x="334" y="70"/>
              </a:cxn>
              <a:cxn ang="0">
                <a:pos x="358" y="58"/>
              </a:cxn>
              <a:cxn ang="0">
                <a:pos x="381" y="48"/>
              </a:cxn>
              <a:cxn ang="0">
                <a:pos x="406" y="38"/>
              </a:cxn>
              <a:cxn ang="0">
                <a:pos x="430" y="26"/>
              </a:cxn>
              <a:cxn ang="0">
                <a:pos x="454" y="15"/>
              </a:cxn>
              <a:cxn ang="0">
                <a:pos x="472" y="2"/>
              </a:cxn>
              <a:cxn ang="0">
                <a:pos x="472" y="0"/>
              </a:cxn>
            </a:cxnLst>
            <a:rect l="0" t="0" r="r" b="b"/>
            <a:pathLst>
              <a:path w="472" h="221">
                <a:moveTo>
                  <a:pt x="469" y="6"/>
                </a:moveTo>
                <a:lnTo>
                  <a:pt x="469" y="30"/>
                </a:lnTo>
                <a:lnTo>
                  <a:pt x="469" y="52"/>
                </a:lnTo>
                <a:lnTo>
                  <a:pt x="469" y="76"/>
                </a:lnTo>
                <a:lnTo>
                  <a:pt x="470" y="99"/>
                </a:lnTo>
                <a:lnTo>
                  <a:pt x="470" y="124"/>
                </a:lnTo>
                <a:lnTo>
                  <a:pt x="470" y="148"/>
                </a:lnTo>
                <a:lnTo>
                  <a:pt x="470" y="172"/>
                </a:lnTo>
                <a:lnTo>
                  <a:pt x="469" y="219"/>
                </a:lnTo>
                <a:lnTo>
                  <a:pt x="0" y="221"/>
                </a:lnTo>
                <a:lnTo>
                  <a:pt x="0" y="174"/>
                </a:lnTo>
                <a:lnTo>
                  <a:pt x="25" y="170"/>
                </a:lnTo>
                <a:lnTo>
                  <a:pt x="45" y="164"/>
                </a:lnTo>
                <a:lnTo>
                  <a:pt x="72" y="158"/>
                </a:lnTo>
                <a:lnTo>
                  <a:pt x="96" y="149"/>
                </a:lnTo>
                <a:lnTo>
                  <a:pt x="117" y="143"/>
                </a:lnTo>
                <a:lnTo>
                  <a:pt x="142" y="137"/>
                </a:lnTo>
                <a:lnTo>
                  <a:pt x="166" y="129"/>
                </a:lnTo>
                <a:lnTo>
                  <a:pt x="190" y="119"/>
                </a:lnTo>
                <a:lnTo>
                  <a:pt x="214" y="111"/>
                </a:lnTo>
                <a:lnTo>
                  <a:pt x="237" y="102"/>
                </a:lnTo>
                <a:lnTo>
                  <a:pt x="262" y="98"/>
                </a:lnTo>
                <a:lnTo>
                  <a:pt x="286" y="88"/>
                </a:lnTo>
                <a:lnTo>
                  <a:pt x="310" y="78"/>
                </a:lnTo>
                <a:lnTo>
                  <a:pt x="334" y="70"/>
                </a:lnTo>
                <a:lnTo>
                  <a:pt x="358" y="58"/>
                </a:lnTo>
                <a:lnTo>
                  <a:pt x="381" y="48"/>
                </a:lnTo>
                <a:lnTo>
                  <a:pt x="406" y="38"/>
                </a:lnTo>
                <a:lnTo>
                  <a:pt x="430" y="26"/>
                </a:lnTo>
                <a:lnTo>
                  <a:pt x="454" y="15"/>
                </a:lnTo>
                <a:lnTo>
                  <a:pt x="472" y="2"/>
                </a:lnTo>
                <a:lnTo>
                  <a:pt x="47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57438" y="5200650"/>
            <a:ext cx="112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2365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058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2190750" y="1922463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2809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567238" y="4852988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5402263" y="1820863"/>
            <a:ext cx="1779587" cy="1379537"/>
            <a:chOff x="3571" y="1663"/>
            <a:chExt cx="1121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7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038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086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56197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5619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141446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0250" y="11303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It is not always obvious how the null and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hypotheses should be formulated.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0250" y="19494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Care must be taken to structure the hypotheses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appropriately so that the test conclusion provides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information the researcher wants.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49212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49212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0250" y="30416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context of the situation is very important in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determining how the hypotheses should be stated.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492125" y="3302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0250" y="38925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some cases it is easier to identify the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  In other cases the null is easier.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5400000">
            <a:off x="4921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30250" y="4730750"/>
            <a:ext cx="73152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 hypothesis formulation will take practice.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5400000">
            <a:off x="492125" y="502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93964" y="1223736"/>
            <a:ext cx="7848600" cy="1428750"/>
            <a:chOff x="420" y="876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0" y="876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90000"/>
                <a:buFont typeface="Wingding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(Confidence intervals are covered in Chapter 8.)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77" y="1132"/>
            <a:ext cx="136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3" name="Equation" r:id="rId4" imgW="201600" imgH="188640" progId="Equation">
                    <p:embed/>
                  </p:oleObj>
                </mc:Choice>
                <mc:Fallback>
                  <p:oleObj name="Equation" r:id="rId4" imgW="201600" imgH="18864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132"/>
                          <a:ext cx="136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93964" y="2614386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(Actually,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should be rejected if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happens to be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one of the end points of the confidence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interval.)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5400000">
            <a:off x="462189" y="29318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5400000">
            <a:off x="462189" y="1236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nimBg="1"/>
      <p:bldP spid="266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8725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</a:t>
            </a:r>
            <a:r>
              <a:rPr lang="en-US"/>
              <a:t>The 97% confidence interval for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is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89113" y="1628775"/>
          <a:ext cx="54435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4" imgW="2895480" imgH="419040" progId="Equation.DSMT4">
                  <p:embed/>
                </p:oleObj>
              </mc:Choice>
              <mc:Fallback>
                <p:oleObj name="Equation" r:id="rId4" imgW="289548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8775"/>
                        <a:ext cx="54435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1466850" y="2995613"/>
            <a:ext cx="64214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3003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120967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12096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093788"/>
            <a:ext cx="7772400" cy="6048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 Statistic</a:t>
            </a:r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759200" y="1751013"/>
            <a:ext cx="1693863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1925" y="1871663"/>
          <a:ext cx="1220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4" imgW="1230120" imgH="709560" progId="Equation">
                  <p:embed/>
                </p:oleObj>
              </mc:Choice>
              <mc:Fallback>
                <p:oleObj name="Equation" r:id="rId4" imgW="1230120" imgH="70956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871663"/>
                        <a:ext cx="12207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05025" y="3109913"/>
            <a:ext cx="5032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343852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260600" y="34163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703263" y="10842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432050" y="34274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287838" y="34496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275138" y="27638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289425" y="41544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60600" y="27114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2260600" y="41211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51100" y="27225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451100" y="4132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1927225" y="3581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1927225" y="285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1927225" y="428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703263" y="21701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2903538" y="16176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460375" y="2305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4603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nimBg="1"/>
      <p:bldP spid="132104" grpId="0" autoUpdateAnimBg="0"/>
      <p:bldP spid="132110" grpId="0" autoUpdateAnimBg="0"/>
      <p:bldP spid="132113" grpId="0" autoUpdateAnimBg="0"/>
      <p:bldP spid="132114" grpId="0" autoUpdateAnimBg="0"/>
      <p:bldP spid="132115" grpId="0" autoUpdateAnimBg="0"/>
      <p:bldP spid="132117" grpId="0" animBg="1"/>
      <p:bldP spid="132118" grpId="0" animBg="1"/>
      <p:bldP spid="132111" grpId="0" autoUpdateAnimBg="0"/>
      <p:bldP spid="132112" grpId="0" autoUpdateAnimBg="0"/>
      <p:bldP spid="132119" grpId="0" animBg="1"/>
      <p:bldP spid="132120" grpId="0" animBg="1"/>
      <p:bldP spid="132121" grpId="0" animBg="1"/>
      <p:bldP spid="132123" grpId="0" autoUpdateAnimBg="0"/>
      <p:bldP spid="132125" grpId="0" autoUpdateAnimBg="0"/>
      <p:bldP spid="132126" grpId="0" animBg="1"/>
      <p:bldP spid="1321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0160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23495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33591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46672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466725" y="249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466725" y="3467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4" grpId="0" animBg="1"/>
      <p:bldP spid="29705" grpId="0" animBg="1"/>
      <p:bldP spid="297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019175" y="1525588"/>
            <a:ext cx="7254875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 on a particular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roadway.  The sample of vehicle speeds is used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65.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066800"/>
            <a:ext cx="8191500" cy="5667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One-Tailed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Unknown</a:t>
            </a:r>
            <a:endParaRPr lang="en-US"/>
          </a:p>
        </p:txBody>
      </p: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1019175" y="3348038"/>
            <a:ext cx="73977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best locations for radar traps. At Location F,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64 vehicles shows a mean speed of 66.2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mph with a standard deviation of 4.2 mph.  Use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 to test the hypothesis.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739775" y="1657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739775" y="3498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" grpId="0" autoUpdateAnimBg="0"/>
      <p:bldP spid="74853" grpId="0" autoUpdateAnimBg="0"/>
      <p:bldP spid="74856" grpId="0" animBg="1"/>
      <p:bldP spid="748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1181100" y="285750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1219200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81100" y="36766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1236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275388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6858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5624513" y="1820863"/>
            <a:ext cx="158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790575" y="3060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7905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4384675"/>
          <a:ext cx="4022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2" name="Equation" r:id="rId4" imgW="4559040" imgH="888840" progId="Equation.DSMT4">
                  <p:embed/>
                </p:oleObj>
              </mc:Choice>
              <mc:Fallback>
                <p:oleObj name="Equation" r:id="rId4" imgW="4559040" imgH="88884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384675"/>
                        <a:ext cx="4022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5638800" y="4476750"/>
            <a:ext cx="10096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6" grpId="0" autoUpdateAnimBg="0"/>
      <p:bldP spid="177207" grpId="0" animBg="1"/>
      <p:bldP spid="177208" grpId="0" autoUpdateAnimBg="0"/>
      <p:bldP spid="177209" grpId="0" animBg="1"/>
      <p:bldP spid="177210" grpId="0" autoUpdateAnimBg="0"/>
      <p:bldP spid="177211" grpId="0" autoUpdateAnimBg="0"/>
      <p:bldP spid="177219" grpId="0" autoUpdateAnimBg="0"/>
      <p:bldP spid="177221" grpId="0" animBg="1"/>
      <p:bldP spid="177222" grpId="0" animBg="1"/>
      <p:bldP spid="177223" grpId="0" animBg="1"/>
      <p:bldP spid="1772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1181100" y="39433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1255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771525" y="412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1371600" y="2376488"/>
            <a:ext cx="6686550" cy="1309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2990850" y="3143250"/>
            <a:ext cx="3448050" cy="6096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2035175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1314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2" grpId="0" animBg="1"/>
      <p:bldP spid="293943" grpId="0" autoUpdateAnimBg="0"/>
      <p:bldP spid="293944" grpId="0" animBg="1"/>
      <p:bldP spid="293945" grpId="0" animBg="1"/>
      <p:bldP spid="293946" grpId="0" animBg="1"/>
      <p:bldP spid="293947" grpId="0" autoUpdateAnimBg="0"/>
      <p:bldP spid="293948" grpId="0" autoUpdateAnimBg="0"/>
      <p:bldP spid="293949" grpId="0" animBg="1"/>
      <p:bldP spid="293950" grpId="0" autoUpdateAnimBg="0"/>
      <p:bldP spid="29395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314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263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1647825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3332163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utoUpdateAnimBg="0"/>
      <p:bldP spid="218119" grpId="0" autoUpdateAnimBg="0"/>
      <p:bldP spid="218120" grpId="0" autoUpdateAnimBg="0"/>
      <p:bldP spid="218122" grpId="0" animBg="1"/>
      <p:bldP spid="218123" grpId="0" animBg="1"/>
      <p:bldP spid="218178" grpId="0" autoUpdateAnimBg="0"/>
      <p:bldP spid="218179" grpId="0" animBg="1"/>
      <p:bldP spid="218180" grpId="0" autoUpdateAnimBg="0"/>
      <p:bldP spid="2181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276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1747838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5583238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19763" y="36417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5581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88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5988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890963" y="49752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091113" y="4956175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 t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4432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272213" y="28797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928813" y="34893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1643063" y="1724025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1516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618288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4057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9620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/>
      <p:bldP spid="294915" grpId="0" animBg="1"/>
      <p:bldP spid="294916" grpId="0" animBg="1"/>
      <p:bldP spid="294917" grpId="0" autoUpdateAnimBg="0"/>
      <p:bldP spid="294918" grpId="0" animBg="1"/>
      <p:bldP spid="294919" grpId="0" animBg="1"/>
      <p:bldP spid="294920" grpId="0" animBg="1"/>
      <p:bldP spid="294921" grpId="0" autoUpdateAnimBg="0"/>
      <p:bldP spid="294922" grpId="0" autoUpdateAnimBg="0"/>
      <p:bldP spid="294923" grpId="0" animBg="1"/>
      <p:bldP spid="294924" grpId="0" autoUpdateAnimBg="0"/>
      <p:bldP spid="294925" grpId="0" autoUpdateAnimBg="0"/>
      <p:bldP spid="294933" grpId="0" animBg="1"/>
      <p:bldP spid="294934" grpId="0" autoUpdateAnimBg="0"/>
      <p:bldP spid="294935" grpId="0" animBg="1"/>
      <p:bldP spid="2949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03262" y="1087438"/>
            <a:ext cx="8008937" cy="574675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Alternative Hypothesis as a Research Hypothesis</a:t>
            </a:r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Many applications of hypothesis testing involve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attempt to gather evidence in support of a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research hypothesis.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such cases, it is often best to begin with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 and make it the conclusion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that the researcher hopes to support.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771525" y="2921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06850"/>
            <a:ext cx="7315200" cy="170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conclusion that the research hypothesis is true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made if the sample data provide sufficient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show that the null hypothesis can be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nimBg="1"/>
      <p:bldP spid="7177" grpId="0" animBg="1"/>
      <p:bldP spid="8" grpId="0" autoUpdateAnimBg="0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452211" y="12554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452211" y="2074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>
            <a:off x="260486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45289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64720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0336" y="1090386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1286" y="2004786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proportion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following three forms (where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value of the population proportion).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Summary of Forms for Null and Alternative Hypotheses About a Population Proportion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822224" y="5124224"/>
            <a:ext cx="16700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 tail)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763736" y="5124224"/>
            <a:ext cx="1709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 tail)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752874" y="5124224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85711" y="3855811"/>
            <a:ext cx="1822450" cy="1203325"/>
            <a:chOff x="1800225" y="3870325"/>
            <a:chExt cx="1822450" cy="12033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00225" y="3870325"/>
              <a:ext cx="1822450" cy="1203325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66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u="sng" dirty="0" smtClean="0">
                  <a:latin typeface="+mn-lt"/>
                </a:rPr>
                <a:t>&gt;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6600" y="44450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&lt;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8811" y="3866924"/>
            <a:ext cx="1822450" cy="1192212"/>
            <a:chOff x="37433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33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43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u="sng" dirty="0" smtClean="0">
                  <a:latin typeface="+mn-lt"/>
                </a:rPr>
                <a:t>&lt;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70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&gt;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1911" y="3866924"/>
            <a:ext cx="1822450" cy="1192212"/>
            <a:chOff x="56864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6864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47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=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≠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95552" y="1096963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5400000">
            <a:off x="3376839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5400000">
            <a:off x="2976789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24314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321152" y="4700588"/>
            <a:ext cx="451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assuming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–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08627" y="1554163"/>
            <a:ext cx="1809750" cy="1095375"/>
            <a:chOff x="3708627" y="1554163"/>
            <a:chExt cx="1809750" cy="1095375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708627" y="1554163"/>
              <a:ext cx="1809750" cy="1095375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2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5684408"/>
                </p:ext>
              </p:extLst>
            </p:nvPr>
          </p:nvGraphicFramePr>
          <p:xfrm>
            <a:off x="3995964" y="1676400"/>
            <a:ext cx="1296988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82" name="Equation" r:id="rId3" imgW="1268280" imgH="811080" progId="Equation">
                    <p:embed/>
                  </p:oleObj>
                </mc:Choice>
                <mc:Fallback>
                  <p:oleObj name="Equation" r:id="rId3" imgW="1268280" imgH="81108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64" y="1676400"/>
                          <a:ext cx="1296988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3306989" y="3175000"/>
            <a:ext cx="2636838" cy="1200150"/>
            <a:chOff x="3306989" y="3175000"/>
            <a:chExt cx="2636838" cy="120015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306989" y="3175000"/>
              <a:ext cx="2636838" cy="1200150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3" name="Object 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9405833"/>
                </p:ext>
              </p:extLst>
            </p:nvPr>
          </p:nvGraphicFramePr>
          <p:xfrm>
            <a:off x="3532414" y="3402013"/>
            <a:ext cx="2205038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83" name="Equation" r:id="rId5" imgW="2157120" imgH="734760" progId="Equation">
                    <p:embed/>
                  </p:oleObj>
                </mc:Choice>
                <mc:Fallback>
                  <p:oleObj name="Equation" r:id="rId5" imgW="2157120" imgH="734760" progId="Equation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14" y="3402013"/>
                          <a:ext cx="2205038" cy="763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7400" y="27432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52663" y="27543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49713" y="2776538"/>
            <a:ext cx="2452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37013" y="3462338"/>
            <a:ext cx="255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37013" y="4110038"/>
            <a:ext cx="427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57400" y="34099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57400" y="40767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1713" y="342106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71713" y="40878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1704975" y="2908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17049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17049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90838" y="157321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utoUpdateAnimBg="0"/>
      <p:bldP spid="11" grpId="0" autoUpdateAnimBg="0"/>
      <p:bldP spid="12" grpId="0" animBg="1"/>
      <p:bldP spid="13" grpId="0" animBg="1"/>
      <p:bldP spid="14" grpId="0" animBg="1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110490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AutoShape 6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1050924" y="1576388"/>
            <a:ext cx="7216775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For a Christmas and New Year’s week,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National Safety Council estimated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500 people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killed and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25,000 injured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nation’s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NSC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claimed that 50% of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accidents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caused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by drunk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driving.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31874" y="3843338"/>
            <a:ext cx="7248525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sample of 120 accidents showed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67 were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caused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by drunk driving.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Use these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to test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NSC’s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claim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1147536" y="1748064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182461" y="1800452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47536" y="2814864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185636" y="2867252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1147536" y="3634014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1203099" y="3686402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6224361" y="2887889"/>
            <a:ext cx="1089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71286" y="1133702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 rot="5400000">
            <a:off x="757011" y="19322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 rot="5400000">
            <a:off x="757011" y="30180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9"/>
          <p:cNvSpPr>
            <a:spLocks noChangeArrowheads="1"/>
          </p:cNvSpPr>
          <p:nvPr/>
        </p:nvSpPr>
        <p:spPr bwMode="auto">
          <a:xfrm rot="5400000">
            <a:off x="757011" y="38181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>
            <a:off x="6342971" y="5483225"/>
            <a:ext cx="87630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47143"/>
              </p:ext>
            </p:extLst>
          </p:nvPr>
        </p:nvGraphicFramePr>
        <p:xfrm>
          <a:off x="5643336" y="1871889"/>
          <a:ext cx="130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4" name="Equation" r:id="rId3" imgW="1447560" imgH="419040" progId="Equation.DSMT4">
                  <p:embed/>
                </p:oleObj>
              </mc:Choice>
              <mc:Fallback>
                <p:oleObj name="Equation" r:id="rId3" imgW="14475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36" y="1871889"/>
                        <a:ext cx="1304925" cy="3778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09675"/>
              </p:ext>
            </p:extLst>
          </p:nvPr>
        </p:nvGraphicFramePr>
        <p:xfrm>
          <a:off x="5668736" y="2290989"/>
          <a:ext cx="1271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5" name="Equation" r:id="rId5" imgW="1434960" imgH="419040" progId="Equation.DSMT4">
                  <p:embed/>
                </p:oleObj>
              </mc:Choice>
              <mc:Fallback>
                <p:oleObj name="Equation" r:id="rId5" imgW="14349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736" y="2290989"/>
                        <a:ext cx="1271588" cy="379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624784"/>
              </p:ext>
            </p:extLst>
          </p:nvPr>
        </p:nvGraphicFramePr>
        <p:xfrm>
          <a:off x="2531836" y="4310289"/>
          <a:ext cx="5073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6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36" y="4310289"/>
                        <a:ext cx="5073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331758"/>
              </p:ext>
            </p:extLst>
          </p:nvPr>
        </p:nvGraphicFramePr>
        <p:xfrm>
          <a:off x="2871335" y="5359627"/>
          <a:ext cx="4217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7" name="Equation" r:id="rId9" imgW="1993680" imgH="419040" progId="Equation.DSMT4">
                  <p:embed/>
                </p:oleObj>
              </mc:Choice>
              <mc:Fallback>
                <p:oleObj name="Equation" r:id="rId9" imgW="1993680" imgH="419040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335" y="5359627"/>
                        <a:ext cx="4217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01386" y="4732564"/>
            <a:ext cx="2000250" cy="1373188"/>
            <a:chOff x="215900" y="4718050"/>
            <a:chExt cx="2000250" cy="1373188"/>
          </a:xfrm>
        </p:grpSpPr>
        <p:sp>
          <p:nvSpPr>
            <p:cNvPr id="20" name="AutoShape 65"/>
            <p:cNvSpPr>
              <a:spLocks noChangeArrowheads="1"/>
            </p:cNvSpPr>
            <p:nvPr/>
          </p:nvSpPr>
          <p:spPr bwMode="auto">
            <a:xfrm>
              <a:off x="215900" y="4718050"/>
              <a:ext cx="2000250" cy="1373188"/>
            </a:xfrm>
            <a:prstGeom prst="wedgeRoundRectCallout">
              <a:avLst>
                <a:gd name="adj1" fmla="val 99764"/>
                <a:gd name="adj2" fmla="val -25955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common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error is using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in this formula  </a:t>
              </a:r>
            </a:p>
          </p:txBody>
        </p:sp>
        <p:graphicFrame>
          <p:nvGraphicFramePr>
            <p:cNvPr id="330763" name="Object 11"/>
            <p:cNvGraphicFramePr>
              <a:graphicFrameLocks noChangeAspect="1"/>
            </p:cNvGraphicFramePr>
            <p:nvPr/>
          </p:nvGraphicFramePr>
          <p:xfrm>
            <a:off x="674688" y="5351463"/>
            <a:ext cx="2762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88" name="Equation" r:id="rId11" imgW="139680" imgH="190440" progId="Equation.DSMT4">
                    <p:embed/>
                  </p:oleObj>
                </mc:Choice>
                <mc:Fallback>
                  <p:oleObj name="Equation" r:id="rId11" imgW="13968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5351463"/>
                          <a:ext cx="276225" cy="407987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nimBg="1"/>
      <p:bldP spid="8" grpId="0" autoUpdateAnimBg="0"/>
      <p:bldP spid="9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1286" y="1116013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Approach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8486" y="1733550"/>
            <a:ext cx="37147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3099" y="1785938"/>
            <a:ext cx="355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8486" y="35242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3099" y="35766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1511" y="4164013"/>
            <a:ext cx="7478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.2006 &gt;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757011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7011" y="3708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1701574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1.28, cumulative probability = .8997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.8997) =  .2006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5890986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utoUpdateAnimBg="0"/>
      <p:bldP spid="8" grpId="0" animBg="1"/>
      <p:bldP spid="9" grpId="0" animBg="1"/>
      <p:bldP spid="11" grpId="0" autoUpdateAnimBg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AutoShape 53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344738" y="2392363"/>
            <a:ext cx="468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.05/2 = .025,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.025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1.96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1181100" y="1733550"/>
            <a:ext cx="70866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1236663" y="1766888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criticals value and rejection rule.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2581275" y="2852738"/>
            <a:ext cx="437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-1.96 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1.96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1177925" y="4205288"/>
            <a:ext cx="7281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1.278 &gt; -1.96 and &lt; 1.96,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nimBg="1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8338" y="10953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many decision-making situations the decision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maker may want, and in some cases may be forced,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to take action with both the conclusion do not reject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 the conclusion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2862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0957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8338" y="27717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such situations, it is recommended that the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hypothesis-testing procedure be extended to include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consideration of making a Type II error.</a:t>
            </a:r>
          </a:p>
        </p:txBody>
      </p:sp>
    </p:spTree>
    <p:extLst>
      <p:ext uri="{BB962C8B-B14F-4D97-AF65-F5344CB8AC3E}">
        <p14:creationId xmlns:p14="http://schemas.microsoft.com/office/powerpoint/2010/main" val="18668074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Formulate the null and alternative hypotheses.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09575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738" y="3005138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rejection rule, solve for the value of the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sample mean corresponding to the critical value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test statistic.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09575" y="3155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8025" y="1690688"/>
            <a:ext cx="7197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critical value approach, use the level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significance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to determine the critical value and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rejection rule for the test.</a:t>
            </a:r>
          </a:p>
        </p:txBody>
      </p:sp>
    </p:spTree>
    <p:extLst>
      <p:ext uri="{BB962C8B-B14F-4D97-AF65-F5344CB8AC3E}">
        <p14:creationId xmlns:p14="http://schemas.microsoft.com/office/powerpoint/2010/main" val="27164832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  <p:bldP spid="7" grpId="0" animBg="1"/>
      <p:bldP spid="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results from step 3 to state the values of the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mean that lead to the acceptance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this defines the acceptance region.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69925" y="2363788"/>
            <a:ext cx="8142288" cy="2794000"/>
            <a:chOff x="422" y="1489"/>
            <a:chExt cx="5129" cy="176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22" y="1489"/>
              <a:ext cx="5129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5.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Using the sampling distribution of     for a value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satisfying the alternative hypothesis, and the acceptance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region from step 4, compute the probability that the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sample mean will be in the acceptance region.  (This is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probability of making a Type II error at the chosen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level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.)</a:t>
              </a:r>
            </a:p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20" y="1555"/>
            <a:ext cx="15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4" name="Equation" r:id="rId3" imgW="279360" imgH="285480" progId="Equation.3">
                    <p:embed/>
                  </p:oleObj>
                </mc:Choice>
                <mc:Fallback>
                  <p:oleObj name="Equation" r:id="rId3" imgW="279360" imgH="285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555"/>
                          <a:ext cx="15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409575" y="248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35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teaching method is developed that is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believed to be better than the current method.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teaching method is better.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method is no better than the old method.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9" grpId="0" autoUpdateAnimBg="0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5"/>
          <p:cNvSpPr>
            <a:spLocks noChangeArrowheads="1"/>
          </p:cNvSpPr>
          <p:nvPr/>
        </p:nvSpPr>
        <p:spPr bwMode="auto">
          <a:xfrm>
            <a:off x="684213" y="1090613"/>
            <a:ext cx="6096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 (revisited)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6" name="Text Box 166"/>
          <p:cNvSpPr txBox="1">
            <a:spLocks noChangeArrowheads="1"/>
          </p:cNvSpPr>
          <p:nvPr/>
        </p:nvSpPr>
        <p:spPr bwMode="auto">
          <a:xfrm>
            <a:off x="708025" y="3161180"/>
            <a:ext cx="7816563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perform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hypothesis test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05 level of significance, to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determine whether 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service goal of 12 minutes or less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being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67" name="Text Box 167"/>
          <p:cNvSpPr txBox="1">
            <a:spLocks noChangeArrowheads="1"/>
          </p:cNvSpPr>
          <p:nvPr/>
        </p:nvSpPr>
        <p:spPr bwMode="auto">
          <a:xfrm>
            <a:off x="708025" y="1614488"/>
            <a:ext cx="7750175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Recall that the response times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sample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40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were tabulated.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sample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13.25 minutes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The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standard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eviation is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believed to be 3.2 minutes.</a:t>
            </a:r>
          </a:p>
        </p:txBody>
      </p:sp>
      <p:sp>
        <p:nvSpPr>
          <p:cNvPr id="168" name="AutoShape 168"/>
          <p:cNvSpPr>
            <a:spLocks noChangeArrowheads="1"/>
          </p:cNvSpPr>
          <p:nvPr/>
        </p:nvSpPr>
        <p:spPr bwMode="auto">
          <a:xfrm rot="5400000">
            <a:off x="4095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AutoShape 169"/>
          <p:cNvSpPr>
            <a:spLocks noChangeArrowheads="1"/>
          </p:cNvSpPr>
          <p:nvPr/>
        </p:nvSpPr>
        <p:spPr bwMode="auto">
          <a:xfrm rot="5400000">
            <a:off x="409575" y="323579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70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4139121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utoUpdateAnimBg="0"/>
      <p:bldP spid="167" grpId="0" autoUpdateAnimBg="0"/>
      <p:bldP spid="168" grpId="0" animBg="1"/>
      <p:bldP spid="16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59125" y="2882900"/>
          <a:ext cx="25479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6" name="Equation" r:id="rId3" imgW="1257120" imgH="380880" progId="Equation.DSMT4">
                  <p:embed/>
                </p:oleObj>
              </mc:Choice>
              <mc:Fallback>
                <p:oleObj name="Equation" r:id="rId3" imgW="125712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882900"/>
                        <a:ext cx="25479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16188" y="3736975"/>
          <a:ext cx="40719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7" name="Equation" r:id="rId5" imgW="1854000" imgH="406080" progId="Equation.DSMT4">
                  <p:embed/>
                </p:oleObj>
              </mc:Choice>
              <mc:Fallback>
                <p:oleObj name="Equation" r:id="rId5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736975"/>
                        <a:ext cx="40719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75247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75247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7524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752475" y="475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110"/>
          <p:cNvGrpSpPr>
            <a:grpSpLocks/>
          </p:cNvGrpSpPr>
          <p:nvPr/>
        </p:nvGrpSpPr>
        <p:grpSpPr bwMode="auto">
          <a:xfrm>
            <a:off x="1031875" y="4643438"/>
            <a:ext cx="5341938" cy="457200"/>
            <a:chOff x="650" y="3357"/>
            <a:chExt cx="3365" cy="288"/>
          </a:xfrm>
        </p:grpSpPr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 flipV="1">
              <a:off x="3028" y="3413"/>
              <a:ext cx="10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112"/>
            <p:cNvSpPr txBox="1">
              <a:spLocks noChangeArrowheads="1"/>
            </p:cNvSpPr>
            <p:nvPr/>
          </p:nvSpPr>
          <p:spPr bwMode="auto">
            <a:xfrm>
              <a:off x="650" y="3357"/>
              <a:ext cx="3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4.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We will accept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when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&lt; 12.8323</a:t>
              </a:r>
            </a:p>
          </p:txBody>
        </p:sp>
      </p:grp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73088" y="2033588"/>
            <a:ext cx="646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Value of the sample mean that identifies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the rejection region:</a:t>
            </a:r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1031875" y="1538288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Rejection rule is: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1012825" y="1058863"/>
            <a:ext cx="646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Hypotheses are: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116" name="Rectangle 116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19107356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3" grpId="0" autoUpdateAnimBg="0"/>
      <p:bldP spid="114" grpId="0" autoUpdateAnimBg="0"/>
      <p:bldP spid="115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65263" y="1966913"/>
            <a:ext cx="6465887" cy="36433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22425" y="2903538"/>
            <a:ext cx="615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752475" y="117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1965325" y="51196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12.0001               1.645            .9500       .0500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1965325" y="47767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12.4                     0.85              .8023       .1977</a:t>
            </a:r>
          </a:p>
        </p:txBody>
      </p:sp>
      <p:sp>
        <p:nvSpPr>
          <p:cNvPr id="109" name="Text Box 109"/>
          <p:cNvSpPr txBox="1">
            <a:spLocks noChangeArrowheads="1"/>
          </p:cNvSpPr>
          <p:nvPr/>
        </p:nvSpPr>
        <p:spPr bwMode="auto">
          <a:xfrm>
            <a:off x="1965325" y="44211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12.8                     0.06              .5239       .4761</a:t>
            </a:r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1965325" y="407193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12.8323               0.00              .5000       .5000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939925" y="372268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13.2                    -0.73              .2327       .7673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1939925" y="3348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13.6                    -1.52              .0643       .9357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1939925" y="2967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14.0                    -2.31              .0104       .9896</a:t>
            </a:r>
          </a:p>
        </p:txBody>
      </p:sp>
      <p:grpSp>
        <p:nvGrpSpPr>
          <p:cNvPr id="114" name="Group 114"/>
          <p:cNvGrpSpPr>
            <a:grpSpLocks/>
          </p:cNvGrpSpPr>
          <p:nvPr/>
        </p:nvGrpSpPr>
        <p:grpSpPr bwMode="auto">
          <a:xfrm>
            <a:off x="1520825" y="2065338"/>
            <a:ext cx="6099175" cy="839787"/>
            <a:chOff x="958" y="1625"/>
            <a:chExt cx="3842" cy="529"/>
          </a:xfrm>
        </p:grpSpPr>
        <p:graphicFrame>
          <p:nvGraphicFramePr>
            <p:cNvPr id="115" name="Object 1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1" y="1625"/>
            <a:ext cx="13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3" name="Equation" r:id="rId3" imgW="952200" imgH="393480" progId="Equation.DSMT4">
                    <p:embed/>
                  </p:oleObj>
                </mc:Choice>
                <mc:Fallback>
                  <p:oleObj name="Equation" r:id="rId3" imgW="952200" imgH="393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625"/>
                          <a:ext cx="133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 Box 116"/>
            <p:cNvSpPr txBox="1">
              <a:spLocks noChangeArrowheads="1"/>
            </p:cNvSpPr>
            <p:nvPr/>
          </p:nvSpPr>
          <p:spPr bwMode="auto">
            <a:xfrm>
              <a:off x="958" y="1831"/>
              <a:ext cx="38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Values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                                      b     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1-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b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1038225" y="1049338"/>
            <a:ext cx="6216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Probabilities that the sample mean will be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 the acceptance region:</a:t>
            </a: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395774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106" grpId="0" animBg="1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47900" y="32956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7388" y="1095375"/>
            <a:ext cx="7772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1260475" y="3859213"/>
            <a:ext cx="699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far above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null hypothesis value of 12, there is a low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probability that we will make a Type II error.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1260475" y="2011363"/>
            <a:ext cx="6748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close to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null hypothesis value of 12, there is a high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we will make a Type II error.</a:t>
            </a:r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10572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utoShape 110"/>
          <p:cNvSpPr>
            <a:spLocks noChangeArrowheads="1"/>
          </p:cNvSpPr>
          <p:nvPr/>
        </p:nvSpPr>
        <p:spPr bwMode="auto">
          <a:xfrm rot="5400000">
            <a:off x="1057275" y="4013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260475" y="1538288"/>
            <a:ext cx="555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Observations about the preceding table: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2289175" y="3325813"/>
            <a:ext cx="466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12.0001,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 .9500</a:t>
            </a: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247900" y="51244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2530475" y="5154613"/>
            <a:ext cx="421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14.0,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.0104</a:t>
            </a:r>
          </a:p>
        </p:txBody>
      </p:sp>
    </p:spTree>
    <p:extLst>
      <p:ext uri="{BB962C8B-B14F-4D97-AF65-F5344CB8AC3E}">
        <p14:creationId xmlns:p14="http://schemas.microsoft.com/office/powerpoint/2010/main" val="30171466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7" grpId="0" autoUpdateAnimBg="0"/>
      <p:bldP spid="108" grpId="0" autoUpdateAnimBg="0"/>
      <p:bldP spid="109" grpId="0" animBg="1"/>
      <p:bldP spid="110" grpId="0" animBg="1"/>
      <p:bldP spid="111" grpId="0" autoUpdateAnimBg="0"/>
      <p:bldP spid="112" grpId="0" autoUpdateAnimBg="0"/>
      <p:bldP spid="113" grpId="0" animBg="1"/>
      <p:bldP spid="11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of the Test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133475"/>
            <a:ext cx="77724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probability of correctly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false is called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the test.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476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447675" y="273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6438" y="2047875"/>
            <a:ext cx="7772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any particular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power is 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6438" y="26193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We can show graphically the power associated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with each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such a graph is called a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(See next slide.)</a:t>
            </a:r>
          </a:p>
        </p:txBody>
      </p:sp>
    </p:spTree>
    <p:extLst>
      <p:ext uri="{BB962C8B-B14F-4D97-AF65-F5344CB8AC3E}">
        <p14:creationId xmlns:p14="http://schemas.microsoft.com/office/powerpoint/2010/main" val="30289220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nimBg="1"/>
      <p:bldP spid="7" grpId="0" autoUpdateAnimBg="0"/>
      <p:bldP spid="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52513" y="873125"/>
          <a:ext cx="71501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7" name="Chart" r:id="rId3" imgW="4943972" imgH="3667366" progId="Excel.Chart.8">
                  <p:embed/>
                </p:oleObj>
              </mc:Choice>
              <mc:Fallback>
                <p:oleObj name="Chart" r:id="rId3" imgW="4943972" imgH="36673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873125"/>
                        <a:ext cx="71501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97763" y="48545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bg2"/>
                </a:solidFill>
                <a:effectLst/>
                <a:latin typeface="Symbol" pitchFamily="18" charset="2"/>
              </a:rPr>
              <a:t>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549650" y="1295400"/>
            <a:ext cx="0" cy="3771900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56000" y="2225675"/>
            <a:ext cx="347663" cy="4763"/>
          </a:xfrm>
          <a:prstGeom prst="line">
            <a:avLst/>
          </a:prstGeom>
          <a:noFill/>
          <a:ln w="1270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22713" y="2035175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6699"/>
                </a:solidFill>
                <a:effectLst/>
                <a:latin typeface="Book Antiqua" pitchFamily="18" charset="0"/>
              </a:rPr>
              <a:t>H</a:t>
            </a:r>
            <a:r>
              <a:rPr lang="en-US" sz="2000" baseline="-25000">
                <a:solidFill>
                  <a:srgbClr val="006699"/>
                </a:solidFill>
                <a:effectLst/>
                <a:latin typeface="Book Antiqua" pitchFamily="18" charset="0"/>
              </a:rPr>
              <a:t>0</a:t>
            </a:r>
            <a:r>
              <a:rPr lang="en-US" sz="2000">
                <a:solidFill>
                  <a:srgbClr val="006699"/>
                </a:solidFill>
                <a:effectLst/>
                <a:latin typeface="Book Antiqua" pitchFamily="18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8758303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113347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specified level of significance determines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probability of making a Type I error.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9925" y="2071688"/>
            <a:ext cx="7181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By controlling the sample size, the probability of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making a Type II error is controlled.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47675" y="2203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6765982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1336675" y="1093788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4573588" y="200342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38463" y="3409950"/>
            <a:ext cx="458787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72050" y="2386013"/>
            <a:ext cx="449263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55600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16200000" flipH="1">
            <a:off x="8505825" y="458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178175" y="324167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89400" y="3665538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075113" y="5753100"/>
            <a:ext cx="500062" cy="217488"/>
          </a:xfrm>
          <a:custGeom>
            <a:avLst/>
            <a:gdLst>
              <a:gd name="T0" fmla="*/ 311 w 315"/>
              <a:gd name="T1" fmla="*/ 0 h 137"/>
              <a:gd name="T2" fmla="*/ 313 w 315"/>
              <a:gd name="T3" fmla="*/ 2 h 137"/>
              <a:gd name="T4" fmla="*/ 312 w 315"/>
              <a:gd name="T5" fmla="*/ 18 h 137"/>
              <a:gd name="T6" fmla="*/ 312 w 315"/>
              <a:gd name="T7" fmla="*/ 31 h 137"/>
              <a:gd name="T8" fmla="*/ 312 w 315"/>
              <a:gd name="T9" fmla="*/ 50 h 137"/>
              <a:gd name="T10" fmla="*/ 312 w 315"/>
              <a:gd name="T11" fmla="*/ 64 h 137"/>
              <a:gd name="T12" fmla="*/ 315 w 315"/>
              <a:gd name="T13" fmla="*/ 81 h 137"/>
              <a:gd name="T14" fmla="*/ 315 w 315"/>
              <a:gd name="T15" fmla="*/ 109 h 137"/>
              <a:gd name="T16" fmla="*/ 315 w 315"/>
              <a:gd name="T17" fmla="*/ 135 h 137"/>
              <a:gd name="T18" fmla="*/ 0 w 315"/>
              <a:gd name="T19" fmla="*/ 137 h 137"/>
              <a:gd name="T20" fmla="*/ 1 w 315"/>
              <a:gd name="T21" fmla="*/ 88 h 137"/>
              <a:gd name="T22" fmla="*/ 23 w 315"/>
              <a:gd name="T23" fmla="*/ 86 h 137"/>
              <a:gd name="T24" fmla="*/ 43 w 315"/>
              <a:gd name="T25" fmla="*/ 80 h 137"/>
              <a:gd name="T26" fmla="*/ 61 w 315"/>
              <a:gd name="T27" fmla="*/ 76 h 137"/>
              <a:gd name="T28" fmla="*/ 77 w 315"/>
              <a:gd name="T29" fmla="*/ 72 h 137"/>
              <a:gd name="T30" fmla="*/ 93 w 315"/>
              <a:gd name="T31" fmla="*/ 65 h 137"/>
              <a:gd name="T32" fmla="*/ 105 w 315"/>
              <a:gd name="T33" fmla="*/ 61 h 137"/>
              <a:gd name="T34" fmla="*/ 150 w 315"/>
              <a:gd name="T35" fmla="*/ 51 h 137"/>
              <a:gd name="T36" fmla="*/ 124 w 315"/>
              <a:gd name="T37" fmla="*/ 57 h 137"/>
              <a:gd name="T38" fmla="*/ 136 w 315"/>
              <a:gd name="T39" fmla="*/ 54 h 137"/>
              <a:gd name="T40" fmla="*/ 160 w 315"/>
              <a:gd name="T41" fmla="*/ 48 h 137"/>
              <a:gd name="T42" fmla="*/ 177 w 315"/>
              <a:gd name="T43" fmla="*/ 44 h 137"/>
              <a:gd name="T44" fmla="*/ 192 w 315"/>
              <a:gd name="T45" fmla="*/ 39 h 137"/>
              <a:gd name="T46" fmla="*/ 200 w 315"/>
              <a:gd name="T47" fmla="*/ 38 h 137"/>
              <a:gd name="T48" fmla="*/ 222 w 315"/>
              <a:gd name="T49" fmla="*/ 31 h 137"/>
              <a:gd name="T50" fmla="*/ 236 w 315"/>
              <a:gd name="T51" fmla="*/ 27 h 137"/>
              <a:gd name="T52" fmla="*/ 251 w 315"/>
              <a:gd name="T53" fmla="*/ 22 h 137"/>
              <a:gd name="T54" fmla="*/ 267 w 315"/>
              <a:gd name="T55" fmla="*/ 16 h 137"/>
              <a:gd name="T56" fmla="*/ 279 w 315"/>
              <a:gd name="T57" fmla="*/ 12 h 137"/>
              <a:gd name="T58" fmla="*/ 291 w 315"/>
              <a:gd name="T59" fmla="*/ 8 h 137"/>
              <a:gd name="T60" fmla="*/ 312 w 315"/>
              <a:gd name="T61" fmla="*/ 8 h 137"/>
              <a:gd name="T62" fmla="*/ 306 w 315"/>
              <a:gd name="T63" fmla="*/ 1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137">
                <a:moveTo>
                  <a:pt x="311" y="0"/>
                </a:moveTo>
                <a:lnTo>
                  <a:pt x="313" y="2"/>
                </a:lnTo>
                <a:lnTo>
                  <a:pt x="312" y="18"/>
                </a:lnTo>
                <a:lnTo>
                  <a:pt x="312" y="31"/>
                </a:lnTo>
                <a:lnTo>
                  <a:pt x="312" y="50"/>
                </a:lnTo>
                <a:lnTo>
                  <a:pt x="312" y="64"/>
                </a:lnTo>
                <a:lnTo>
                  <a:pt x="315" y="81"/>
                </a:lnTo>
                <a:lnTo>
                  <a:pt x="315" y="109"/>
                </a:lnTo>
                <a:lnTo>
                  <a:pt x="315" y="135"/>
                </a:lnTo>
                <a:lnTo>
                  <a:pt x="0" y="137"/>
                </a:lnTo>
                <a:lnTo>
                  <a:pt x="1" y="88"/>
                </a:lnTo>
                <a:lnTo>
                  <a:pt x="23" y="86"/>
                </a:lnTo>
                <a:lnTo>
                  <a:pt x="43" y="80"/>
                </a:lnTo>
                <a:lnTo>
                  <a:pt x="61" y="76"/>
                </a:lnTo>
                <a:lnTo>
                  <a:pt x="77" y="72"/>
                </a:lnTo>
                <a:lnTo>
                  <a:pt x="93" y="65"/>
                </a:lnTo>
                <a:lnTo>
                  <a:pt x="105" y="61"/>
                </a:lnTo>
                <a:lnTo>
                  <a:pt x="150" y="51"/>
                </a:lnTo>
                <a:lnTo>
                  <a:pt x="124" y="57"/>
                </a:lnTo>
                <a:lnTo>
                  <a:pt x="136" y="54"/>
                </a:lnTo>
                <a:lnTo>
                  <a:pt x="160" y="48"/>
                </a:lnTo>
                <a:lnTo>
                  <a:pt x="177" y="44"/>
                </a:lnTo>
                <a:lnTo>
                  <a:pt x="192" y="39"/>
                </a:lnTo>
                <a:lnTo>
                  <a:pt x="200" y="38"/>
                </a:lnTo>
                <a:lnTo>
                  <a:pt x="222" y="31"/>
                </a:lnTo>
                <a:lnTo>
                  <a:pt x="236" y="27"/>
                </a:lnTo>
                <a:lnTo>
                  <a:pt x="251" y="22"/>
                </a:lnTo>
                <a:lnTo>
                  <a:pt x="267" y="16"/>
                </a:lnTo>
                <a:lnTo>
                  <a:pt x="279" y="12"/>
                </a:lnTo>
                <a:lnTo>
                  <a:pt x="291" y="8"/>
                </a:lnTo>
                <a:lnTo>
                  <a:pt x="312" y="8"/>
                </a:lnTo>
                <a:lnTo>
                  <a:pt x="306" y="1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783013" y="596582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98913" y="3611563"/>
            <a:ext cx="3967162" cy="2222500"/>
            <a:chOff x="2519" y="2347"/>
            <a:chExt cx="2499" cy="1400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519" y="2347"/>
              <a:ext cx="2499" cy="1400"/>
              <a:chOff x="1031" y="1663"/>
              <a:chExt cx="2499" cy="1400"/>
            </a:xfrm>
          </p:grpSpPr>
          <p:sp>
            <p:nvSpPr>
              <p:cNvPr id="15" name="Arc 14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rc 15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rc 16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17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18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Arc 19"/>
            <p:cNvSpPr>
              <a:spLocks/>
            </p:cNvSpPr>
            <p:nvPr/>
          </p:nvSpPr>
          <p:spPr bwMode="auto">
            <a:xfrm rot="4620000" flipH="1">
              <a:off x="4019" y="316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930900" y="581342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00713" y="5970588"/>
            <a:ext cx="458787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a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5411788" y="3211513"/>
          <a:ext cx="279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09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211513"/>
                        <a:ext cx="279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8178800" y="5775325"/>
          <a:ext cx="279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10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5775325"/>
                        <a:ext cx="279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85800" y="1077913"/>
            <a:ext cx="1643063" cy="1793875"/>
            <a:chOff x="348" y="691"/>
            <a:chExt cx="1035" cy="1130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48" y="691"/>
              <a:ext cx="1035" cy="11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true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>
                  <a:effectLst/>
                  <a:latin typeface="Book Antiqua" pitchFamily="18" charset="0"/>
                </a:rPr>
                <a:t> =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680" y="1153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11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153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823075" y="3638550"/>
            <a:ext cx="1643063" cy="1793875"/>
            <a:chOff x="4370" y="2304"/>
            <a:chExt cx="1035" cy="1130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70" y="2304"/>
              <a:ext cx="1035" cy="11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false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a</a:t>
              </a:r>
              <a:r>
                <a:rPr lang="en-US">
                  <a:effectLst/>
                  <a:latin typeface="Book Antiqua" pitchFamily="18" charset="0"/>
                </a:rPr>
                <a:t> &gt;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4687" y="2767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12" name="Equation" r:id="rId9" imgW="126720" imgH="164880" progId="Equation.DSMT4">
                    <p:embed/>
                  </p:oleObj>
                </mc:Choice>
                <mc:Fallback>
                  <p:oleObj name="Equation" r:id="rId9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767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072063" y="1817688"/>
            <a:ext cx="1296987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effectLst/>
                <a:latin typeface="Book Antiqua" pitchFamily="18" charset="0"/>
              </a:rPr>
              <a:t>Reject </a:t>
            </a:r>
            <a:r>
              <a:rPr lang="en-US" i="1">
                <a:effectLst/>
                <a:latin typeface="Book Antiqua" pitchFamily="18" charset="0"/>
              </a:rPr>
              <a:t>H</a:t>
            </a:r>
            <a:r>
              <a:rPr lang="en-US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4584700" y="3203575"/>
            <a:ext cx="482600" cy="193675"/>
          </a:xfrm>
          <a:custGeom>
            <a:avLst/>
            <a:gdLst>
              <a:gd name="T0" fmla="*/ 4 w 304"/>
              <a:gd name="T1" fmla="*/ 0 h 122"/>
              <a:gd name="T2" fmla="*/ 2 w 304"/>
              <a:gd name="T3" fmla="*/ 2 h 122"/>
              <a:gd name="T4" fmla="*/ 2 w 304"/>
              <a:gd name="T5" fmla="*/ 12 h 122"/>
              <a:gd name="T6" fmla="*/ 3 w 304"/>
              <a:gd name="T7" fmla="*/ 27 h 122"/>
              <a:gd name="T8" fmla="*/ 3 w 304"/>
              <a:gd name="T9" fmla="*/ 44 h 122"/>
              <a:gd name="T10" fmla="*/ 3 w 304"/>
              <a:gd name="T11" fmla="*/ 57 h 122"/>
              <a:gd name="T12" fmla="*/ 0 w 304"/>
              <a:gd name="T13" fmla="*/ 72 h 122"/>
              <a:gd name="T14" fmla="*/ 0 w 304"/>
              <a:gd name="T15" fmla="*/ 96 h 122"/>
              <a:gd name="T16" fmla="*/ 0 w 304"/>
              <a:gd name="T17" fmla="*/ 119 h 122"/>
              <a:gd name="T18" fmla="*/ 304 w 304"/>
              <a:gd name="T19" fmla="*/ 122 h 122"/>
              <a:gd name="T20" fmla="*/ 304 w 304"/>
              <a:gd name="T21" fmla="*/ 88 h 122"/>
              <a:gd name="T22" fmla="*/ 280 w 304"/>
              <a:gd name="T23" fmla="*/ 82 h 122"/>
              <a:gd name="T24" fmla="*/ 260 w 304"/>
              <a:gd name="T25" fmla="*/ 76 h 122"/>
              <a:gd name="T26" fmla="*/ 240 w 304"/>
              <a:gd name="T27" fmla="*/ 74 h 122"/>
              <a:gd name="T28" fmla="*/ 226 w 304"/>
              <a:gd name="T29" fmla="*/ 70 h 122"/>
              <a:gd name="T30" fmla="*/ 210 w 304"/>
              <a:gd name="T31" fmla="*/ 64 h 122"/>
              <a:gd name="T32" fmla="*/ 196 w 304"/>
              <a:gd name="T33" fmla="*/ 62 h 122"/>
              <a:gd name="T34" fmla="*/ 160 w 304"/>
              <a:gd name="T35" fmla="*/ 52 h 122"/>
              <a:gd name="T36" fmla="*/ 184 w 304"/>
              <a:gd name="T37" fmla="*/ 58 h 122"/>
              <a:gd name="T38" fmla="*/ 172 w 304"/>
              <a:gd name="T39" fmla="*/ 54 h 122"/>
              <a:gd name="T40" fmla="*/ 146 w 304"/>
              <a:gd name="T41" fmla="*/ 48 h 122"/>
              <a:gd name="T42" fmla="*/ 132 w 304"/>
              <a:gd name="T43" fmla="*/ 44 h 122"/>
              <a:gd name="T44" fmla="*/ 104 w 304"/>
              <a:gd name="T45" fmla="*/ 34 h 122"/>
              <a:gd name="T46" fmla="*/ 120 w 304"/>
              <a:gd name="T47" fmla="*/ 40 h 122"/>
              <a:gd name="T48" fmla="*/ 89 w 304"/>
              <a:gd name="T49" fmla="*/ 27 h 122"/>
              <a:gd name="T50" fmla="*/ 76 w 304"/>
              <a:gd name="T51" fmla="*/ 24 h 122"/>
              <a:gd name="T52" fmla="*/ 62 w 304"/>
              <a:gd name="T53" fmla="*/ 19 h 122"/>
              <a:gd name="T54" fmla="*/ 46 w 304"/>
              <a:gd name="T55" fmla="*/ 14 h 122"/>
              <a:gd name="T56" fmla="*/ 35 w 304"/>
              <a:gd name="T57" fmla="*/ 11 h 122"/>
              <a:gd name="T58" fmla="*/ 23 w 304"/>
              <a:gd name="T59" fmla="*/ 7 h 122"/>
              <a:gd name="T60" fmla="*/ 12 w 304"/>
              <a:gd name="T61" fmla="*/ 2 h 122"/>
              <a:gd name="T62" fmla="*/ 2 w 304"/>
              <a:gd name="T63" fmla="*/ 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rot="3434871">
            <a:off x="3963194" y="55967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802063" y="5019675"/>
            <a:ext cx="423862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b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1030288" y="339407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246188" y="1039813"/>
            <a:ext cx="3967162" cy="2222500"/>
            <a:chOff x="725" y="727"/>
            <a:chExt cx="2499" cy="1400"/>
          </a:xfrm>
        </p:grpSpPr>
        <p:sp>
          <p:nvSpPr>
            <p:cNvPr id="36" name="Arc 36"/>
            <p:cNvSpPr>
              <a:spLocks/>
            </p:cNvSpPr>
            <p:nvPr/>
          </p:nvSpPr>
          <p:spPr bwMode="auto">
            <a:xfrm rot="4620000" flipH="1">
              <a:off x="2225" y="154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725" y="727"/>
              <a:ext cx="2499" cy="1400"/>
              <a:chOff x="1031" y="1663"/>
              <a:chExt cx="2499" cy="1400"/>
            </a:xfrm>
          </p:grpSpPr>
          <p:sp>
            <p:nvSpPr>
              <p:cNvPr id="38" name="Arc 38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39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rc 40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rc 41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rc 42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Line 43"/>
          <p:cNvSpPr>
            <a:spLocks noChangeShapeType="1"/>
          </p:cNvSpPr>
          <p:nvPr/>
        </p:nvSpPr>
        <p:spPr bwMode="auto">
          <a:xfrm rot="18165129" flipH="1">
            <a:off x="4706144" y="30059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4394200" y="1385888"/>
            <a:ext cx="338138" cy="4972050"/>
            <a:chOff x="2768" y="945"/>
            <a:chExt cx="213" cy="3132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881" y="1230"/>
              <a:ext cx="0" cy="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768" y="94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780" y="378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6705599" y="1485900"/>
            <a:ext cx="2104571" cy="1143000"/>
            <a:chOff x="4248" y="756"/>
            <a:chExt cx="1152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248" y="756"/>
              <a:ext cx="1152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371" y="862"/>
              <a:ext cx="857" cy="4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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  <a:p>
              <a:pPr algn="l"/>
              <a:r>
                <a:rPr lang="en-US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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800100" y="4286250"/>
            <a:ext cx="2247900" cy="1143000"/>
            <a:chOff x="504" y="2772"/>
            <a:chExt cx="1416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504" y="2772"/>
              <a:ext cx="1416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3" name="Object 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12" y="2880"/>
            <a:ext cx="69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13" name="Equation" r:id="rId11" imgW="545760" imgH="368280" progId="Equation.DSMT4">
                    <p:embed/>
                  </p:oleObj>
                </mc:Choice>
                <mc:Fallback>
                  <p:oleObj name="Equation" r:id="rId11" imgW="545760" imgH="3682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880"/>
                          <a:ext cx="69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571" y="2964"/>
              <a:ext cx="543" cy="26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Note:</a:t>
              </a:r>
            </a:p>
          </p:txBody>
        </p:sp>
      </p:grp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5850163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utoUpdateAnimBg="0"/>
      <p:bldP spid="30" grpId="0" autoUpdateAnimBg="0"/>
      <p:bldP spid="31" grpId="0" animBg="1"/>
      <p:bldP spid="32" grpId="0" animBg="1"/>
      <p:bldP spid="33" grpId="0" autoUpdateAnimBg="0"/>
      <p:bldP spid="34" grpId="0" animBg="1"/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2466975"/>
            <a:ext cx="7772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population standard deviation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the population mean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value of the population mean used for the		        Type II error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16288" y="1289050"/>
            <a:ext cx="2427287" cy="1187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13138" y="1447800"/>
          <a:ext cx="20843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5" name="Equation" r:id="rId3" imgW="2082600" imgH="927000" progId="Equation.DSMT4">
                  <p:embed/>
                </p:oleObj>
              </mc:Choice>
              <mc:Fallback>
                <p:oleObj name="Equation" r:id="rId3" imgW="2082600" imgH="927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447800"/>
                        <a:ext cx="20843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6625" y="5310188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 In a two-tailed hypothesis test, 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2946400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59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6" grpId="0" autoUpdateAnimBg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4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105" name="Rectangle 105"/>
          <p:cNvSpPr>
            <a:spLocks noChangeArrowheads="1"/>
          </p:cNvSpPr>
          <p:nvPr/>
        </p:nvSpPr>
        <p:spPr bwMode="auto">
          <a:xfrm>
            <a:off x="687388" y="1133475"/>
            <a:ext cx="777240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Let’s assume that the director of medical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services makes the following statements about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allowable probabilities for the Type I and Type II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errors: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1069975" y="2754313"/>
            <a:ext cx="7673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 minutes, I am willing to risk 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.05 probability of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69532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69532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1050925" y="3630613"/>
            <a:ext cx="767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0.75 minutes over the specification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12.75), I am willing to risk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.10 probability of not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6531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utoUpdateAnimBg="0"/>
      <p:bldP spid="106" grpId="0" autoUpdateAnimBg="0"/>
      <p:bldP spid="107" grpId="0" animBg="1"/>
      <p:bldP spid="108" grpId="0" animBg="1"/>
      <p:bldP spid="109" grpId="0" animBg="1"/>
      <p:bldP spid="1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sales force bonus plan is developed in an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 to increase sales.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increase sales.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does not increase sales.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.10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1.645,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1.28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12.75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3.2</a:t>
            </a:r>
          </a:p>
        </p:txBody>
      </p:sp>
      <p:graphicFrame>
        <p:nvGraphicFramePr>
          <p:cNvPr id="4" name="Object 10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74166"/>
              </p:ext>
            </p:extLst>
          </p:nvPr>
        </p:nvGraphicFramePr>
        <p:xfrm>
          <a:off x="1582738" y="3298825"/>
          <a:ext cx="6042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8"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298825"/>
                        <a:ext cx="60420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07"/>
          <p:cNvSpPr>
            <a:spLocks noChangeArrowheads="1"/>
          </p:cNvSpPr>
          <p:nvPr/>
        </p:nvSpPr>
        <p:spPr bwMode="auto">
          <a:xfrm>
            <a:off x="7029450" y="3543300"/>
            <a:ext cx="7429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08"/>
          <p:cNvSpPr>
            <a:spLocks noChangeArrowheads="1"/>
          </p:cNvSpPr>
          <p:nvPr/>
        </p:nvSpPr>
        <p:spPr bwMode="auto">
          <a:xfrm rot="5400000">
            <a:off x="11715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64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Relationship Among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Once two of the three values are known, the other can be computed.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level of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increasing the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reduce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increase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whereas increasing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decrease b.</a:t>
            </a:r>
          </a:p>
        </p:txBody>
      </p:sp>
    </p:spTree>
    <p:extLst>
      <p:ext uri="{BB962C8B-B14F-4D97-AF65-F5344CB8AC3E}">
        <p14:creationId xmlns:p14="http://schemas.microsoft.com/office/powerpoint/2010/main" val="29755401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4800" dirty="0" smtClean="0"/>
              <a:t>THANK YOU !!!!......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ANY QUESTIONS ?????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7940212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drug is developed with the goal of lowering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blood pressure more than the existing drug.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863850"/>
            <a:ext cx="73152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lowers blood pressure more than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existing drug.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22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70350"/>
            <a:ext cx="73152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does not lower blood pressure more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than the existing drug.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25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874"/>
            <a:ext cx="7772400" cy="814387"/>
          </a:xfrm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094014"/>
            <a:ext cx="7772400" cy="660400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Null Hypothesis as an Assumption to be Challenged</a:t>
            </a:r>
            <a:endParaRPr lang="en-US" dirty="0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771525" y="17290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771525" y="30498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009650" y="1576614"/>
            <a:ext cx="73533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might begin with a belief or assumption that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parameter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009650" y="2751364"/>
            <a:ext cx="73533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then using a hypothesis test to challenge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and determine if there is statistical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conclude that the assumption is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incorrect.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771525" y="46246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09650" y="4516664"/>
            <a:ext cx="73533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these situations, it is helpful to develop the null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  <p:bldP spid="8" grpId="0" animBg="1"/>
      <p:bldP spid="9" grpId="0" autoUpdateAnimBg="0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6461</TotalTime>
  <Pages>29</Pages>
  <Words>4673</Words>
  <Application>Microsoft Office PowerPoint</Application>
  <PresentationFormat>On-screen Show (4:3)</PresentationFormat>
  <Paragraphs>725</Paragraphs>
  <Slides>72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Book Antiqua</vt:lpstr>
      <vt:lpstr>Wingdings</vt:lpstr>
      <vt:lpstr>Monotype Sorts</vt:lpstr>
      <vt:lpstr>Times New Roman</vt:lpstr>
      <vt:lpstr>Symbol</vt:lpstr>
      <vt:lpstr>MS Reference Serif</vt:lpstr>
      <vt:lpstr>SBE9ch01</vt:lpstr>
      <vt:lpstr>Equation</vt:lpstr>
      <vt:lpstr>Chart</vt:lpstr>
      <vt:lpstr>HYPOTHESIS</vt:lpstr>
      <vt:lpstr>  Hypothesis Testing</vt:lpstr>
      <vt:lpstr>Hypothesis Testing</vt:lpstr>
      <vt:lpstr>PowerPoint Presentation</vt:lpstr>
      <vt:lpstr>Developing Null and Alternative Hypotheses</vt:lpstr>
      <vt:lpstr>Developing Null and Alternative Hypotheses</vt:lpstr>
      <vt:lpstr>PowerPoint Presentation</vt:lpstr>
      <vt:lpstr>PowerPoint Presentation</vt:lpstr>
      <vt:lpstr>Developing Null and Alternative Hypotheses</vt:lpstr>
      <vt:lpstr>PowerPoint Presentation</vt:lpstr>
      <vt:lpstr>PowerPoint Presentation</vt:lpstr>
      <vt:lpstr>Null and Alternative Hypotheses</vt:lpstr>
      <vt:lpstr>PowerPoint Presentation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PowerPoint Presentation</vt:lpstr>
      <vt:lpstr>p -Values and the t Distribution 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9  Hypothesis Tests</dc:title>
  <cp:lastModifiedBy>hp</cp:lastModifiedBy>
  <cp:revision>280</cp:revision>
  <cp:lastPrinted>1601-01-01T00:00:00Z</cp:lastPrinted>
  <dcterms:created xsi:type="dcterms:W3CDTF">1996-08-27T07:40:38Z</dcterms:created>
  <dcterms:modified xsi:type="dcterms:W3CDTF">2017-11-18T16:35:40Z</dcterms:modified>
</cp:coreProperties>
</file>