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59" r:id="rId6"/>
    <p:sldId id="258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5CADC-A19D-4B9B-B270-A15D33190C8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D97E9-74BB-4CB7-9218-D9CC3E9D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4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D97E9-74BB-4CB7-9218-D9CC3E9D6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D97E9-74BB-4CB7-9218-D9CC3E9D6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C2EE-2A2F-4F42-A474-65B09115B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635E2-A8B4-432E-8B6E-EADA138C7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852B-4D39-476A-A3A2-B3D7830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EA6E-5A4D-40F3-AD57-740E78427EB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1EDF7-64BC-4E8D-8E0F-C3DDC615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552B3-F1C2-4A0B-8B12-E0EFA5A4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862A-AA9F-43E1-A782-8DC95AB9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7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3E9D-9931-4562-ABFA-17ECD1B7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B75EF-3763-4B8F-8AEE-D72B9C12C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113E3-A2EB-4202-BAF7-CB21B84C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EA6E-5A4D-40F3-AD57-740E78427EB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12CE8-11E1-46B6-AD37-DAC5B3EB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EBBE-230D-4302-A590-3ABBA192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862A-AA9F-43E1-A782-8DC95AB9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81EBC-CDE4-4CC0-AC67-EA9205E1C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60C88-F703-4DD3-814F-2C7464F51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509E-C1D2-4123-8D12-55F06D74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EA6E-5A4D-40F3-AD57-740E78427EB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7DBD1-9858-4414-90A8-0534FBC9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9A06-48BC-4ECB-8789-F7098D0D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862A-AA9F-43E1-A782-8DC95AB9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6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8754-38F9-4075-AB85-81D56A2F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8F9F-9837-4963-BC84-4984F346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40E2F-A331-4D62-9889-4FE54C6C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EA6E-5A4D-40F3-AD57-740E78427EB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872D7-3D87-4DD6-8E03-02E8E460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C91F-254B-4171-8CA7-2CDFDBC4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862A-AA9F-43E1-A782-8DC95AB9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3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851E-5794-475C-8C89-BDAB2FD4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EE8E8-B6E8-481F-BDE0-6913D0341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072D6-B894-49E0-843D-CDF708E1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EA6E-5A4D-40F3-AD57-740E78427EB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6602-51E3-4470-9768-FC3CF20A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E034D-3758-4185-B8A8-73C02221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862A-AA9F-43E1-A782-8DC95AB9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9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0786-D8A0-47D0-9EDB-50A99517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105C-E746-4555-B1FA-F112A767C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6F68F-C548-43C3-8390-70C5DEE9D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FCEB-C0EE-48A1-AAB2-3E787091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EA6E-5A4D-40F3-AD57-740E78427EB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3E86A-49A1-4010-BA06-7C39046C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66C2A-AE4F-4CB6-BF37-B83F555A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862A-AA9F-43E1-A782-8DC95AB9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0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3A37-AD0A-448D-865E-0C594CC0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C4128-0C55-44C7-8070-C04D58A2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F0907-17C4-4223-8215-581DB8110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8DBD-F2F1-49A3-8B6F-2F25AFAB8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0EA87-C3D6-4439-84B3-534B2664D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299C4-C5A5-4AAB-9BC1-97C47775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EA6E-5A4D-40F3-AD57-740E78427EB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E47B1-084A-48FC-AF07-AD654DA8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68A88-EBF5-4E09-BB1D-CF6F6FA5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862A-AA9F-43E1-A782-8DC95AB9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2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3DF7-F659-4BA9-B583-43925AC5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F1DD7-3D81-47D8-85D1-90568FD1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EA6E-5A4D-40F3-AD57-740E78427EB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DF887-416A-4896-AFC8-F3FE5578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3EEF5-9A36-442D-A096-4224CAC0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862A-AA9F-43E1-A782-8DC95AB9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25ABA-1BD9-4F6A-9891-2B888541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EA6E-5A4D-40F3-AD57-740E78427EB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5E330-D028-496A-A755-13E73BB6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2B0A9-7C3F-48E9-8981-E5A02574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862A-AA9F-43E1-A782-8DC95AB9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5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1BB7-8611-4776-B62D-A6AB6A4C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5009-0FDB-4353-97CA-CCBDE73F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17485-DC47-4C72-BA09-D31367B32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1E61A-BF74-4B53-B7A0-EBA66A1B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EA6E-5A4D-40F3-AD57-740E78427EB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8BBBB-56DC-4763-9909-D565CF4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3FA06-25AE-4067-B371-3CFD72D8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862A-AA9F-43E1-A782-8DC95AB9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0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497A-9905-4710-9DDD-13966A88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2572D-F27E-48D6-A453-479D2D40F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454F4-7A92-4211-8E1B-99EE0BA8D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060DC-31A4-4774-B77B-282F985F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EA6E-5A4D-40F3-AD57-740E78427EB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A8DC2-855C-46A0-8FE8-7C913F16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73301-27CB-458E-A652-ABB2F750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E862A-AA9F-43E1-A782-8DC95AB9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FB9E5-5666-4DAD-B75F-2705469B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5CDB2-162C-4A58-A233-44842C26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C856-9F8C-430A-90C6-8FCBECD50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8EA6E-5A4D-40F3-AD57-740E78427EBF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6BF20-44DE-46D3-B3AF-CDE00DFF1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031B0-CEEC-443F-B50A-88027D410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862A-AA9F-43E1-A782-8DC95AB9F7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 ">
            <a:extLst>
              <a:ext uri="{FF2B5EF4-FFF2-40B4-BE49-F238E27FC236}">
                <a16:creationId xmlns:a16="http://schemas.microsoft.com/office/drawing/2014/main" id="{0D300695-6521-416A-937B-3C2B2B0D204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8092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80D5-9E03-47A5-A28A-FA290B697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Airtame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664C1-9B6A-4972-8731-6806062CA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5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0348-3B2D-46A2-AABE-8F76D33C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F407-1494-41C3-A0EA-979D97BC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of Git for filesystem </a:t>
            </a:r>
          </a:p>
          <a:p>
            <a:r>
              <a:rPr lang="en-US" dirty="0"/>
              <a:t>Hash based meta data for files, content-addressed-object store</a:t>
            </a:r>
          </a:p>
          <a:p>
            <a:r>
              <a:rPr lang="en-US" dirty="0"/>
              <a:t>Support for parallel installing more than just 2 bootable roots</a:t>
            </a:r>
          </a:p>
          <a:p>
            <a:r>
              <a:rPr lang="en-US" dirty="0"/>
              <a:t>Transactional upgrades and rollback for the system</a:t>
            </a:r>
          </a:p>
          <a:p>
            <a:r>
              <a:rPr lang="en-US" dirty="0"/>
              <a:t>fully atomic and safe upgrades</a:t>
            </a:r>
          </a:p>
          <a:p>
            <a:r>
              <a:rPr lang="en-US" dirty="0"/>
              <a:t>QT, RPM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 fully adopted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1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FE3F-4F1B-4374-B85F-3F60F790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8F6F-DD72-4344-A053-FDD441928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based </a:t>
            </a:r>
          </a:p>
          <a:p>
            <a:pPr lvl="1"/>
            <a:r>
              <a:rPr lang="en-US" dirty="0"/>
              <a:t>Rpm, </a:t>
            </a:r>
            <a:r>
              <a:rPr lang="en-US" dirty="0" err="1"/>
              <a:t>dpkg</a:t>
            </a:r>
            <a:endParaRPr lang="en-US" dirty="0"/>
          </a:p>
          <a:p>
            <a:r>
              <a:rPr lang="en-US" dirty="0"/>
              <a:t>Container Based</a:t>
            </a:r>
          </a:p>
          <a:p>
            <a:pPr lvl="1"/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39739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9C2F-6A42-4FFB-9125-5492EA05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6156-F484-446E-8E98-F57F2176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to use depend upon exact requirements and goals</a:t>
            </a:r>
          </a:p>
          <a:p>
            <a:r>
              <a:rPr lang="en-US" dirty="0"/>
              <a:t>Dual bank approach is best viable solution as Flash memory are getting cheaper.</a:t>
            </a:r>
          </a:p>
          <a:p>
            <a:r>
              <a:rPr lang="en-US" dirty="0"/>
              <a:t>In Enterprise environment, device can easily update to new image and switch to new partition </a:t>
            </a:r>
          </a:p>
          <a:p>
            <a:r>
              <a:rPr lang="en-US" dirty="0"/>
              <a:t>Seamless atomic upgrade </a:t>
            </a:r>
          </a:p>
        </p:txBody>
      </p:sp>
    </p:spTree>
    <p:extLst>
      <p:ext uri="{BB962C8B-B14F-4D97-AF65-F5344CB8AC3E}">
        <p14:creationId xmlns:p14="http://schemas.microsoft.com/office/powerpoint/2010/main" val="155447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EDBB-84A7-4845-87CD-73F61E4A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1D37-5055-458B-851E-17BF6532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RAM File System</a:t>
            </a:r>
          </a:p>
          <a:p>
            <a:pPr lvl="1"/>
            <a:r>
              <a:rPr lang="en-US" dirty="0" err="1"/>
              <a:t>Initrd</a:t>
            </a:r>
            <a:r>
              <a:rPr lang="en-US" dirty="0"/>
              <a:t>, </a:t>
            </a:r>
            <a:r>
              <a:rPr lang="en-US" dirty="0" err="1"/>
              <a:t>initramfs</a:t>
            </a:r>
            <a:endParaRPr lang="en-US" dirty="0"/>
          </a:p>
          <a:p>
            <a:r>
              <a:rPr lang="en-US" dirty="0"/>
              <a:t>Disk File System</a:t>
            </a:r>
          </a:p>
          <a:p>
            <a:pPr lvl="1"/>
            <a:r>
              <a:rPr lang="en-US" dirty="0"/>
              <a:t>Ext2, ext3, ext4, </a:t>
            </a:r>
          </a:p>
          <a:p>
            <a:r>
              <a:rPr lang="en-US" dirty="0"/>
              <a:t>Flash File system</a:t>
            </a:r>
          </a:p>
          <a:p>
            <a:pPr lvl="1"/>
            <a:r>
              <a:rPr lang="en-US" dirty="0"/>
              <a:t>MTD, JFFS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6057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330C-9288-423B-9F23-5F2B382C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2BE7-CA56-4066-8AE0-714DBCBD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MTD stands form Memory Technology Device </a:t>
            </a:r>
          </a:p>
          <a:p>
            <a:r>
              <a:rPr lang="en-US" dirty="0"/>
              <a:t> Created to have abstraction layer between the hardware specific device drivers and higher-level applications</a:t>
            </a:r>
          </a:p>
          <a:p>
            <a:r>
              <a:rPr lang="en-US" dirty="0"/>
              <a:t>MTD devices can easily be partitioned </a:t>
            </a:r>
          </a:p>
          <a:p>
            <a:r>
              <a:rPr lang="en-US" dirty="0"/>
              <a:t>These partitions can be used </a:t>
            </a:r>
            <a:r>
              <a:rPr lang="en-US" dirty="0" err="1"/>
              <a:t>fro</a:t>
            </a:r>
            <a:r>
              <a:rPr lang="en-US" dirty="0"/>
              <a:t> different purposes like boot code area, kernel image, data partitions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The MTD partitions can be described by – Specifying in board device tree – In kernel code (Hard code) – Through kernel command line (Modification) </a:t>
            </a:r>
          </a:p>
          <a:p>
            <a:r>
              <a:rPr lang="en-US" dirty="0"/>
              <a:t>Each partition becomes a separate MTD device</a:t>
            </a:r>
          </a:p>
        </p:txBody>
      </p:sp>
    </p:spTree>
    <p:extLst>
      <p:ext uri="{BB962C8B-B14F-4D97-AF65-F5344CB8AC3E}">
        <p14:creationId xmlns:p14="http://schemas.microsoft.com/office/powerpoint/2010/main" val="225251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757E-1A2B-4E5E-8943-C43E8C2C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Synchronization problem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6D51-6BD6-4EA4-9792-37FFDF9E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 (preferably in C/C++) a simple client server system that uses UDP UNIX sockets to </a:t>
            </a:r>
            <a:r>
              <a:rPr lang="en-US" dirty="0" err="1"/>
              <a:t>synchronise</a:t>
            </a:r>
            <a:r>
              <a:rPr lang="en-US" dirty="0"/>
              <a:t> two machines. The client will connect to the server, and every second will print out the difference between its time and the server time. Submit a </a:t>
            </a:r>
            <a:r>
              <a:rPr lang="en-US" dirty="0" err="1"/>
              <a:t>compilable</a:t>
            </a:r>
            <a:r>
              <a:rPr lang="en-US" dirty="0"/>
              <a:t> version of the system, which will result in the two binaries for the server and the client. Please explain the solution to the problem</a:t>
            </a:r>
          </a:p>
        </p:txBody>
      </p:sp>
    </p:spTree>
    <p:extLst>
      <p:ext uri="{BB962C8B-B14F-4D97-AF65-F5344CB8AC3E}">
        <p14:creationId xmlns:p14="http://schemas.microsoft.com/office/powerpoint/2010/main" val="194510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4745-DFB4-4522-A8C7-E1A18ADD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065B62-B742-495A-835E-863B9AADA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clients request the server for a timestamp</a:t>
            </a:r>
          </a:p>
          <a:p>
            <a:r>
              <a:rPr lang="en-US" dirty="0"/>
              <a:t>Server Sends its time stamp. When that packet is received at the client, it stores the difference between the given timestamp and its own clock as </a:t>
            </a:r>
            <a:r>
              <a:rPr lang="en-US" dirty="0">
                <a:solidFill>
                  <a:srgbClr val="FF0000"/>
                </a:solidFill>
              </a:rPr>
              <a:t>t1</a:t>
            </a:r>
            <a:r>
              <a:rPr lang="en-US" dirty="0"/>
              <a:t>.</a:t>
            </a:r>
          </a:p>
          <a:p>
            <a:r>
              <a:rPr lang="en-US" dirty="0"/>
              <a:t>The client then sends a packet to the server with its own timestamp. The server sends the difference between the timestamp and its own clock back to the client as </a:t>
            </a:r>
            <a:r>
              <a:rPr lang="en-US" dirty="0">
                <a:solidFill>
                  <a:srgbClr val="FF0000"/>
                </a:solidFill>
              </a:rPr>
              <a:t>t2</a:t>
            </a:r>
            <a:r>
              <a:rPr lang="en-US" dirty="0"/>
              <a:t>.</a:t>
            </a:r>
          </a:p>
          <a:p>
            <a:r>
              <a:rPr lang="en-US" dirty="0"/>
              <a:t>t1 and t2 both include the "travel time" </a:t>
            </a:r>
            <a:r>
              <a:rPr lang="en-US" dirty="0">
                <a:solidFill>
                  <a:srgbClr val="FF0000"/>
                </a:solidFill>
              </a:rPr>
              <a:t>t </a:t>
            </a:r>
            <a:r>
              <a:rPr lang="en-US" dirty="0"/>
              <a:t>of the </a:t>
            </a:r>
          </a:p>
          <a:p>
            <a:pPr marL="0" indent="0">
              <a:buNone/>
            </a:pPr>
            <a:r>
              <a:rPr lang="en-US" dirty="0"/>
              <a:t>packet plus the time difference between the clocks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.</a:t>
            </a:r>
          </a:p>
          <a:p>
            <a:r>
              <a:rPr lang="en-US" dirty="0"/>
              <a:t>Assuming that the travel time is the same in both </a:t>
            </a:r>
          </a:p>
          <a:p>
            <a:pPr marL="0" indent="0">
              <a:buNone/>
            </a:pPr>
            <a:r>
              <a:rPr lang="en-US" dirty="0"/>
              <a:t>Directions, we can derive these equation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2F32F2F-FA9E-4296-A060-E706CCDFA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6531" y="4469742"/>
            <a:ext cx="2093720" cy="14773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</a:rPr>
              <a:t>t1 = t - 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</a:rPr>
              <a:t>t2 = t + 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</a:rPr>
              <a:t>t1 + d = t2 – 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</a:rPr>
              <a:t>d = (t2 - t1)/2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924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C771-5B2F-4651-BAEE-E696A7DA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EE0F-BAFE-40EF-869C-76D12067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3183" cy="4523900"/>
          </a:xfrm>
        </p:spPr>
        <p:txBody>
          <a:bodyPr/>
          <a:lstStyle/>
          <a:p>
            <a:r>
              <a:rPr lang="en-US" dirty="0"/>
              <a:t>There is signal based timer in the client which wakes up every 1 sec and synchronizes the time with server. </a:t>
            </a:r>
          </a:p>
          <a:p>
            <a:r>
              <a:rPr lang="en-US" dirty="0"/>
              <a:t>UDP connection is established with </a:t>
            </a:r>
            <a:r>
              <a:rPr lang="en-US" dirty="0" err="1"/>
              <a:t>unix</a:t>
            </a:r>
            <a:r>
              <a:rPr lang="en-US" dirty="0"/>
              <a:t> socket APIs</a:t>
            </a:r>
          </a:p>
          <a:p>
            <a:r>
              <a:rPr lang="en-US" dirty="0"/>
              <a:t>Unix call are managed through a common API which is used by both client and server program.</a:t>
            </a:r>
          </a:p>
          <a:p>
            <a:r>
              <a:rPr lang="en-US" dirty="0" err="1"/>
              <a:t>Makefile</a:t>
            </a:r>
            <a:r>
              <a:rPr lang="en-US" dirty="0"/>
              <a:t> generates two binary server and clients. </a:t>
            </a:r>
          </a:p>
        </p:txBody>
      </p:sp>
    </p:spTree>
    <p:extLst>
      <p:ext uri="{BB962C8B-B14F-4D97-AF65-F5344CB8AC3E}">
        <p14:creationId xmlns:p14="http://schemas.microsoft.com/office/powerpoint/2010/main" val="78568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142C-F327-4FC0-8BD1-9EA4EFBC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0379-9DFB-404B-A05E-621222EC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8A637-272F-437A-B8E4-B75ECE749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11"/>
          <a:stretch/>
        </p:blipFill>
        <p:spPr>
          <a:xfrm>
            <a:off x="919385" y="1825625"/>
            <a:ext cx="10434415" cy="384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5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52FC-1BBE-4464-9F67-1A094047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Software update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13EB-DDFF-48B0-8EEB-CDBD100C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your company is making a "headless" embedded device, which needs to be updated frequently and remotely. Moreover, you're targeting enterprise audience, meaning that you will deal with big numbers of devices. Describe at least 2 methods to do over-the-air upgrades for your device, detailing the advantages and disadvantages of each. At the end, conclude which solution you would choose to implement, and why?</a:t>
            </a:r>
          </a:p>
          <a:p>
            <a:r>
              <a:rPr lang="en-US" dirty="0"/>
              <a:t>Following up the previous question, which filesystems, you are aware of, suit the purpose and what are their advantages and disadvantages?</a:t>
            </a:r>
          </a:p>
        </p:txBody>
      </p:sp>
    </p:spTree>
    <p:extLst>
      <p:ext uri="{BB962C8B-B14F-4D97-AF65-F5344CB8AC3E}">
        <p14:creationId xmlns:p14="http://schemas.microsoft.com/office/powerpoint/2010/main" val="119840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C270-D587-457A-98D6-E411B4F9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 Update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65F0-47FD-4FB4-BFC9-FF7DE84C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441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2AAA9-6EC5-4390-BA43-B86DC8F45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11" t="19063" r="11023" b="6130"/>
          <a:stretch/>
        </p:blipFill>
        <p:spPr>
          <a:xfrm>
            <a:off x="1507478" y="1911504"/>
            <a:ext cx="7505625" cy="35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1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2D41-60F5-4392-BC45-B1D058F0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Partition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C5B3-AA01-4F5E-BBE8-99752DEAF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6527" cy="4351338"/>
          </a:xfrm>
        </p:spPr>
        <p:txBody>
          <a:bodyPr/>
          <a:lstStyle/>
          <a:p>
            <a:r>
              <a:rPr lang="en-US" dirty="0"/>
              <a:t>There is a small partition containing recovery image which is loaded when we want to OTA.</a:t>
            </a:r>
          </a:p>
          <a:p>
            <a:r>
              <a:rPr lang="en-US" dirty="0">
                <a:solidFill>
                  <a:srgbClr val="FF0000"/>
                </a:solidFill>
              </a:rPr>
              <a:t>System downtime</a:t>
            </a:r>
          </a:p>
          <a:p>
            <a:r>
              <a:rPr lang="en-US" dirty="0">
                <a:solidFill>
                  <a:srgbClr val="FF0000"/>
                </a:solidFill>
              </a:rPr>
              <a:t>Not good for unreliable environment</a:t>
            </a:r>
          </a:p>
          <a:p>
            <a:r>
              <a:rPr lang="en-US" dirty="0"/>
              <a:t>Used in Android before Nougat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F2DA1A-4638-4ED1-820E-1E12419716B1}"/>
              </a:ext>
            </a:extLst>
          </p:cNvPr>
          <p:cNvGrpSpPr/>
          <p:nvPr/>
        </p:nvGrpSpPr>
        <p:grpSpPr>
          <a:xfrm>
            <a:off x="8044873" y="2900218"/>
            <a:ext cx="3085755" cy="1287221"/>
            <a:chOff x="8081818" y="2900218"/>
            <a:chExt cx="3085755" cy="12872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BE17C3-FE1E-43A5-9149-8EAFCE5BDA88}"/>
                </a:ext>
              </a:extLst>
            </p:cNvPr>
            <p:cNvSpPr/>
            <p:nvPr/>
          </p:nvSpPr>
          <p:spPr>
            <a:xfrm>
              <a:off x="8081818" y="2900218"/>
              <a:ext cx="703259" cy="12872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bootloader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45D01B-F4FE-4401-9E5A-7801CABECEBE}"/>
                </a:ext>
              </a:extLst>
            </p:cNvPr>
            <p:cNvGrpSpPr/>
            <p:nvPr/>
          </p:nvGrpSpPr>
          <p:grpSpPr>
            <a:xfrm>
              <a:off x="8973084" y="2939752"/>
              <a:ext cx="2194489" cy="1247687"/>
              <a:chOff x="8973084" y="2939752"/>
              <a:chExt cx="2194489" cy="124768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A463A4-A77E-4090-8A3C-2C68AB284352}"/>
                  </a:ext>
                </a:extLst>
              </p:cNvPr>
              <p:cNvSpPr/>
              <p:nvPr/>
            </p:nvSpPr>
            <p:spPr>
              <a:xfrm>
                <a:off x="8973084" y="2939752"/>
                <a:ext cx="1350236" cy="48711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OS Image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61E68E-F8D2-41DC-9EBC-3BCE6D8177F8}"/>
                  </a:ext>
                </a:extLst>
              </p:cNvPr>
              <p:cNvSpPr/>
              <p:nvPr/>
            </p:nvSpPr>
            <p:spPr>
              <a:xfrm>
                <a:off x="8973084" y="3664720"/>
                <a:ext cx="1350236" cy="48711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Recovery Image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3651F4-0450-40B5-A718-44A6FC3A838C}"/>
                  </a:ext>
                </a:extLst>
              </p:cNvPr>
              <p:cNvSpPr/>
              <p:nvPr/>
            </p:nvSpPr>
            <p:spPr>
              <a:xfrm>
                <a:off x="10509546" y="2939752"/>
                <a:ext cx="658027" cy="1247687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User 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485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2DF6-52B2-4E36-AED5-244B2382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Update(Dual Bank)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D5BE-ACD8-46C3-A778-0468789C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32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Flash is partitioned at time of manufacture</a:t>
            </a:r>
          </a:p>
          <a:p>
            <a:r>
              <a:rPr lang="en-US" dirty="0"/>
              <a:t>Non active partition is updated and switched when rebooted</a:t>
            </a:r>
          </a:p>
          <a:p>
            <a:r>
              <a:rPr lang="en-US" dirty="0"/>
              <a:t>Safe and easy to implement </a:t>
            </a:r>
          </a:p>
          <a:p>
            <a:r>
              <a:rPr lang="en-US" dirty="0"/>
              <a:t>Root file system stateless i.e. read only</a:t>
            </a:r>
          </a:p>
          <a:p>
            <a:r>
              <a:rPr lang="en-US" dirty="0">
                <a:solidFill>
                  <a:srgbClr val="FF0000"/>
                </a:solidFill>
              </a:rPr>
              <a:t>Size of partition ? Waste of space</a:t>
            </a:r>
          </a:p>
          <a:p>
            <a:r>
              <a:rPr lang="en-US" dirty="0">
                <a:solidFill>
                  <a:srgbClr val="FF0000"/>
                </a:solidFill>
              </a:rPr>
              <a:t>2 copy of image is maintained</a:t>
            </a:r>
          </a:p>
          <a:p>
            <a:r>
              <a:rPr lang="en-US" dirty="0"/>
              <a:t>Android after nougat</a:t>
            </a:r>
          </a:p>
          <a:p>
            <a:r>
              <a:rPr lang="en-US" dirty="0"/>
              <a:t>Platforms : Mendor.io, resign.io provides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CB47F-BDBB-4E05-9C3F-BAF80A043158}"/>
              </a:ext>
            </a:extLst>
          </p:cNvPr>
          <p:cNvGrpSpPr/>
          <p:nvPr/>
        </p:nvGrpSpPr>
        <p:grpSpPr>
          <a:xfrm>
            <a:off x="8044873" y="2900218"/>
            <a:ext cx="3085755" cy="1287221"/>
            <a:chOff x="8081818" y="2900218"/>
            <a:chExt cx="3085755" cy="12872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D0E688-6637-4811-A963-100DF22086BB}"/>
                </a:ext>
              </a:extLst>
            </p:cNvPr>
            <p:cNvSpPr/>
            <p:nvPr/>
          </p:nvSpPr>
          <p:spPr>
            <a:xfrm>
              <a:off x="8081818" y="2900218"/>
              <a:ext cx="703259" cy="12872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bootloader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05D9CB-C3B0-4D39-8B3F-1465E0D6CC54}"/>
                </a:ext>
              </a:extLst>
            </p:cNvPr>
            <p:cNvGrpSpPr/>
            <p:nvPr/>
          </p:nvGrpSpPr>
          <p:grpSpPr>
            <a:xfrm>
              <a:off x="8973084" y="2939752"/>
              <a:ext cx="2194489" cy="1247687"/>
              <a:chOff x="8973084" y="2939752"/>
              <a:chExt cx="2194489" cy="124768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F43124A-594E-42ED-A3AF-3CF4CCAE2089}"/>
                  </a:ext>
                </a:extLst>
              </p:cNvPr>
              <p:cNvSpPr/>
              <p:nvPr/>
            </p:nvSpPr>
            <p:spPr>
              <a:xfrm>
                <a:off x="8973084" y="2939752"/>
                <a:ext cx="1350236" cy="48711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OS Image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4A45C-0D3A-4207-A97F-09D8CD2D091A}"/>
                  </a:ext>
                </a:extLst>
              </p:cNvPr>
              <p:cNvSpPr/>
              <p:nvPr/>
            </p:nvSpPr>
            <p:spPr>
              <a:xfrm>
                <a:off x="8973084" y="3664720"/>
                <a:ext cx="1350236" cy="48711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OS Image 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8A4DEA4-2575-4A35-9A72-3C0D96ADEA96}"/>
                  </a:ext>
                </a:extLst>
              </p:cNvPr>
              <p:cNvSpPr/>
              <p:nvPr/>
            </p:nvSpPr>
            <p:spPr>
              <a:xfrm>
                <a:off x="10509546" y="2939752"/>
                <a:ext cx="658027" cy="1247687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User 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122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705</Words>
  <Application>Microsoft Office PowerPoint</Application>
  <PresentationFormat>Widescreen</PresentationFormat>
  <Paragraphs>85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Microsoft Sans Serif</vt:lpstr>
      <vt:lpstr>Office Theme</vt:lpstr>
      <vt:lpstr>Airtame</vt:lpstr>
      <vt:lpstr>1. Synchronization problem </vt:lpstr>
      <vt:lpstr>Solution(1)</vt:lpstr>
      <vt:lpstr>Solution(2)</vt:lpstr>
      <vt:lpstr>Output Snapshot</vt:lpstr>
      <vt:lpstr>2. Software update </vt:lpstr>
      <vt:lpstr>OTA Update Component</vt:lpstr>
      <vt:lpstr>Asymmetric Partition  </vt:lpstr>
      <vt:lpstr>Symmetric Update(Dual Bank)</vt:lpstr>
      <vt:lpstr>OSTree</vt:lpstr>
      <vt:lpstr>Other</vt:lpstr>
      <vt:lpstr>conclusion</vt:lpstr>
      <vt:lpstr>Filesystem</vt:lpstr>
      <vt:lpstr>MTD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Airtame</dc:title>
  <dc:creator>Pankaj Kumar</dc:creator>
  <cp:keywords>No Markings, , , , , , , , ,</cp:keywords>
  <cp:lastModifiedBy>Pankaj Kumar</cp:lastModifiedBy>
  <cp:revision>12</cp:revision>
  <dcterms:created xsi:type="dcterms:W3CDTF">2018-04-14T16:18:18Z</dcterms:created>
  <dcterms:modified xsi:type="dcterms:W3CDTF">2018-04-14T20:53:20Z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7bc3bf1b-5ba0-4b17-8d87-3be8cc419e85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</Properties>
</file>