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9" r:id="rId3"/>
    <p:sldId id="260" r:id="rId4"/>
    <p:sldId id="261" r:id="rId5"/>
    <p:sldId id="262" r:id="rId6"/>
    <p:sldId id="263" r:id="rId7"/>
    <p:sldId id="264" r:id="rId8"/>
    <p:sldId id="265" r:id="rId9"/>
    <p:sldId id="266" r:id="rId10"/>
    <p:sldId id="268" r:id="rId11"/>
    <p:sldId id="267" r:id="rId12"/>
    <p:sldId id="272" r:id="rId13"/>
    <p:sldId id="273" r:id="rId14"/>
    <p:sldId id="274" r:id="rId15"/>
    <p:sldId id="275" r:id="rId16"/>
    <p:sldId id="276" r:id="rId17"/>
    <p:sldId id="277" r:id="rId18"/>
    <p:sldId id="278" r:id="rId19"/>
    <p:sldId id="279" r:id="rId20"/>
    <p:sldId id="271"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snapToGrid="0">
      <p:cViewPr varScale="1">
        <p:scale>
          <a:sx n="106" d="100"/>
          <a:sy n="106"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F4E67-F0A7-4BF8-90D1-A0DA31C8CB15}" type="doc">
      <dgm:prSet loTypeId="urn:microsoft.com/office/officeart/2008/layout/VerticalCurvedList" loCatId="list" qsTypeId="urn:microsoft.com/office/officeart/2005/8/quickstyle/simple1" qsCatId="simple" csTypeId="urn:microsoft.com/office/officeart/2005/8/colors/colorful2" csCatId="colorful" phldr="1"/>
      <dgm:spPr/>
    </dgm:pt>
    <dgm:pt modelId="{AE6EB8D3-1929-4205-A5B5-41A0B089658C}">
      <dgm:prSet phldrT="[Text]"/>
      <dgm:spPr/>
      <dgm:t>
        <a:bodyPr/>
        <a:lstStyle/>
        <a:p>
          <a:r>
            <a:rPr lang="en-US" dirty="0"/>
            <a:t>Serial driver</a:t>
          </a:r>
        </a:p>
      </dgm:t>
    </dgm:pt>
    <dgm:pt modelId="{1EF08156-060A-4EDB-89AF-F930D682E6BB}" type="parTrans" cxnId="{5E19B03F-1EF4-40C6-8E53-9C1865EDAFED}">
      <dgm:prSet/>
      <dgm:spPr/>
      <dgm:t>
        <a:bodyPr/>
        <a:lstStyle/>
        <a:p>
          <a:endParaRPr lang="en-US"/>
        </a:p>
      </dgm:t>
    </dgm:pt>
    <dgm:pt modelId="{7674484F-A8F8-4889-84AF-BF42ACB7C15E}" type="sibTrans" cxnId="{5E19B03F-1EF4-40C6-8E53-9C1865EDAFED}">
      <dgm:prSet/>
      <dgm:spPr/>
      <dgm:t>
        <a:bodyPr/>
        <a:lstStyle/>
        <a:p>
          <a:endParaRPr lang="en-US"/>
        </a:p>
      </dgm:t>
    </dgm:pt>
    <dgm:pt modelId="{9155D01F-5C6F-4ECC-A04E-81BAE194CD28}">
      <dgm:prSet phldrT="[Text]"/>
      <dgm:spPr/>
      <dgm:t>
        <a:bodyPr/>
        <a:lstStyle/>
        <a:p>
          <a:r>
            <a:rPr lang="en-US" dirty="0"/>
            <a:t>Multidrop driver</a:t>
          </a:r>
        </a:p>
      </dgm:t>
    </dgm:pt>
    <dgm:pt modelId="{AA51FA20-B5FF-4B59-8C15-0992AC41683D}" type="parTrans" cxnId="{53AD4815-FE69-4872-B3DF-56A68C85E0C1}">
      <dgm:prSet/>
      <dgm:spPr/>
      <dgm:t>
        <a:bodyPr/>
        <a:lstStyle/>
        <a:p>
          <a:endParaRPr lang="en-US"/>
        </a:p>
      </dgm:t>
    </dgm:pt>
    <dgm:pt modelId="{CC6A2B94-9C64-4026-9103-F9BD8BBAEC2B}" type="sibTrans" cxnId="{53AD4815-FE69-4872-B3DF-56A68C85E0C1}">
      <dgm:prSet/>
      <dgm:spPr/>
      <dgm:t>
        <a:bodyPr/>
        <a:lstStyle/>
        <a:p>
          <a:endParaRPr lang="en-US"/>
        </a:p>
      </dgm:t>
    </dgm:pt>
    <dgm:pt modelId="{0F298359-6AB9-4B40-B20E-110762A31424}">
      <dgm:prSet phldrT="[Text]"/>
      <dgm:spPr/>
      <dgm:t>
        <a:bodyPr/>
        <a:lstStyle/>
        <a:p>
          <a:r>
            <a:rPr lang="en-US" dirty="0" err="1"/>
            <a:t>uController</a:t>
          </a:r>
          <a:r>
            <a:rPr lang="en-US" dirty="0"/>
            <a:t> driver</a:t>
          </a:r>
        </a:p>
      </dgm:t>
    </dgm:pt>
    <dgm:pt modelId="{D58FF862-D2DB-49EF-88DC-03BEE04F051B}" type="parTrans" cxnId="{274E1887-15D5-4EEE-B78C-1A9B39400257}">
      <dgm:prSet/>
      <dgm:spPr/>
      <dgm:t>
        <a:bodyPr/>
        <a:lstStyle/>
        <a:p>
          <a:endParaRPr lang="en-US"/>
        </a:p>
      </dgm:t>
    </dgm:pt>
    <dgm:pt modelId="{4F979A4B-3281-4ADA-99CC-E82F368142C2}" type="sibTrans" cxnId="{274E1887-15D5-4EEE-B78C-1A9B39400257}">
      <dgm:prSet/>
      <dgm:spPr/>
      <dgm:t>
        <a:bodyPr/>
        <a:lstStyle/>
        <a:p>
          <a:endParaRPr lang="en-US"/>
        </a:p>
      </dgm:t>
    </dgm:pt>
    <dgm:pt modelId="{5B1E4934-D5D8-4758-9C2F-09A40E477501}" type="pres">
      <dgm:prSet presAssocID="{09EF4E67-F0A7-4BF8-90D1-A0DA31C8CB15}" presName="Name0" presStyleCnt="0">
        <dgm:presLayoutVars>
          <dgm:chMax val="7"/>
          <dgm:chPref val="7"/>
          <dgm:dir/>
        </dgm:presLayoutVars>
      </dgm:prSet>
      <dgm:spPr/>
    </dgm:pt>
    <dgm:pt modelId="{F2365371-5D7E-4B66-A70D-641D2209485A}" type="pres">
      <dgm:prSet presAssocID="{09EF4E67-F0A7-4BF8-90D1-A0DA31C8CB15}" presName="Name1" presStyleCnt="0"/>
      <dgm:spPr/>
    </dgm:pt>
    <dgm:pt modelId="{7A66703E-2B45-471B-B140-01677AD8E32F}" type="pres">
      <dgm:prSet presAssocID="{09EF4E67-F0A7-4BF8-90D1-A0DA31C8CB15}" presName="cycle" presStyleCnt="0"/>
      <dgm:spPr/>
    </dgm:pt>
    <dgm:pt modelId="{270E85F2-0817-48B5-A990-B78598D86A1A}" type="pres">
      <dgm:prSet presAssocID="{09EF4E67-F0A7-4BF8-90D1-A0DA31C8CB15}" presName="srcNode" presStyleLbl="node1" presStyleIdx="0" presStyleCnt="3"/>
      <dgm:spPr/>
    </dgm:pt>
    <dgm:pt modelId="{D213ACED-E9B9-46AB-9F7E-615D2FF6DF83}" type="pres">
      <dgm:prSet presAssocID="{09EF4E67-F0A7-4BF8-90D1-A0DA31C8CB15}" presName="conn" presStyleLbl="parChTrans1D2" presStyleIdx="0" presStyleCnt="1"/>
      <dgm:spPr/>
    </dgm:pt>
    <dgm:pt modelId="{2A0FDA3B-E34A-4E09-83D4-E62B3E30B336}" type="pres">
      <dgm:prSet presAssocID="{09EF4E67-F0A7-4BF8-90D1-A0DA31C8CB15}" presName="extraNode" presStyleLbl="node1" presStyleIdx="0" presStyleCnt="3"/>
      <dgm:spPr/>
    </dgm:pt>
    <dgm:pt modelId="{96A1BAFB-D5A1-4408-9530-7DD3454C5DAC}" type="pres">
      <dgm:prSet presAssocID="{09EF4E67-F0A7-4BF8-90D1-A0DA31C8CB15}" presName="dstNode" presStyleLbl="node1" presStyleIdx="0" presStyleCnt="3"/>
      <dgm:spPr/>
    </dgm:pt>
    <dgm:pt modelId="{F7153820-E9BF-4739-AA60-99083BA8B768}" type="pres">
      <dgm:prSet presAssocID="{AE6EB8D3-1929-4205-A5B5-41A0B089658C}" presName="text_1" presStyleLbl="node1" presStyleIdx="0" presStyleCnt="3">
        <dgm:presLayoutVars>
          <dgm:bulletEnabled val="1"/>
        </dgm:presLayoutVars>
      </dgm:prSet>
      <dgm:spPr/>
    </dgm:pt>
    <dgm:pt modelId="{7407966C-0637-4288-9FAC-C60A56410C97}" type="pres">
      <dgm:prSet presAssocID="{AE6EB8D3-1929-4205-A5B5-41A0B089658C}" presName="accent_1" presStyleCnt="0"/>
      <dgm:spPr/>
    </dgm:pt>
    <dgm:pt modelId="{B99930FA-E556-4283-8676-81A80A35F93B}" type="pres">
      <dgm:prSet presAssocID="{AE6EB8D3-1929-4205-A5B5-41A0B089658C}" presName="accentRepeatNode" presStyleLbl="solidFgAcc1" presStyleIdx="0" presStyleCnt="3"/>
      <dgm:spPr/>
    </dgm:pt>
    <dgm:pt modelId="{64133AAB-562F-40DE-A9CE-86AC38A55D12}" type="pres">
      <dgm:prSet presAssocID="{9155D01F-5C6F-4ECC-A04E-81BAE194CD28}" presName="text_2" presStyleLbl="node1" presStyleIdx="1" presStyleCnt="3">
        <dgm:presLayoutVars>
          <dgm:bulletEnabled val="1"/>
        </dgm:presLayoutVars>
      </dgm:prSet>
      <dgm:spPr/>
    </dgm:pt>
    <dgm:pt modelId="{9FA61020-F318-4B9B-AD57-4EC2016DDC74}" type="pres">
      <dgm:prSet presAssocID="{9155D01F-5C6F-4ECC-A04E-81BAE194CD28}" presName="accent_2" presStyleCnt="0"/>
      <dgm:spPr/>
    </dgm:pt>
    <dgm:pt modelId="{F68CCD3E-201E-41C4-9CE7-07906EEB1782}" type="pres">
      <dgm:prSet presAssocID="{9155D01F-5C6F-4ECC-A04E-81BAE194CD28}" presName="accentRepeatNode" presStyleLbl="solidFgAcc1" presStyleIdx="1" presStyleCnt="3"/>
      <dgm:spPr/>
    </dgm:pt>
    <dgm:pt modelId="{36334CCC-9B3B-4D6C-B8A4-45B19B3635D7}" type="pres">
      <dgm:prSet presAssocID="{0F298359-6AB9-4B40-B20E-110762A31424}" presName="text_3" presStyleLbl="node1" presStyleIdx="2" presStyleCnt="3">
        <dgm:presLayoutVars>
          <dgm:bulletEnabled val="1"/>
        </dgm:presLayoutVars>
      </dgm:prSet>
      <dgm:spPr/>
    </dgm:pt>
    <dgm:pt modelId="{CA7395B8-45C1-402C-B785-4AD363529647}" type="pres">
      <dgm:prSet presAssocID="{0F298359-6AB9-4B40-B20E-110762A31424}" presName="accent_3" presStyleCnt="0"/>
      <dgm:spPr/>
    </dgm:pt>
    <dgm:pt modelId="{4ADD0D4F-8E97-4FD5-8E52-2E16E98AC415}" type="pres">
      <dgm:prSet presAssocID="{0F298359-6AB9-4B40-B20E-110762A31424}" presName="accentRepeatNode" presStyleLbl="solidFgAcc1" presStyleIdx="2" presStyleCnt="3"/>
      <dgm:spPr/>
    </dgm:pt>
  </dgm:ptLst>
  <dgm:cxnLst>
    <dgm:cxn modelId="{53AD4815-FE69-4872-B3DF-56A68C85E0C1}" srcId="{09EF4E67-F0A7-4BF8-90D1-A0DA31C8CB15}" destId="{9155D01F-5C6F-4ECC-A04E-81BAE194CD28}" srcOrd="1" destOrd="0" parTransId="{AA51FA20-B5FF-4B59-8C15-0992AC41683D}" sibTransId="{CC6A2B94-9C64-4026-9103-F9BD8BBAEC2B}"/>
    <dgm:cxn modelId="{11E20A19-833F-4272-A85A-8AE304E51205}" type="presOf" srcId="{09EF4E67-F0A7-4BF8-90D1-A0DA31C8CB15}" destId="{5B1E4934-D5D8-4758-9C2F-09A40E477501}" srcOrd="0" destOrd="0" presId="urn:microsoft.com/office/officeart/2008/layout/VerticalCurvedList"/>
    <dgm:cxn modelId="{5E19B03F-1EF4-40C6-8E53-9C1865EDAFED}" srcId="{09EF4E67-F0A7-4BF8-90D1-A0DA31C8CB15}" destId="{AE6EB8D3-1929-4205-A5B5-41A0B089658C}" srcOrd="0" destOrd="0" parTransId="{1EF08156-060A-4EDB-89AF-F930D682E6BB}" sibTransId="{7674484F-A8F8-4889-84AF-BF42ACB7C15E}"/>
    <dgm:cxn modelId="{DF127941-4CCB-46D1-BD78-6454B9E9D1A6}" type="presOf" srcId="{9155D01F-5C6F-4ECC-A04E-81BAE194CD28}" destId="{64133AAB-562F-40DE-A9CE-86AC38A55D12}" srcOrd="0" destOrd="0" presId="urn:microsoft.com/office/officeart/2008/layout/VerticalCurvedList"/>
    <dgm:cxn modelId="{2D96027C-6092-4A67-B831-52A79C80238C}" type="presOf" srcId="{AE6EB8D3-1929-4205-A5B5-41A0B089658C}" destId="{F7153820-E9BF-4739-AA60-99083BA8B768}" srcOrd="0" destOrd="0" presId="urn:microsoft.com/office/officeart/2008/layout/VerticalCurvedList"/>
    <dgm:cxn modelId="{274E1887-15D5-4EEE-B78C-1A9B39400257}" srcId="{09EF4E67-F0A7-4BF8-90D1-A0DA31C8CB15}" destId="{0F298359-6AB9-4B40-B20E-110762A31424}" srcOrd="2" destOrd="0" parTransId="{D58FF862-D2DB-49EF-88DC-03BEE04F051B}" sibTransId="{4F979A4B-3281-4ADA-99CC-E82F368142C2}"/>
    <dgm:cxn modelId="{F07A3EA1-1795-4F5D-99F4-EAAFDB30E498}" type="presOf" srcId="{7674484F-A8F8-4889-84AF-BF42ACB7C15E}" destId="{D213ACED-E9B9-46AB-9F7E-615D2FF6DF83}" srcOrd="0" destOrd="0" presId="urn:microsoft.com/office/officeart/2008/layout/VerticalCurvedList"/>
    <dgm:cxn modelId="{9C57ADF2-FAE2-4CED-8515-11729EBB3B94}" type="presOf" srcId="{0F298359-6AB9-4B40-B20E-110762A31424}" destId="{36334CCC-9B3B-4D6C-B8A4-45B19B3635D7}" srcOrd="0" destOrd="0" presId="urn:microsoft.com/office/officeart/2008/layout/VerticalCurvedList"/>
    <dgm:cxn modelId="{934462CA-1933-4012-A3E3-41FFD0835D02}" type="presParOf" srcId="{5B1E4934-D5D8-4758-9C2F-09A40E477501}" destId="{F2365371-5D7E-4B66-A70D-641D2209485A}" srcOrd="0" destOrd="0" presId="urn:microsoft.com/office/officeart/2008/layout/VerticalCurvedList"/>
    <dgm:cxn modelId="{83800B68-5E93-40A1-95BE-216324EC37AB}" type="presParOf" srcId="{F2365371-5D7E-4B66-A70D-641D2209485A}" destId="{7A66703E-2B45-471B-B140-01677AD8E32F}" srcOrd="0" destOrd="0" presId="urn:microsoft.com/office/officeart/2008/layout/VerticalCurvedList"/>
    <dgm:cxn modelId="{EFD4731F-D5D1-465B-9C20-C9C9354C17ED}" type="presParOf" srcId="{7A66703E-2B45-471B-B140-01677AD8E32F}" destId="{270E85F2-0817-48B5-A990-B78598D86A1A}" srcOrd="0" destOrd="0" presId="urn:microsoft.com/office/officeart/2008/layout/VerticalCurvedList"/>
    <dgm:cxn modelId="{9355FDD0-A504-49FD-B82E-81281FA6617D}" type="presParOf" srcId="{7A66703E-2B45-471B-B140-01677AD8E32F}" destId="{D213ACED-E9B9-46AB-9F7E-615D2FF6DF83}" srcOrd="1" destOrd="0" presId="urn:microsoft.com/office/officeart/2008/layout/VerticalCurvedList"/>
    <dgm:cxn modelId="{23F3CA4F-FB52-4743-950F-327CA5E438E2}" type="presParOf" srcId="{7A66703E-2B45-471B-B140-01677AD8E32F}" destId="{2A0FDA3B-E34A-4E09-83D4-E62B3E30B336}" srcOrd="2" destOrd="0" presId="urn:microsoft.com/office/officeart/2008/layout/VerticalCurvedList"/>
    <dgm:cxn modelId="{ECBBE0E1-7571-46DA-A73E-CCA00E0F9CF4}" type="presParOf" srcId="{7A66703E-2B45-471B-B140-01677AD8E32F}" destId="{96A1BAFB-D5A1-4408-9530-7DD3454C5DAC}" srcOrd="3" destOrd="0" presId="urn:microsoft.com/office/officeart/2008/layout/VerticalCurvedList"/>
    <dgm:cxn modelId="{FDB5A33F-77D5-4F95-94E6-B59A3A8614B1}" type="presParOf" srcId="{F2365371-5D7E-4B66-A70D-641D2209485A}" destId="{F7153820-E9BF-4739-AA60-99083BA8B768}" srcOrd="1" destOrd="0" presId="urn:microsoft.com/office/officeart/2008/layout/VerticalCurvedList"/>
    <dgm:cxn modelId="{C2AED089-9B29-4BFF-A864-B06C961CE581}" type="presParOf" srcId="{F2365371-5D7E-4B66-A70D-641D2209485A}" destId="{7407966C-0637-4288-9FAC-C60A56410C97}" srcOrd="2" destOrd="0" presId="urn:microsoft.com/office/officeart/2008/layout/VerticalCurvedList"/>
    <dgm:cxn modelId="{9E37FF85-E273-4F20-8623-7A8A91230CE4}" type="presParOf" srcId="{7407966C-0637-4288-9FAC-C60A56410C97}" destId="{B99930FA-E556-4283-8676-81A80A35F93B}" srcOrd="0" destOrd="0" presId="urn:microsoft.com/office/officeart/2008/layout/VerticalCurvedList"/>
    <dgm:cxn modelId="{2444983E-D14B-49B3-A950-B98125A0738C}" type="presParOf" srcId="{F2365371-5D7E-4B66-A70D-641D2209485A}" destId="{64133AAB-562F-40DE-A9CE-86AC38A55D12}" srcOrd="3" destOrd="0" presId="urn:microsoft.com/office/officeart/2008/layout/VerticalCurvedList"/>
    <dgm:cxn modelId="{4308F0C9-A0AC-4347-A50E-DD9FB31FE06E}" type="presParOf" srcId="{F2365371-5D7E-4B66-A70D-641D2209485A}" destId="{9FA61020-F318-4B9B-AD57-4EC2016DDC74}" srcOrd="4" destOrd="0" presId="urn:microsoft.com/office/officeart/2008/layout/VerticalCurvedList"/>
    <dgm:cxn modelId="{7B3D2D7A-2C96-4BF4-9E8E-FBFA94FFD25F}" type="presParOf" srcId="{9FA61020-F318-4B9B-AD57-4EC2016DDC74}" destId="{F68CCD3E-201E-41C4-9CE7-07906EEB1782}" srcOrd="0" destOrd="0" presId="urn:microsoft.com/office/officeart/2008/layout/VerticalCurvedList"/>
    <dgm:cxn modelId="{677A23F0-114C-4ABB-AFE4-5D7934C1D45B}" type="presParOf" srcId="{F2365371-5D7E-4B66-A70D-641D2209485A}" destId="{36334CCC-9B3B-4D6C-B8A4-45B19B3635D7}" srcOrd="5" destOrd="0" presId="urn:microsoft.com/office/officeart/2008/layout/VerticalCurvedList"/>
    <dgm:cxn modelId="{D71A7BDA-681B-4934-8DB0-F077DEFA79DB}" type="presParOf" srcId="{F2365371-5D7E-4B66-A70D-641D2209485A}" destId="{CA7395B8-45C1-402C-B785-4AD363529647}" srcOrd="6" destOrd="0" presId="urn:microsoft.com/office/officeart/2008/layout/VerticalCurvedList"/>
    <dgm:cxn modelId="{775C04AF-DB9D-4559-A8BC-91F71CC54018}" type="presParOf" srcId="{CA7395B8-45C1-402C-B785-4AD363529647}" destId="{4ADD0D4F-8E97-4FD5-8E52-2E16E98AC41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3ACED-E9B9-46AB-9F7E-615D2FF6DF83}">
      <dsp:nvSpPr>
        <dsp:cNvPr id="0" name=""/>
        <dsp:cNvSpPr/>
      </dsp:nvSpPr>
      <dsp:spPr>
        <a:xfrm>
          <a:off x="-3771237" y="-579275"/>
          <a:ext cx="4495034" cy="4495034"/>
        </a:xfrm>
        <a:prstGeom prst="blockArc">
          <a:avLst>
            <a:gd name="adj1" fmla="val 18900000"/>
            <a:gd name="adj2" fmla="val 2700000"/>
            <a:gd name="adj3" fmla="val 481"/>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153820-E9BF-4739-AA60-99083BA8B768}">
      <dsp:nvSpPr>
        <dsp:cNvPr id="0" name=""/>
        <dsp:cNvSpPr/>
      </dsp:nvSpPr>
      <dsp:spPr>
        <a:xfrm>
          <a:off x="465451" y="333648"/>
          <a:ext cx="2611280" cy="6672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6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Serial driver</a:t>
          </a:r>
        </a:p>
      </dsp:txBody>
      <dsp:txXfrm>
        <a:off x="465451" y="333648"/>
        <a:ext cx="2611280" cy="667296"/>
      </dsp:txXfrm>
    </dsp:sp>
    <dsp:sp modelId="{B99930FA-E556-4283-8676-81A80A35F93B}">
      <dsp:nvSpPr>
        <dsp:cNvPr id="0" name=""/>
        <dsp:cNvSpPr/>
      </dsp:nvSpPr>
      <dsp:spPr>
        <a:xfrm>
          <a:off x="48390" y="250236"/>
          <a:ext cx="834121" cy="83412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133AAB-562F-40DE-A9CE-86AC38A55D12}">
      <dsp:nvSpPr>
        <dsp:cNvPr id="0" name=""/>
        <dsp:cNvSpPr/>
      </dsp:nvSpPr>
      <dsp:spPr>
        <a:xfrm>
          <a:off x="708013" y="1334593"/>
          <a:ext cx="2368718" cy="667296"/>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6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Multidrop driver</a:t>
          </a:r>
        </a:p>
      </dsp:txBody>
      <dsp:txXfrm>
        <a:off x="708013" y="1334593"/>
        <a:ext cx="2368718" cy="667296"/>
      </dsp:txXfrm>
    </dsp:sp>
    <dsp:sp modelId="{F68CCD3E-201E-41C4-9CE7-07906EEB1782}">
      <dsp:nvSpPr>
        <dsp:cNvPr id="0" name=""/>
        <dsp:cNvSpPr/>
      </dsp:nvSpPr>
      <dsp:spPr>
        <a:xfrm>
          <a:off x="290953" y="1251181"/>
          <a:ext cx="834121" cy="834121"/>
        </a:xfrm>
        <a:prstGeom prst="ellipse">
          <a:avLst/>
        </a:prstGeom>
        <a:solidFill>
          <a:schemeClr val="lt1">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334CCC-9B3B-4D6C-B8A4-45B19B3635D7}">
      <dsp:nvSpPr>
        <dsp:cNvPr id="0" name=""/>
        <dsp:cNvSpPr/>
      </dsp:nvSpPr>
      <dsp:spPr>
        <a:xfrm>
          <a:off x="465451" y="2335538"/>
          <a:ext cx="2611280" cy="66729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66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err="1"/>
            <a:t>uController</a:t>
          </a:r>
          <a:r>
            <a:rPr lang="en-US" sz="2000" kern="1200" dirty="0"/>
            <a:t> driver</a:t>
          </a:r>
        </a:p>
      </dsp:txBody>
      <dsp:txXfrm>
        <a:off x="465451" y="2335538"/>
        <a:ext cx="2611280" cy="667296"/>
      </dsp:txXfrm>
    </dsp:sp>
    <dsp:sp modelId="{4ADD0D4F-8E97-4FD5-8E52-2E16E98AC415}">
      <dsp:nvSpPr>
        <dsp:cNvPr id="0" name=""/>
        <dsp:cNvSpPr/>
      </dsp:nvSpPr>
      <dsp:spPr>
        <a:xfrm>
          <a:off x="48390" y="2252126"/>
          <a:ext cx="834121" cy="83412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FB529-A0C5-4203-BAC1-D70A6703E81E}"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3E47B-0ADB-437B-AF4F-31A28B8412C9}" type="slidenum">
              <a:rPr lang="en-US" smtClean="0"/>
              <a:t>‹#›</a:t>
            </a:fld>
            <a:endParaRPr lang="en-US"/>
          </a:p>
        </p:txBody>
      </p:sp>
    </p:spTree>
    <p:extLst>
      <p:ext uri="{BB962C8B-B14F-4D97-AF65-F5344CB8AC3E}">
        <p14:creationId xmlns:p14="http://schemas.microsoft.com/office/powerpoint/2010/main" val="311836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from google</a:t>
            </a:r>
          </a:p>
        </p:txBody>
      </p:sp>
      <p:sp>
        <p:nvSpPr>
          <p:cNvPr id="4" name="Slide Number Placeholder 3"/>
          <p:cNvSpPr>
            <a:spLocks noGrp="1"/>
          </p:cNvSpPr>
          <p:nvPr>
            <p:ph type="sldNum" sz="quarter" idx="10"/>
          </p:nvPr>
        </p:nvSpPr>
        <p:spPr/>
        <p:txBody>
          <a:bodyPr/>
          <a:lstStyle/>
          <a:p>
            <a:fld id="{0D93E47B-0ADB-437B-AF4F-31A28B8412C9}" type="slidenum">
              <a:rPr lang="en-US" smtClean="0"/>
              <a:t>2</a:t>
            </a:fld>
            <a:endParaRPr lang="en-US"/>
          </a:p>
        </p:txBody>
      </p:sp>
    </p:spTree>
    <p:extLst>
      <p:ext uri="{BB962C8B-B14F-4D97-AF65-F5344CB8AC3E}">
        <p14:creationId xmlns:p14="http://schemas.microsoft.com/office/powerpoint/2010/main" val="1517554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93E47B-0ADB-437B-AF4F-31A28B8412C9}" type="slidenum">
              <a:rPr lang="en-US" smtClean="0"/>
              <a:t>19</a:t>
            </a:fld>
            <a:endParaRPr lang="en-US"/>
          </a:p>
        </p:txBody>
      </p:sp>
    </p:spTree>
    <p:extLst>
      <p:ext uri="{BB962C8B-B14F-4D97-AF65-F5344CB8AC3E}">
        <p14:creationId xmlns:p14="http://schemas.microsoft.com/office/powerpoint/2010/main" val="1025779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ready to use components are available and provide drivers for </a:t>
            </a:r>
            <a:r>
              <a:rPr lang="en-US" dirty="0" err="1"/>
              <a:t>os</a:t>
            </a:r>
            <a:r>
              <a:rPr lang="en-US" dirty="0"/>
              <a:t> if needed </a:t>
            </a:r>
          </a:p>
        </p:txBody>
      </p:sp>
      <p:sp>
        <p:nvSpPr>
          <p:cNvPr id="4" name="Slide Number Placeholder 3"/>
          <p:cNvSpPr>
            <a:spLocks noGrp="1"/>
          </p:cNvSpPr>
          <p:nvPr>
            <p:ph type="sldNum" sz="quarter" idx="10"/>
          </p:nvPr>
        </p:nvSpPr>
        <p:spPr/>
        <p:txBody>
          <a:bodyPr/>
          <a:lstStyle/>
          <a:p>
            <a:fld id="{0D93E47B-0ADB-437B-AF4F-31A28B8412C9}" type="slidenum">
              <a:rPr lang="en-US" smtClean="0"/>
              <a:t>4</a:t>
            </a:fld>
            <a:endParaRPr lang="en-US"/>
          </a:p>
        </p:txBody>
      </p:sp>
    </p:spTree>
    <p:extLst>
      <p:ext uri="{BB962C8B-B14F-4D97-AF65-F5344CB8AC3E}">
        <p14:creationId xmlns:p14="http://schemas.microsoft.com/office/powerpoint/2010/main" val="252569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from google</a:t>
            </a:r>
          </a:p>
        </p:txBody>
      </p:sp>
      <p:sp>
        <p:nvSpPr>
          <p:cNvPr id="4" name="Slide Number Placeholder 3"/>
          <p:cNvSpPr>
            <a:spLocks noGrp="1"/>
          </p:cNvSpPr>
          <p:nvPr>
            <p:ph type="sldNum" sz="quarter" idx="10"/>
          </p:nvPr>
        </p:nvSpPr>
        <p:spPr/>
        <p:txBody>
          <a:bodyPr/>
          <a:lstStyle/>
          <a:p>
            <a:fld id="{0D93E47B-0ADB-437B-AF4F-31A28B8412C9}" type="slidenum">
              <a:rPr lang="en-US" smtClean="0"/>
              <a:t>5</a:t>
            </a:fld>
            <a:endParaRPr lang="en-US"/>
          </a:p>
        </p:txBody>
      </p:sp>
    </p:spTree>
    <p:extLst>
      <p:ext uri="{BB962C8B-B14F-4D97-AF65-F5344CB8AC3E}">
        <p14:creationId xmlns:p14="http://schemas.microsoft.com/office/powerpoint/2010/main" val="4228323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https://www.kernel.org/doc/Documentation/serial/serial-rs485.txt</a:t>
            </a:r>
          </a:p>
          <a:p>
            <a:endParaRPr lang="en-US" dirty="0"/>
          </a:p>
        </p:txBody>
      </p:sp>
      <p:sp>
        <p:nvSpPr>
          <p:cNvPr id="4" name="Slide Number Placeholder 3"/>
          <p:cNvSpPr>
            <a:spLocks noGrp="1"/>
          </p:cNvSpPr>
          <p:nvPr>
            <p:ph type="sldNum" sz="quarter" idx="10"/>
          </p:nvPr>
        </p:nvSpPr>
        <p:spPr/>
        <p:txBody>
          <a:bodyPr/>
          <a:lstStyle/>
          <a:p>
            <a:fld id="{0D93E47B-0ADB-437B-AF4F-31A28B8412C9}" type="slidenum">
              <a:rPr lang="en-US" smtClean="0"/>
              <a:t>6</a:t>
            </a:fld>
            <a:endParaRPr lang="en-US"/>
          </a:p>
        </p:txBody>
      </p:sp>
    </p:spTree>
    <p:extLst>
      <p:ext uri="{BB962C8B-B14F-4D97-AF65-F5344CB8AC3E}">
        <p14:creationId xmlns:p14="http://schemas.microsoft.com/office/powerpoint/2010/main" val="427197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used as it is from internet</a:t>
            </a:r>
          </a:p>
        </p:txBody>
      </p:sp>
      <p:sp>
        <p:nvSpPr>
          <p:cNvPr id="4" name="Slide Number Placeholder 3"/>
          <p:cNvSpPr>
            <a:spLocks noGrp="1"/>
          </p:cNvSpPr>
          <p:nvPr>
            <p:ph type="sldNum" sz="quarter" idx="10"/>
          </p:nvPr>
        </p:nvSpPr>
        <p:spPr/>
        <p:txBody>
          <a:bodyPr/>
          <a:lstStyle/>
          <a:p>
            <a:fld id="{0D93E47B-0ADB-437B-AF4F-31A28B8412C9}" type="slidenum">
              <a:rPr lang="en-US" smtClean="0"/>
              <a:t>8</a:t>
            </a:fld>
            <a:endParaRPr lang="en-US"/>
          </a:p>
        </p:txBody>
      </p:sp>
    </p:spTree>
    <p:extLst>
      <p:ext uri="{BB962C8B-B14F-4D97-AF65-F5344CB8AC3E}">
        <p14:creationId xmlns:p14="http://schemas.microsoft.com/office/powerpoint/2010/main" val="146874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93E47B-0ADB-437B-AF4F-31A28B8412C9}" type="slidenum">
              <a:rPr lang="en-US" smtClean="0"/>
              <a:t>9</a:t>
            </a:fld>
            <a:endParaRPr lang="en-US"/>
          </a:p>
        </p:txBody>
      </p:sp>
    </p:spTree>
    <p:extLst>
      <p:ext uri="{BB962C8B-B14F-4D97-AF65-F5344CB8AC3E}">
        <p14:creationId xmlns:p14="http://schemas.microsoft.com/office/powerpoint/2010/main" val="1527513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93E47B-0ADB-437B-AF4F-31A28B8412C9}" type="slidenum">
              <a:rPr lang="en-US" smtClean="0"/>
              <a:t>11</a:t>
            </a:fld>
            <a:endParaRPr lang="en-US"/>
          </a:p>
        </p:txBody>
      </p:sp>
    </p:spTree>
    <p:extLst>
      <p:ext uri="{BB962C8B-B14F-4D97-AF65-F5344CB8AC3E}">
        <p14:creationId xmlns:p14="http://schemas.microsoft.com/office/powerpoint/2010/main" val="12287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93E47B-0ADB-437B-AF4F-31A28B8412C9}" type="slidenum">
              <a:rPr lang="en-US" smtClean="0"/>
              <a:t>12</a:t>
            </a:fld>
            <a:endParaRPr lang="en-US"/>
          </a:p>
        </p:txBody>
      </p:sp>
    </p:spTree>
    <p:extLst>
      <p:ext uri="{BB962C8B-B14F-4D97-AF65-F5344CB8AC3E}">
        <p14:creationId xmlns:p14="http://schemas.microsoft.com/office/powerpoint/2010/main" val="651473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93E47B-0ADB-437B-AF4F-31A28B8412C9}" type="slidenum">
              <a:rPr lang="en-US" smtClean="0"/>
              <a:t>15</a:t>
            </a:fld>
            <a:endParaRPr lang="en-US"/>
          </a:p>
        </p:txBody>
      </p:sp>
    </p:spTree>
    <p:extLst>
      <p:ext uri="{BB962C8B-B14F-4D97-AF65-F5344CB8AC3E}">
        <p14:creationId xmlns:p14="http://schemas.microsoft.com/office/powerpoint/2010/main" val="228308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F73E-B80D-42EF-937E-C3BD7A234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ABE1D-27B5-49AB-B638-C1451A02E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95F91F-19F2-4280-9D0F-38D01FC36D4D}"/>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5" name="Footer Placeholder 4">
            <a:extLst>
              <a:ext uri="{FF2B5EF4-FFF2-40B4-BE49-F238E27FC236}">
                <a16:creationId xmlns:a16="http://schemas.microsoft.com/office/drawing/2014/main" id="{59B282F0-11AB-4050-84A6-FB78FD11C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45E7C-5397-45CE-B414-50A22F52B2DE}"/>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417212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A54D-F901-4268-BE0F-4349E109C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A50A2-8204-4A17-9C94-A3CE6F479F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BDDEA3-5C8B-4A71-BF9F-06E304C52C59}"/>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5" name="Footer Placeholder 4">
            <a:extLst>
              <a:ext uri="{FF2B5EF4-FFF2-40B4-BE49-F238E27FC236}">
                <a16:creationId xmlns:a16="http://schemas.microsoft.com/office/drawing/2014/main" id="{0C53391E-2F45-4B45-B6CD-155F2D950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307E0-059B-4941-B68F-1C7CFF30354E}"/>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163480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EDBCE0-D4AD-4A87-B286-9C4211EDFF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CB916A-5431-4007-94FA-7BAD801AE1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C71BA-5383-4185-B053-EB870457AAB5}"/>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5" name="Footer Placeholder 4">
            <a:extLst>
              <a:ext uri="{FF2B5EF4-FFF2-40B4-BE49-F238E27FC236}">
                <a16:creationId xmlns:a16="http://schemas.microsoft.com/office/drawing/2014/main" id="{ADF2BA04-D28D-4F1D-A7EC-9BFC9AE08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FA33C-ED15-41D0-931D-765F0C15EE35}"/>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32051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7923-22BC-46DC-9357-BCCAA283A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D1DC8-5530-45B6-9241-4183A01F5B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291FA-89B0-4F77-AB98-FEBFDD17B36F}"/>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5" name="Footer Placeholder 4">
            <a:extLst>
              <a:ext uri="{FF2B5EF4-FFF2-40B4-BE49-F238E27FC236}">
                <a16:creationId xmlns:a16="http://schemas.microsoft.com/office/drawing/2014/main" id="{06F516CA-F747-4538-9D62-AF6346F83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64DBA-C5BD-45A9-9FFA-17A8C965D46F}"/>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36350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10C6-24D5-4F2B-80A5-08AF64FFFD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E0A7A1-7B27-465A-BEB1-882FCBE9D6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E698F2-D211-4FF4-8C76-4FF8A2F74AED}"/>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5" name="Footer Placeholder 4">
            <a:extLst>
              <a:ext uri="{FF2B5EF4-FFF2-40B4-BE49-F238E27FC236}">
                <a16:creationId xmlns:a16="http://schemas.microsoft.com/office/drawing/2014/main" id="{23E3E1F5-9EBA-4491-994A-2B83B09C5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5786C-AC0B-4B4E-AF2E-A76C1A18A23D}"/>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330774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132B-7DA4-435C-A356-5798F84BA0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7C564-D8AB-49A9-8B44-4776488117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571F1-9084-47C6-9937-3DF6B9FB58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9AE6E1-4DC2-4A81-83D6-4EA5091503D2}"/>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6" name="Footer Placeholder 5">
            <a:extLst>
              <a:ext uri="{FF2B5EF4-FFF2-40B4-BE49-F238E27FC236}">
                <a16:creationId xmlns:a16="http://schemas.microsoft.com/office/drawing/2014/main" id="{8FC5E20D-8A6C-4418-80A1-0EB2DFB87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FDEA1-F5DD-47E7-8F49-FE580ADFAD68}"/>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160882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6860-89AD-440E-AA4B-6B74C1C2F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750D41-A6F8-4319-A672-193F69C26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4676B8-1C8A-4FAA-ACBE-DE405055D8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9D89E2-CB9F-446D-BC1D-8DA1A27D8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1FCD6E-4836-4CC3-8C3B-A0E7189C9D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19C266-BED2-4F40-8173-757DD137E8C1}"/>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8" name="Footer Placeholder 7">
            <a:extLst>
              <a:ext uri="{FF2B5EF4-FFF2-40B4-BE49-F238E27FC236}">
                <a16:creationId xmlns:a16="http://schemas.microsoft.com/office/drawing/2014/main" id="{B6B6B96C-FE64-4AE6-B040-25288615CA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AAD0AC-2367-47E9-9849-EB9AA6512FBD}"/>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220705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99AE-E767-4E96-B792-C10EAEAE2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A99EA4-B51E-45E9-B727-97F24811C762}"/>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4" name="Footer Placeholder 3">
            <a:extLst>
              <a:ext uri="{FF2B5EF4-FFF2-40B4-BE49-F238E27FC236}">
                <a16:creationId xmlns:a16="http://schemas.microsoft.com/office/drawing/2014/main" id="{C5E7EC87-8999-488E-B9B4-448238E72F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E8F4A9-B0D4-458B-897E-9E81730CB3B3}"/>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2393505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85A90-8354-4A1C-A32E-30074A801D6D}"/>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3" name="Footer Placeholder 2">
            <a:extLst>
              <a:ext uri="{FF2B5EF4-FFF2-40B4-BE49-F238E27FC236}">
                <a16:creationId xmlns:a16="http://schemas.microsoft.com/office/drawing/2014/main" id="{5B0BDD6B-F546-4B2A-A264-25346D6BEF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21FDD-4976-42AC-9475-BBCAB563AB65}"/>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414010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07AE3-4A02-4294-BC4E-B9D818369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B8F342-4EFF-42F1-B372-AA4A14C24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61FCDF-9677-4329-9226-B9811127A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422FE9-3CEB-48B1-A566-379B87B31E1F}"/>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6" name="Footer Placeholder 5">
            <a:extLst>
              <a:ext uri="{FF2B5EF4-FFF2-40B4-BE49-F238E27FC236}">
                <a16:creationId xmlns:a16="http://schemas.microsoft.com/office/drawing/2014/main" id="{87BA0877-E9D1-4357-95A8-0A6AB1652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952F0-630F-4308-906A-30C6894FCB95}"/>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269359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2DA-2930-4BD3-9803-1B529252A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A4290-4A03-4092-BBB9-D39F9DD0B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277E08-47A1-4F13-8D67-98168C938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13D9F0-74F2-4070-9592-783D491ACA2B}"/>
              </a:ext>
            </a:extLst>
          </p:cNvPr>
          <p:cNvSpPr>
            <a:spLocks noGrp="1"/>
          </p:cNvSpPr>
          <p:nvPr>
            <p:ph type="dt" sz="half" idx="10"/>
          </p:nvPr>
        </p:nvSpPr>
        <p:spPr/>
        <p:txBody>
          <a:bodyPr/>
          <a:lstStyle/>
          <a:p>
            <a:fld id="{18B93733-4FA4-4C98-8647-9B10253D7E55}" type="datetimeFigureOut">
              <a:rPr lang="en-US" smtClean="0"/>
              <a:t>3/28/2018</a:t>
            </a:fld>
            <a:endParaRPr lang="en-US"/>
          </a:p>
        </p:txBody>
      </p:sp>
      <p:sp>
        <p:nvSpPr>
          <p:cNvPr id="6" name="Footer Placeholder 5">
            <a:extLst>
              <a:ext uri="{FF2B5EF4-FFF2-40B4-BE49-F238E27FC236}">
                <a16:creationId xmlns:a16="http://schemas.microsoft.com/office/drawing/2014/main" id="{FA829B2A-BF26-479D-B26B-45BCDEE15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1124E-6979-4D14-8509-476FAC765A17}"/>
              </a:ext>
            </a:extLst>
          </p:cNvPr>
          <p:cNvSpPr>
            <a:spLocks noGrp="1"/>
          </p:cNvSpPr>
          <p:nvPr>
            <p:ph type="sldNum" sz="quarter" idx="12"/>
          </p:nvPr>
        </p:nvSpPr>
        <p:spPr/>
        <p:txBody>
          <a:bodyPr/>
          <a:lstStyle/>
          <a:p>
            <a:fld id="{7F8BBB02-CC74-47F8-99DC-3C72BECD1FB8}" type="slidenum">
              <a:rPr lang="en-US" smtClean="0"/>
              <a:t>‹#›</a:t>
            </a:fld>
            <a:endParaRPr lang="en-US"/>
          </a:p>
        </p:txBody>
      </p:sp>
    </p:spTree>
    <p:extLst>
      <p:ext uri="{BB962C8B-B14F-4D97-AF65-F5344CB8AC3E}">
        <p14:creationId xmlns:p14="http://schemas.microsoft.com/office/powerpoint/2010/main" val="154941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33F76B-10F8-41FE-8402-3D860CE383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8F996-1DE6-4BA4-96D6-E464DF3AF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EDA4F-640B-43A1-AEBA-604501F7F4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93733-4FA4-4C98-8647-9B10253D7E55}" type="datetimeFigureOut">
              <a:rPr lang="en-US" smtClean="0"/>
              <a:t>3/28/2018</a:t>
            </a:fld>
            <a:endParaRPr lang="en-US"/>
          </a:p>
        </p:txBody>
      </p:sp>
      <p:sp>
        <p:nvSpPr>
          <p:cNvPr id="5" name="Footer Placeholder 4">
            <a:extLst>
              <a:ext uri="{FF2B5EF4-FFF2-40B4-BE49-F238E27FC236}">
                <a16:creationId xmlns:a16="http://schemas.microsoft.com/office/drawing/2014/main" id="{DC024F69-3873-4C2A-8597-9915423D1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1E8FF1-328F-4DBE-8527-6AD6FF26EC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BBB02-CC74-47F8-99DC-3C72BECD1FB8}" type="slidenum">
              <a:rPr lang="en-US" smtClean="0"/>
              <a:t>‹#›</a:t>
            </a:fld>
            <a:endParaRPr lang="en-US"/>
          </a:p>
        </p:txBody>
      </p:sp>
      <p:sp>
        <p:nvSpPr>
          <p:cNvPr id="7" name="fc" descr=" ">
            <a:extLst>
              <a:ext uri="{FF2B5EF4-FFF2-40B4-BE49-F238E27FC236}">
                <a16:creationId xmlns:a16="http://schemas.microsoft.com/office/drawing/2014/main" id="{9569CC44-E9DE-40ED-99E9-A7EF39297368}"/>
              </a:ext>
            </a:extLst>
          </p:cNvPr>
          <p:cNvSpPr txBox="1"/>
          <p:nvPr userDrawn="1"/>
        </p:nvSpPr>
        <p:spPr>
          <a:xfrm>
            <a:off x="0" y="6537960"/>
            <a:ext cx="12192000" cy="223138"/>
          </a:xfrm>
          <a:prstGeom prst="rect">
            <a:avLst/>
          </a:prstGeom>
          <a:noFill/>
        </p:spPr>
        <p:txBody>
          <a:bodyPr vert="horz" rtlCol="0">
            <a:spAutoFit/>
          </a:bodyPr>
          <a:lstStyle/>
          <a:p>
            <a:pPr algn="ctr"/>
            <a:r>
              <a:rPr lang="en-US" sz="850" b="0" i="0" u="none" baseline="0">
                <a:solidFill>
                  <a:srgbClr val="000000"/>
                </a:solidFill>
                <a:latin typeface="Microsoft Sans Serif" panose="020B0604020202020204" pitchFamily="34" charset="0"/>
              </a:rPr>
              <a:t> </a:t>
            </a:r>
          </a:p>
        </p:txBody>
      </p:sp>
    </p:spTree>
    <p:extLst>
      <p:ext uri="{BB962C8B-B14F-4D97-AF65-F5344CB8AC3E}">
        <p14:creationId xmlns:p14="http://schemas.microsoft.com/office/powerpoint/2010/main" val="3990632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E33-6859-4D12-B56B-019D2ACC6CE2}"/>
              </a:ext>
            </a:extLst>
          </p:cNvPr>
          <p:cNvSpPr>
            <a:spLocks noGrp="1"/>
          </p:cNvSpPr>
          <p:nvPr>
            <p:ph type="title"/>
          </p:nvPr>
        </p:nvSpPr>
        <p:spPr>
          <a:xfrm>
            <a:off x="838200" y="365125"/>
            <a:ext cx="10515600" cy="1325563"/>
          </a:xfrm>
        </p:spPr>
        <p:txBody>
          <a:bodyPr/>
          <a:lstStyle/>
          <a:p>
            <a:r>
              <a:rPr lang="en-US" b="1"/>
              <a:t>Problem Statement</a:t>
            </a:r>
            <a:br>
              <a:rPr lang="en-US"/>
            </a:br>
            <a:endParaRPr lang="en-US" dirty="0"/>
          </a:p>
        </p:txBody>
      </p:sp>
      <p:sp>
        <p:nvSpPr>
          <p:cNvPr id="3" name="Content Placeholder 2">
            <a:extLst>
              <a:ext uri="{FF2B5EF4-FFF2-40B4-BE49-F238E27FC236}">
                <a16:creationId xmlns:a16="http://schemas.microsoft.com/office/drawing/2014/main" id="{5EF7FC88-86F8-4BB5-A619-6E0D72A972B4}"/>
              </a:ext>
            </a:extLst>
          </p:cNvPr>
          <p:cNvSpPr>
            <a:spLocks noGrp="1"/>
          </p:cNvSpPr>
          <p:nvPr>
            <p:ph idx="1"/>
          </p:nvPr>
        </p:nvSpPr>
        <p:spPr>
          <a:xfrm>
            <a:off x="838200" y="1825625"/>
            <a:ext cx="10515600" cy="4351338"/>
          </a:xfrm>
        </p:spPr>
        <p:txBody>
          <a:bodyPr>
            <a:normAutofit fontScale="85000" lnSpcReduction="10000"/>
          </a:bodyPr>
          <a:lstStyle/>
          <a:p>
            <a:r>
              <a:rPr lang="en-US" dirty="0"/>
              <a:t>We need to connect a number of sensors of the same kind to our robot. The expected output of each sensor is 10 Hz and we can talk to those sensors using TTL level RS232 connection. The sensor supports only the 9600 bps speed. To get the data from sensor (5 bytes) we need to send a command (1 byte). From the moment the command is sent, it can take up to ~70 milliseconds to get the data.</a:t>
            </a:r>
          </a:p>
          <a:p>
            <a:r>
              <a:rPr lang="en-US" dirty="0"/>
              <a:t>Unfortunately, we don't have 10 RS232 ports on our main computer. We have one RS232 port, one I2C and one SPI port available. We also have up to two interrupt lines available.</a:t>
            </a:r>
          </a:p>
          <a:p>
            <a:r>
              <a:rPr lang="en-US" dirty="0"/>
              <a:t>An additional constraint is that we cannot trigger sensors with a broadcast message. In other words, we need functionality to trigger them in a sequence.</a:t>
            </a:r>
          </a:p>
          <a:p>
            <a:r>
              <a:rPr lang="en-US" dirty="0"/>
              <a:t> The task is to find a scalable hardware/software solution to gather data from all sensors</a:t>
            </a:r>
          </a:p>
          <a:p>
            <a:endParaRPr lang="en-US" dirty="0"/>
          </a:p>
        </p:txBody>
      </p:sp>
    </p:spTree>
    <p:extLst>
      <p:ext uri="{BB962C8B-B14F-4D97-AF65-F5344CB8AC3E}">
        <p14:creationId xmlns:p14="http://schemas.microsoft.com/office/powerpoint/2010/main" val="1308487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0CDA-C532-4A20-BC43-83E281649356}"/>
              </a:ext>
            </a:extLst>
          </p:cNvPr>
          <p:cNvSpPr>
            <a:spLocks noGrp="1"/>
          </p:cNvSpPr>
          <p:nvPr>
            <p:ph type="title"/>
          </p:nvPr>
        </p:nvSpPr>
        <p:spPr/>
        <p:txBody>
          <a:bodyPr/>
          <a:lstStyle/>
          <a:p>
            <a:r>
              <a:rPr lang="en-US" dirty="0"/>
              <a:t>Software Challenges</a:t>
            </a:r>
          </a:p>
        </p:txBody>
      </p:sp>
      <p:sp>
        <p:nvSpPr>
          <p:cNvPr id="3" name="Content Placeholder 2">
            <a:extLst>
              <a:ext uri="{FF2B5EF4-FFF2-40B4-BE49-F238E27FC236}">
                <a16:creationId xmlns:a16="http://schemas.microsoft.com/office/drawing/2014/main" id="{8743EA39-5ECF-4363-A6D2-9E3E6EC264FD}"/>
              </a:ext>
            </a:extLst>
          </p:cNvPr>
          <p:cNvSpPr>
            <a:spLocks noGrp="1"/>
          </p:cNvSpPr>
          <p:nvPr>
            <p:ph idx="1"/>
          </p:nvPr>
        </p:nvSpPr>
        <p:spPr/>
        <p:txBody>
          <a:bodyPr/>
          <a:lstStyle/>
          <a:p>
            <a:r>
              <a:rPr lang="en-US" dirty="0"/>
              <a:t>Sensor can appear as a serial device or hide behind one serial device</a:t>
            </a:r>
          </a:p>
          <a:p>
            <a:r>
              <a:rPr lang="en-US" dirty="0"/>
              <a:t>Sensor connection topology can change</a:t>
            </a:r>
          </a:p>
          <a:p>
            <a:r>
              <a:rPr lang="en-US" dirty="0"/>
              <a:t>Can support multiple topology</a:t>
            </a:r>
          </a:p>
          <a:p>
            <a:r>
              <a:rPr lang="en-US" dirty="0"/>
              <a:t>Number of sensor can grow or decrease</a:t>
            </a:r>
          </a:p>
          <a:p>
            <a:r>
              <a:rPr lang="en-US" dirty="0"/>
              <a:t>Sensor can be of different type</a:t>
            </a:r>
          </a:p>
          <a:p>
            <a:r>
              <a:rPr lang="en-US" dirty="0"/>
              <a:t>Sensor can turn faulty </a:t>
            </a:r>
          </a:p>
          <a:p>
            <a:r>
              <a:rPr lang="en-US" dirty="0"/>
              <a:t>Sensor read is slower and blocking </a:t>
            </a:r>
            <a:r>
              <a:rPr lang="en-US" dirty="0" err="1"/>
              <a:t>i.e</a:t>
            </a:r>
            <a:r>
              <a:rPr lang="en-US" dirty="0"/>
              <a:t> 70 </a:t>
            </a:r>
            <a:r>
              <a:rPr lang="en-US" dirty="0" err="1"/>
              <a:t>ms</a:t>
            </a:r>
            <a:r>
              <a:rPr lang="en-US" dirty="0"/>
              <a:t> to perform one read</a:t>
            </a:r>
          </a:p>
        </p:txBody>
      </p:sp>
    </p:spTree>
    <p:extLst>
      <p:ext uri="{BB962C8B-B14F-4D97-AF65-F5344CB8AC3E}">
        <p14:creationId xmlns:p14="http://schemas.microsoft.com/office/powerpoint/2010/main" val="226342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70BC-B4F6-4510-8373-617E15734805}"/>
              </a:ext>
            </a:extLst>
          </p:cNvPr>
          <p:cNvSpPr>
            <a:spLocks noGrp="1"/>
          </p:cNvSpPr>
          <p:nvPr>
            <p:ph type="title"/>
          </p:nvPr>
        </p:nvSpPr>
        <p:spPr/>
        <p:txBody>
          <a:bodyPr/>
          <a:lstStyle/>
          <a:p>
            <a:r>
              <a:rPr lang="en-US" dirty="0"/>
              <a:t>Software Solution</a:t>
            </a:r>
          </a:p>
        </p:txBody>
      </p:sp>
      <p:sp>
        <p:nvSpPr>
          <p:cNvPr id="3" name="Content Placeholder 2">
            <a:extLst>
              <a:ext uri="{FF2B5EF4-FFF2-40B4-BE49-F238E27FC236}">
                <a16:creationId xmlns:a16="http://schemas.microsoft.com/office/drawing/2014/main" id="{2557E962-5F05-41C5-A96C-793095196F01}"/>
              </a:ext>
            </a:extLst>
          </p:cNvPr>
          <p:cNvSpPr>
            <a:spLocks noGrp="1"/>
          </p:cNvSpPr>
          <p:nvPr>
            <p:ph idx="1"/>
          </p:nvPr>
        </p:nvSpPr>
        <p:spPr>
          <a:xfrm>
            <a:off x="838200" y="1948863"/>
            <a:ext cx="5431971" cy="4351338"/>
          </a:xfrm>
        </p:spPr>
        <p:txBody>
          <a:bodyPr/>
          <a:lstStyle/>
          <a:p>
            <a:r>
              <a:rPr lang="en-US" dirty="0"/>
              <a:t>Proposed Solution can handle all the challenges</a:t>
            </a:r>
          </a:p>
          <a:p>
            <a:r>
              <a:rPr lang="en-US" dirty="0"/>
              <a:t>It can support N number of client concurrently without blocking</a:t>
            </a:r>
          </a:p>
          <a:p>
            <a:r>
              <a:rPr lang="en-US" dirty="0"/>
              <a:t>Design can also support all or any of the hardware solution</a:t>
            </a:r>
          </a:p>
          <a:p>
            <a:r>
              <a:rPr lang="en-US" dirty="0"/>
              <a:t>Sensor fix means 5 byte of data read from sensor</a:t>
            </a:r>
          </a:p>
          <a:p>
            <a:endParaRPr lang="en-US"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495172FA-C483-4BF8-89A3-037834C7E5BD}"/>
              </a:ext>
            </a:extLst>
          </p:cNvPr>
          <p:cNvGrpSpPr/>
          <p:nvPr/>
        </p:nvGrpSpPr>
        <p:grpSpPr>
          <a:xfrm>
            <a:off x="6530503" y="2125320"/>
            <a:ext cx="5022505" cy="3998424"/>
            <a:chOff x="135731" y="1485899"/>
            <a:chExt cx="5855494" cy="4667251"/>
          </a:xfrm>
        </p:grpSpPr>
        <p:sp>
          <p:nvSpPr>
            <p:cNvPr id="5" name="Rectangle 4">
              <a:extLst>
                <a:ext uri="{FF2B5EF4-FFF2-40B4-BE49-F238E27FC236}">
                  <a16:creationId xmlns:a16="http://schemas.microsoft.com/office/drawing/2014/main" id="{55F57241-4297-40E8-AC3B-B1129D49505B}"/>
                </a:ext>
              </a:extLst>
            </p:cNvPr>
            <p:cNvSpPr/>
            <p:nvPr/>
          </p:nvSpPr>
          <p:spPr>
            <a:xfrm>
              <a:off x="2514601" y="4733924"/>
              <a:ext cx="3476624" cy="733425"/>
            </a:xfrm>
            <a:prstGeom prst="rect">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Serial Interconnect/Multidrop / Custom Controller</a:t>
              </a:r>
            </a:p>
          </p:txBody>
        </p:sp>
        <p:sp>
          <p:nvSpPr>
            <p:cNvPr id="6" name="Rectangle 5">
              <a:extLst>
                <a:ext uri="{FF2B5EF4-FFF2-40B4-BE49-F238E27FC236}">
                  <a16:creationId xmlns:a16="http://schemas.microsoft.com/office/drawing/2014/main" id="{A6D89688-8D76-4445-A77A-98B49297A7EF}"/>
                </a:ext>
              </a:extLst>
            </p:cNvPr>
            <p:cNvSpPr/>
            <p:nvPr/>
          </p:nvSpPr>
          <p:spPr>
            <a:xfrm>
              <a:off x="2514601" y="3933823"/>
              <a:ext cx="3476624" cy="552450"/>
            </a:xfrm>
            <a:prstGeom prst="rect">
              <a:avLst/>
            </a:prstGeom>
            <a:solidFill>
              <a:schemeClr val="accent3">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Kernel Module(TTY driver) optional</a:t>
              </a:r>
            </a:p>
          </p:txBody>
        </p:sp>
        <p:sp>
          <p:nvSpPr>
            <p:cNvPr id="7" name="Rectangle 6">
              <a:extLst>
                <a:ext uri="{FF2B5EF4-FFF2-40B4-BE49-F238E27FC236}">
                  <a16:creationId xmlns:a16="http://schemas.microsoft.com/office/drawing/2014/main" id="{C0023662-82DE-482A-8F0E-6967C24B7AC3}"/>
                </a:ext>
              </a:extLst>
            </p:cNvPr>
            <p:cNvSpPr/>
            <p:nvPr/>
          </p:nvSpPr>
          <p:spPr>
            <a:xfrm>
              <a:off x="2514601" y="5715000"/>
              <a:ext cx="3476624" cy="4381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52E15CB-0E46-403A-8BB0-BE009D5ECC41}"/>
                </a:ext>
              </a:extLst>
            </p:cNvPr>
            <p:cNvSpPr/>
            <p:nvPr/>
          </p:nvSpPr>
          <p:spPr>
            <a:xfrm>
              <a:off x="2790826" y="5819773"/>
              <a:ext cx="419100" cy="27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S1</a:t>
              </a:r>
            </a:p>
          </p:txBody>
        </p:sp>
        <p:sp>
          <p:nvSpPr>
            <p:cNvPr id="9" name="Rectangle 8">
              <a:extLst>
                <a:ext uri="{FF2B5EF4-FFF2-40B4-BE49-F238E27FC236}">
                  <a16:creationId xmlns:a16="http://schemas.microsoft.com/office/drawing/2014/main" id="{F4D980DA-B271-4731-B7CF-7E68027217C4}"/>
                </a:ext>
              </a:extLst>
            </p:cNvPr>
            <p:cNvSpPr/>
            <p:nvPr/>
          </p:nvSpPr>
          <p:spPr>
            <a:xfrm>
              <a:off x="3400426" y="5819773"/>
              <a:ext cx="419100" cy="27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S2</a:t>
              </a:r>
            </a:p>
          </p:txBody>
        </p:sp>
        <p:sp>
          <p:nvSpPr>
            <p:cNvPr id="10" name="Rectangle 9">
              <a:extLst>
                <a:ext uri="{FF2B5EF4-FFF2-40B4-BE49-F238E27FC236}">
                  <a16:creationId xmlns:a16="http://schemas.microsoft.com/office/drawing/2014/main" id="{B197B88E-CE4D-44D9-B8DF-D46FD6283DC3}"/>
                </a:ext>
              </a:extLst>
            </p:cNvPr>
            <p:cNvSpPr/>
            <p:nvPr/>
          </p:nvSpPr>
          <p:spPr>
            <a:xfrm>
              <a:off x="3976687" y="5829296"/>
              <a:ext cx="419100" cy="27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S3</a:t>
              </a:r>
            </a:p>
          </p:txBody>
        </p:sp>
        <p:sp>
          <p:nvSpPr>
            <p:cNvPr id="11" name="Rectangle 10">
              <a:extLst>
                <a:ext uri="{FF2B5EF4-FFF2-40B4-BE49-F238E27FC236}">
                  <a16:creationId xmlns:a16="http://schemas.microsoft.com/office/drawing/2014/main" id="{708EFADE-73E0-494F-A217-7E9448E7F499}"/>
                </a:ext>
              </a:extLst>
            </p:cNvPr>
            <p:cNvSpPr/>
            <p:nvPr/>
          </p:nvSpPr>
          <p:spPr>
            <a:xfrm>
              <a:off x="5317333" y="5815007"/>
              <a:ext cx="419100" cy="27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Sn</a:t>
              </a:r>
            </a:p>
          </p:txBody>
        </p:sp>
        <p:sp>
          <p:nvSpPr>
            <p:cNvPr id="12" name="Rectangle 11">
              <a:extLst>
                <a:ext uri="{FF2B5EF4-FFF2-40B4-BE49-F238E27FC236}">
                  <a16:creationId xmlns:a16="http://schemas.microsoft.com/office/drawing/2014/main" id="{884A697A-1507-4622-B5B1-AAF18ED6546C}"/>
                </a:ext>
              </a:extLst>
            </p:cNvPr>
            <p:cNvSpPr/>
            <p:nvPr/>
          </p:nvSpPr>
          <p:spPr>
            <a:xfrm>
              <a:off x="2514601" y="3152775"/>
              <a:ext cx="3476624" cy="4857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Sensor Driver</a:t>
              </a:r>
            </a:p>
          </p:txBody>
        </p:sp>
        <p:sp>
          <p:nvSpPr>
            <p:cNvPr id="13" name="Rectangle 12">
              <a:extLst>
                <a:ext uri="{FF2B5EF4-FFF2-40B4-BE49-F238E27FC236}">
                  <a16:creationId xmlns:a16="http://schemas.microsoft.com/office/drawing/2014/main" id="{A5C5726E-7753-41C0-A8B2-FA014549177F}"/>
                </a:ext>
              </a:extLst>
            </p:cNvPr>
            <p:cNvSpPr/>
            <p:nvPr/>
          </p:nvSpPr>
          <p:spPr>
            <a:xfrm>
              <a:off x="2514601" y="2314574"/>
              <a:ext cx="3476624" cy="4857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Sensor daemon</a:t>
              </a:r>
            </a:p>
          </p:txBody>
        </p:sp>
        <p:sp>
          <p:nvSpPr>
            <p:cNvPr id="14" name="Rectangle 13">
              <a:extLst>
                <a:ext uri="{FF2B5EF4-FFF2-40B4-BE49-F238E27FC236}">
                  <a16:creationId xmlns:a16="http://schemas.microsoft.com/office/drawing/2014/main" id="{707F0B53-8B4F-4BEB-A90A-D348EF324F2F}"/>
                </a:ext>
              </a:extLst>
            </p:cNvPr>
            <p:cNvSpPr/>
            <p:nvPr/>
          </p:nvSpPr>
          <p:spPr>
            <a:xfrm>
              <a:off x="2533652" y="1490661"/>
              <a:ext cx="866774"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Client1</a:t>
              </a:r>
            </a:p>
          </p:txBody>
        </p:sp>
        <p:sp>
          <p:nvSpPr>
            <p:cNvPr id="15" name="Rectangle 14">
              <a:extLst>
                <a:ext uri="{FF2B5EF4-FFF2-40B4-BE49-F238E27FC236}">
                  <a16:creationId xmlns:a16="http://schemas.microsoft.com/office/drawing/2014/main" id="{EDED0A6B-1322-4DA2-ADA9-53AF950DD2E1}"/>
                </a:ext>
              </a:extLst>
            </p:cNvPr>
            <p:cNvSpPr/>
            <p:nvPr/>
          </p:nvSpPr>
          <p:spPr>
            <a:xfrm>
              <a:off x="3669512" y="1485899"/>
              <a:ext cx="866774"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Client2</a:t>
              </a:r>
            </a:p>
          </p:txBody>
        </p:sp>
        <p:sp>
          <p:nvSpPr>
            <p:cNvPr id="16" name="Rectangle 15">
              <a:extLst>
                <a:ext uri="{FF2B5EF4-FFF2-40B4-BE49-F238E27FC236}">
                  <a16:creationId xmlns:a16="http://schemas.microsoft.com/office/drawing/2014/main" id="{353C0E60-6930-4F6E-9124-97D911D64EC3}"/>
                </a:ext>
              </a:extLst>
            </p:cNvPr>
            <p:cNvSpPr/>
            <p:nvPr/>
          </p:nvSpPr>
          <p:spPr>
            <a:xfrm>
              <a:off x="5093496" y="1495423"/>
              <a:ext cx="866774" cy="466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Client</a:t>
              </a:r>
            </a:p>
          </p:txBody>
        </p:sp>
        <p:sp>
          <p:nvSpPr>
            <p:cNvPr id="17" name="Left Brace 16">
              <a:extLst>
                <a:ext uri="{FF2B5EF4-FFF2-40B4-BE49-F238E27FC236}">
                  <a16:creationId xmlns:a16="http://schemas.microsoft.com/office/drawing/2014/main" id="{3B6A1B83-2648-4D04-9239-BD2771A74925}"/>
                </a:ext>
              </a:extLst>
            </p:cNvPr>
            <p:cNvSpPr/>
            <p:nvPr/>
          </p:nvSpPr>
          <p:spPr>
            <a:xfrm>
              <a:off x="1523999" y="4748213"/>
              <a:ext cx="523875" cy="1357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a:extLst>
                <a:ext uri="{FF2B5EF4-FFF2-40B4-BE49-F238E27FC236}">
                  <a16:creationId xmlns:a16="http://schemas.microsoft.com/office/drawing/2014/main" id="{278AC6E7-2CC3-4EF2-B953-941211446F35}"/>
                </a:ext>
              </a:extLst>
            </p:cNvPr>
            <p:cNvSpPr/>
            <p:nvPr/>
          </p:nvSpPr>
          <p:spPr>
            <a:xfrm>
              <a:off x="1500187" y="1485899"/>
              <a:ext cx="547688" cy="2228851"/>
            </a:xfrm>
            <a:prstGeom prst="leftBrace">
              <a:avLst>
                <a:gd name="adj1" fmla="val 8333"/>
                <a:gd name="adj2" fmla="val 474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a:extLst>
                <a:ext uri="{FF2B5EF4-FFF2-40B4-BE49-F238E27FC236}">
                  <a16:creationId xmlns:a16="http://schemas.microsoft.com/office/drawing/2014/main" id="{89A095DA-B17B-4BEB-92B7-2338428CB014}"/>
                </a:ext>
              </a:extLst>
            </p:cNvPr>
            <p:cNvSpPr/>
            <p:nvPr/>
          </p:nvSpPr>
          <p:spPr>
            <a:xfrm>
              <a:off x="1500187" y="3829050"/>
              <a:ext cx="542925" cy="657223"/>
            </a:xfrm>
            <a:prstGeom prst="leftBrace">
              <a:avLst>
                <a:gd name="adj1" fmla="val 8333"/>
                <a:gd name="adj2" fmla="val 485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A5A50E5E-E9D9-4B19-ADE8-505F9F98D270}"/>
                </a:ext>
              </a:extLst>
            </p:cNvPr>
            <p:cNvSpPr txBox="1"/>
            <p:nvPr/>
          </p:nvSpPr>
          <p:spPr>
            <a:xfrm>
              <a:off x="135731" y="2387083"/>
              <a:ext cx="1271587" cy="646331"/>
            </a:xfrm>
            <a:prstGeom prst="rect">
              <a:avLst/>
            </a:prstGeom>
            <a:noFill/>
          </p:spPr>
          <p:txBody>
            <a:bodyPr wrap="square" rtlCol="0">
              <a:spAutoFit/>
            </a:bodyPr>
            <a:lstStyle/>
            <a:p>
              <a:pPr algn="r"/>
              <a:r>
                <a:rPr lang="en-US" dirty="0"/>
                <a:t>Interface Library</a:t>
              </a:r>
            </a:p>
          </p:txBody>
        </p:sp>
        <p:sp>
          <p:nvSpPr>
            <p:cNvPr id="21" name="TextBox 20">
              <a:extLst>
                <a:ext uri="{FF2B5EF4-FFF2-40B4-BE49-F238E27FC236}">
                  <a16:creationId xmlns:a16="http://schemas.microsoft.com/office/drawing/2014/main" id="{A055159A-D380-4CD5-9188-A4F7D21EF2E5}"/>
                </a:ext>
              </a:extLst>
            </p:cNvPr>
            <p:cNvSpPr txBox="1"/>
            <p:nvPr/>
          </p:nvSpPr>
          <p:spPr>
            <a:xfrm>
              <a:off x="135731" y="3814464"/>
              <a:ext cx="1271587" cy="646331"/>
            </a:xfrm>
            <a:prstGeom prst="rect">
              <a:avLst/>
            </a:prstGeom>
            <a:noFill/>
          </p:spPr>
          <p:txBody>
            <a:bodyPr wrap="square" rtlCol="0">
              <a:spAutoFit/>
            </a:bodyPr>
            <a:lstStyle/>
            <a:p>
              <a:pPr algn="r"/>
              <a:r>
                <a:rPr lang="en-US" dirty="0"/>
                <a:t>Kernel Module</a:t>
              </a:r>
            </a:p>
          </p:txBody>
        </p:sp>
        <p:sp>
          <p:nvSpPr>
            <p:cNvPr id="22" name="TextBox 21">
              <a:extLst>
                <a:ext uri="{FF2B5EF4-FFF2-40B4-BE49-F238E27FC236}">
                  <a16:creationId xmlns:a16="http://schemas.microsoft.com/office/drawing/2014/main" id="{547B6B06-54DD-42A4-908F-2410C36010DF}"/>
                </a:ext>
              </a:extLst>
            </p:cNvPr>
            <p:cNvSpPr txBox="1"/>
            <p:nvPr/>
          </p:nvSpPr>
          <p:spPr>
            <a:xfrm>
              <a:off x="147637" y="5241845"/>
              <a:ext cx="1457718" cy="431111"/>
            </a:xfrm>
            <a:prstGeom prst="rect">
              <a:avLst/>
            </a:prstGeom>
            <a:noFill/>
          </p:spPr>
          <p:txBody>
            <a:bodyPr wrap="square" rtlCol="0">
              <a:spAutoFit/>
            </a:bodyPr>
            <a:lstStyle/>
            <a:p>
              <a:pPr algn="r"/>
              <a:r>
                <a:rPr lang="en-US" dirty="0"/>
                <a:t>Hardware</a:t>
              </a:r>
            </a:p>
          </p:txBody>
        </p:sp>
      </p:grpSp>
    </p:spTree>
    <p:extLst>
      <p:ext uri="{BB962C8B-B14F-4D97-AF65-F5344CB8AC3E}">
        <p14:creationId xmlns:p14="http://schemas.microsoft.com/office/powerpoint/2010/main" val="211752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D848-54C0-458E-AB3B-083A28771C1D}"/>
              </a:ext>
            </a:extLst>
          </p:cNvPr>
          <p:cNvSpPr>
            <a:spLocks noGrp="1"/>
          </p:cNvSpPr>
          <p:nvPr>
            <p:ph type="title"/>
          </p:nvPr>
        </p:nvSpPr>
        <p:spPr/>
        <p:txBody>
          <a:bodyPr/>
          <a:lstStyle/>
          <a:p>
            <a:r>
              <a:rPr lang="en-US" dirty="0"/>
              <a:t>Sensor demon(1)</a:t>
            </a:r>
          </a:p>
        </p:txBody>
      </p:sp>
      <p:pic>
        <p:nvPicPr>
          <p:cNvPr id="4098" name="Picture 2" descr="Image result for ring buffer">
            <a:extLst>
              <a:ext uri="{FF2B5EF4-FFF2-40B4-BE49-F238E27FC236}">
                <a16:creationId xmlns:a16="http://schemas.microsoft.com/office/drawing/2014/main" id="{A4A22DC4-7C4D-4A96-9753-A5800C39D83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08174" y="2876550"/>
            <a:ext cx="1795131" cy="162877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83F2BD64-E483-4DB7-99E7-1D24579E392C}"/>
              </a:ext>
            </a:extLst>
          </p:cNvPr>
          <p:cNvGrpSpPr/>
          <p:nvPr/>
        </p:nvGrpSpPr>
        <p:grpSpPr>
          <a:xfrm>
            <a:off x="8148116" y="1790700"/>
            <a:ext cx="2950783" cy="3830955"/>
            <a:chOff x="8148116" y="1790700"/>
            <a:chExt cx="2950783" cy="3830955"/>
          </a:xfrm>
        </p:grpSpPr>
        <p:sp>
          <p:nvSpPr>
            <p:cNvPr id="6" name="Rectangle: Single Corner Rounded 5">
              <a:extLst>
                <a:ext uri="{FF2B5EF4-FFF2-40B4-BE49-F238E27FC236}">
                  <a16:creationId xmlns:a16="http://schemas.microsoft.com/office/drawing/2014/main" id="{7557BD9B-B56D-4E74-9634-50A7E76B96E7}"/>
                </a:ext>
              </a:extLst>
            </p:cNvPr>
            <p:cNvSpPr/>
            <p:nvPr/>
          </p:nvSpPr>
          <p:spPr>
            <a:xfrm>
              <a:off x="9108174" y="2428874"/>
              <a:ext cx="1935355" cy="287165"/>
            </a:xfrm>
            <a:prstGeom prst="round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data_read_thread</a:t>
              </a:r>
              <a:endParaRPr lang="en-US" dirty="0"/>
            </a:p>
          </p:txBody>
        </p:sp>
        <p:sp>
          <p:nvSpPr>
            <p:cNvPr id="8" name="Rectangle: Single Corner Rounded 7">
              <a:extLst>
                <a:ext uri="{FF2B5EF4-FFF2-40B4-BE49-F238E27FC236}">
                  <a16:creationId xmlns:a16="http://schemas.microsoft.com/office/drawing/2014/main" id="{FC43E7B8-DA7A-4C82-B3BE-59FEE18A006B}"/>
                </a:ext>
              </a:extLst>
            </p:cNvPr>
            <p:cNvSpPr/>
            <p:nvPr/>
          </p:nvSpPr>
          <p:spPr>
            <a:xfrm>
              <a:off x="9108174" y="4625661"/>
              <a:ext cx="1990725" cy="346389"/>
            </a:xfrm>
            <a:prstGeom prst="round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Broadcast thread</a:t>
              </a:r>
            </a:p>
          </p:txBody>
        </p:sp>
        <p:sp>
          <p:nvSpPr>
            <p:cNvPr id="7" name="Rectangle 6">
              <a:extLst>
                <a:ext uri="{FF2B5EF4-FFF2-40B4-BE49-F238E27FC236}">
                  <a16:creationId xmlns:a16="http://schemas.microsoft.com/office/drawing/2014/main" id="{D666EB85-E8D0-4F39-B319-A0A71FB63ABD}"/>
                </a:ext>
              </a:extLst>
            </p:cNvPr>
            <p:cNvSpPr/>
            <p:nvPr/>
          </p:nvSpPr>
          <p:spPr>
            <a:xfrm>
              <a:off x="8650121" y="2716039"/>
              <a:ext cx="437961" cy="1909622"/>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dirty="0"/>
                <a:t>Main Thread</a:t>
              </a:r>
            </a:p>
          </p:txBody>
        </p:sp>
        <p:sp>
          <p:nvSpPr>
            <p:cNvPr id="9" name="TextBox 8">
              <a:extLst>
                <a:ext uri="{FF2B5EF4-FFF2-40B4-BE49-F238E27FC236}">
                  <a16:creationId xmlns:a16="http://schemas.microsoft.com/office/drawing/2014/main" id="{67EC3846-BC0E-4A3E-8156-751DCC95B1D8}"/>
                </a:ext>
              </a:extLst>
            </p:cNvPr>
            <p:cNvSpPr txBox="1"/>
            <p:nvPr/>
          </p:nvSpPr>
          <p:spPr>
            <a:xfrm>
              <a:off x="9655861" y="3326375"/>
              <a:ext cx="895350" cy="646331"/>
            </a:xfrm>
            <a:prstGeom prst="rect">
              <a:avLst/>
            </a:prstGeom>
            <a:noFill/>
          </p:spPr>
          <p:txBody>
            <a:bodyPr wrap="square" rtlCol="0">
              <a:spAutoFit/>
            </a:bodyPr>
            <a:lstStyle/>
            <a:p>
              <a:pPr algn="ctr"/>
              <a:r>
                <a:rPr lang="en-US" dirty="0"/>
                <a:t>Ring Buffer</a:t>
              </a:r>
            </a:p>
          </p:txBody>
        </p:sp>
        <p:cxnSp>
          <p:nvCxnSpPr>
            <p:cNvPr id="11" name="Straight Arrow Connector 10">
              <a:extLst>
                <a:ext uri="{FF2B5EF4-FFF2-40B4-BE49-F238E27FC236}">
                  <a16:creationId xmlns:a16="http://schemas.microsoft.com/office/drawing/2014/main" id="{1C64BFAA-16F7-4F57-9C4A-B4471875795C}"/>
                </a:ext>
              </a:extLst>
            </p:cNvPr>
            <p:cNvCxnSpPr/>
            <p:nvPr/>
          </p:nvCxnSpPr>
          <p:spPr>
            <a:xfrm>
              <a:off x="9505950" y="1809750"/>
              <a:ext cx="0" cy="64008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8BA7D1A8-BFE3-44F3-9F88-6C6BD478FC01}"/>
                </a:ext>
              </a:extLst>
            </p:cNvPr>
            <p:cNvCxnSpPr/>
            <p:nvPr/>
          </p:nvCxnSpPr>
          <p:spPr>
            <a:xfrm>
              <a:off x="9763125" y="1790700"/>
              <a:ext cx="0" cy="64008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C6D526F8-F85D-4CCD-9FEB-07E6D4AE1E31}"/>
                </a:ext>
              </a:extLst>
            </p:cNvPr>
            <p:cNvCxnSpPr/>
            <p:nvPr/>
          </p:nvCxnSpPr>
          <p:spPr>
            <a:xfrm>
              <a:off x="10001250" y="1790700"/>
              <a:ext cx="0" cy="64008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10BB13A3-37A3-4C3D-BFE5-EAFB4CAEDBEB}"/>
                </a:ext>
              </a:extLst>
            </p:cNvPr>
            <p:cNvCxnSpPr/>
            <p:nvPr/>
          </p:nvCxnSpPr>
          <p:spPr>
            <a:xfrm>
              <a:off x="10315575" y="1800225"/>
              <a:ext cx="0" cy="64008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8" name="Straight Arrow Connector 17">
              <a:extLst>
                <a:ext uri="{FF2B5EF4-FFF2-40B4-BE49-F238E27FC236}">
                  <a16:creationId xmlns:a16="http://schemas.microsoft.com/office/drawing/2014/main" id="{8FCDD00C-CC0B-4680-8F7B-3EB482E4D6D8}"/>
                </a:ext>
              </a:extLst>
            </p:cNvPr>
            <p:cNvCxnSpPr/>
            <p:nvPr/>
          </p:nvCxnSpPr>
          <p:spPr>
            <a:xfrm>
              <a:off x="9591675" y="4981575"/>
              <a:ext cx="0" cy="64008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9" name="Straight Arrow Connector 18">
              <a:extLst>
                <a:ext uri="{FF2B5EF4-FFF2-40B4-BE49-F238E27FC236}">
                  <a16:creationId xmlns:a16="http://schemas.microsoft.com/office/drawing/2014/main" id="{32F9B0BE-3FE4-4DC7-BC46-8EF12BB941A8}"/>
                </a:ext>
              </a:extLst>
            </p:cNvPr>
            <p:cNvCxnSpPr/>
            <p:nvPr/>
          </p:nvCxnSpPr>
          <p:spPr>
            <a:xfrm>
              <a:off x="9848850" y="4962525"/>
              <a:ext cx="0" cy="64008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4C03C37-6C77-4D6D-BCAF-60BA73580873}"/>
                </a:ext>
              </a:extLst>
            </p:cNvPr>
            <p:cNvCxnSpPr/>
            <p:nvPr/>
          </p:nvCxnSpPr>
          <p:spPr>
            <a:xfrm>
              <a:off x="10086975" y="4962525"/>
              <a:ext cx="0" cy="64008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a16="http://schemas.microsoft.com/office/drawing/2014/main" id="{52042136-B2B3-45CA-A15A-45A110CDCA03}"/>
                </a:ext>
              </a:extLst>
            </p:cNvPr>
            <p:cNvCxnSpPr/>
            <p:nvPr/>
          </p:nvCxnSpPr>
          <p:spPr>
            <a:xfrm>
              <a:off x="10401300" y="4972050"/>
              <a:ext cx="0" cy="64008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2" name="Arrow: Left-Right 11">
              <a:extLst>
                <a:ext uri="{FF2B5EF4-FFF2-40B4-BE49-F238E27FC236}">
                  <a16:creationId xmlns:a16="http://schemas.microsoft.com/office/drawing/2014/main" id="{A9631CFA-1E04-4C4C-AA97-4AA60A1B1383}"/>
                </a:ext>
              </a:extLst>
            </p:cNvPr>
            <p:cNvSpPr/>
            <p:nvPr/>
          </p:nvSpPr>
          <p:spPr>
            <a:xfrm>
              <a:off x="8148116" y="3533775"/>
              <a:ext cx="491959" cy="276225"/>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sp>
        <p:nvSpPr>
          <p:cNvPr id="23" name="TextBox 22">
            <a:extLst>
              <a:ext uri="{FF2B5EF4-FFF2-40B4-BE49-F238E27FC236}">
                <a16:creationId xmlns:a16="http://schemas.microsoft.com/office/drawing/2014/main" id="{586C26E2-139E-4570-A1C5-24D8C98B5374}"/>
              </a:ext>
            </a:extLst>
          </p:cNvPr>
          <p:cNvSpPr txBox="1"/>
          <p:nvPr/>
        </p:nvSpPr>
        <p:spPr>
          <a:xfrm>
            <a:off x="516049" y="1511929"/>
            <a:ext cx="7819748"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t>Service or background process</a:t>
            </a:r>
          </a:p>
          <a:p>
            <a:pPr marL="285750" indent="-285750">
              <a:buFont typeface="Arial" panose="020B0604020202020204" pitchFamily="34" charset="0"/>
              <a:buChar char="•"/>
            </a:pPr>
            <a:r>
              <a:rPr lang="en-US" sz="2800" dirty="0"/>
              <a:t>Makes sensor read and write asynchronous, fast</a:t>
            </a:r>
          </a:p>
          <a:p>
            <a:pPr marL="285750" indent="-285750">
              <a:buFont typeface="Arial" panose="020B0604020202020204" pitchFamily="34" charset="0"/>
              <a:buChar char="•"/>
            </a:pPr>
            <a:r>
              <a:rPr lang="en-US" sz="2800" dirty="0"/>
              <a:t>Four major component's are</a:t>
            </a:r>
          </a:p>
          <a:p>
            <a:pPr marL="800100" lvl="1" indent="-342900">
              <a:buFont typeface="+mj-lt"/>
              <a:buAutoNum type="arabicPeriod"/>
            </a:pPr>
            <a:r>
              <a:rPr lang="en-US" sz="2800" dirty="0"/>
              <a:t>Ring  Buffer cache to store the sensor fix</a:t>
            </a:r>
          </a:p>
          <a:p>
            <a:pPr marL="800100" lvl="1" indent="-342900">
              <a:buFont typeface="+mj-lt"/>
              <a:buAutoNum type="arabicPeriod"/>
            </a:pPr>
            <a:r>
              <a:rPr lang="en-US" sz="2800" dirty="0"/>
              <a:t>Main thread to service clients</a:t>
            </a:r>
          </a:p>
          <a:p>
            <a:pPr marL="800100" lvl="1" indent="-342900">
              <a:buFont typeface="+mj-lt"/>
              <a:buAutoNum type="arabicPeriod"/>
            </a:pPr>
            <a:r>
              <a:rPr lang="en-US" sz="2800" dirty="0"/>
              <a:t>Data read thread to read data from sensors</a:t>
            </a:r>
          </a:p>
          <a:p>
            <a:pPr marL="800100" lvl="1" indent="-342900">
              <a:buFont typeface="+mj-lt"/>
              <a:buAutoNum type="arabicPeriod"/>
            </a:pPr>
            <a:r>
              <a:rPr lang="en-US" sz="2800" dirty="0"/>
              <a:t>Broadcast thread to send a batch of sensor data to clients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3943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2EA0-7151-4D42-8BB4-7AAF23086F36}"/>
              </a:ext>
            </a:extLst>
          </p:cNvPr>
          <p:cNvSpPr>
            <a:spLocks noGrp="1"/>
          </p:cNvSpPr>
          <p:nvPr>
            <p:ph type="title"/>
          </p:nvPr>
        </p:nvSpPr>
        <p:spPr/>
        <p:txBody>
          <a:bodyPr/>
          <a:lstStyle/>
          <a:p>
            <a:r>
              <a:rPr lang="en-US" dirty="0"/>
              <a:t>Sensor Daemon(2)</a:t>
            </a:r>
          </a:p>
        </p:txBody>
      </p:sp>
      <p:sp>
        <p:nvSpPr>
          <p:cNvPr id="3" name="Content Placeholder 2">
            <a:extLst>
              <a:ext uri="{FF2B5EF4-FFF2-40B4-BE49-F238E27FC236}">
                <a16:creationId xmlns:a16="http://schemas.microsoft.com/office/drawing/2014/main" id="{6638CE2E-DA9E-4377-9D82-2A386086D7ED}"/>
              </a:ext>
            </a:extLst>
          </p:cNvPr>
          <p:cNvSpPr>
            <a:spLocks noGrp="1"/>
          </p:cNvSpPr>
          <p:nvPr>
            <p:ph idx="1"/>
          </p:nvPr>
        </p:nvSpPr>
        <p:spPr/>
        <p:txBody>
          <a:bodyPr/>
          <a:lstStyle/>
          <a:p>
            <a:r>
              <a:rPr lang="en-US" dirty="0" err="1"/>
              <a:t>data_read</a:t>
            </a:r>
            <a:r>
              <a:rPr lang="en-US" dirty="0"/>
              <a:t> thread wakes after every 1 sec, collects the data from sensor and  update the cache</a:t>
            </a:r>
          </a:p>
          <a:p>
            <a:r>
              <a:rPr lang="en-US" dirty="0"/>
              <a:t>Main thread own the cache buffer, manages the meta data  and services the general clients</a:t>
            </a:r>
          </a:p>
          <a:p>
            <a:r>
              <a:rPr lang="en-US" dirty="0"/>
              <a:t>Ring buffer access is synchronized by locks</a:t>
            </a:r>
          </a:p>
          <a:p>
            <a:r>
              <a:rPr lang="en-US" dirty="0"/>
              <a:t>Initialization</a:t>
            </a:r>
          </a:p>
          <a:p>
            <a:pPr lvl="1"/>
            <a:r>
              <a:rPr lang="en-US" dirty="0"/>
              <a:t>Reads the </a:t>
            </a:r>
            <a:r>
              <a:rPr lang="en-US" dirty="0">
                <a:solidFill>
                  <a:schemeClr val="accent2">
                    <a:lumMod val="60000"/>
                    <a:lumOff val="40000"/>
                  </a:schemeClr>
                </a:solidFill>
              </a:rPr>
              <a:t>configuration file </a:t>
            </a:r>
          </a:p>
          <a:p>
            <a:pPr lvl="1"/>
            <a:r>
              <a:rPr lang="en-US" dirty="0"/>
              <a:t>Calls the low level sensor API</a:t>
            </a:r>
          </a:p>
          <a:p>
            <a:pPr lvl="1"/>
            <a:r>
              <a:rPr lang="en-US" dirty="0"/>
              <a:t>Initializes the ring buffer and worker threads</a:t>
            </a:r>
          </a:p>
          <a:p>
            <a:pPr lvl="1"/>
            <a:r>
              <a:rPr lang="en-US" dirty="0"/>
              <a:t>Initializes meta data</a:t>
            </a:r>
          </a:p>
          <a:p>
            <a:endParaRPr lang="en-US" dirty="0"/>
          </a:p>
        </p:txBody>
      </p:sp>
    </p:spTree>
    <p:extLst>
      <p:ext uri="{BB962C8B-B14F-4D97-AF65-F5344CB8AC3E}">
        <p14:creationId xmlns:p14="http://schemas.microsoft.com/office/powerpoint/2010/main" val="258276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2571-8FCB-451B-A669-F5C8C58B9E2F}"/>
              </a:ext>
            </a:extLst>
          </p:cNvPr>
          <p:cNvSpPr>
            <a:spLocks noGrp="1"/>
          </p:cNvSpPr>
          <p:nvPr>
            <p:ph type="title"/>
          </p:nvPr>
        </p:nvSpPr>
        <p:spPr/>
        <p:txBody>
          <a:bodyPr/>
          <a:lstStyle/>
          <a:p>
            <a:r>
              <a:rPr lang="en-US" dirty="0"/>
              <a:t>Configuration file</a:t>
            </a:r>
          </a:p>
        </p:txBody>
      </p:sp>
      <p:sp>
        <p:nvSpPr>
          <p:cNvPr id="3" name="Content Placeholder 2">
            <a:extLst>
              <a:ext uri="{FF2B5EF4-FFF2-40B4-BE49-F238E27FC236}">
                <a16:creationId xmlns:a16="http://schemas.microsoft.com/office/drawing/2014/main" id="{1F78AE58-012D-4B86-BBDF-33D6DAC63488}"/>
              </a:ext>
            </a:extLst>
          </p:cNvPr>
          <p:cNvSpPr>
            <a:spLocks noGrp="1"/>
          </p:cNvSpPr>
          <p:nvPr>
            <p:ph idx="1"/>
          </p:nvPr>
        </p:nvSpPr>
        <p:spPr/>
        <p:txBody>
          <a:bodyPr/>
          <a:lstStyle/>
          <a:p>
            <a:r>
              <a:rPr lang="en-US" dirty="0"/>
              <a:t>It provides number of sensor connected </a:t>
            </a:r>
          </a:p>
          <a:p>
            <a:r>
              <a:rPr lang="en-US" dirty="0"/>
              <a:t>For each sensor</a:t>
            </a:r>
          </a:p>
          <a:p>
            <a:pPr lvl="1"/>
            <a:r>
              <a:rPr lang="en-US" dirty="0"/>
              <a:t>Sensor </a:t>
            </a:r>
            <a:r>
              <a:rPr lang="en-US" dirty="0" err="1"/>
              <a:t>num</a:t>
            </a:r>
            <a:r>
              <a:rPr lang="en-US" dirty="0"/>
              <a:t> to uniquely identify</a:t>
            </a:r>
          </a:p>
          <a:p>
            <a:pPr lvl="1"/>
            <a:r>
              <a:rPr lang="en-US" dirty="0"/>
              <a:t>HW identifies,</a:t>
            </a:r>
          </a:p>
          <a:p>
            <a:pPr lvl="2"/>
            <a:r>
              <a:rPr lang="en-US" dirty="0"/>
              <a:t>Can be path, or device address or combination</a:t>
            </a:r>
          </a:p>
          <a:p>
            <a:pPr lvl="2"/>
            <a:r>
              <a:rPr lang="en-US" dirty="0"/>
              <a:t>Decoded by low level driver</a:t>
            </a:r>
          </a:p>
          <a:p>
            <a:pPr lvl="1"/>
            <a:r>
              <a:rPr lang="en-US" dirty="0"/>
              <a:t>Configuration mode so that </a:t>
            </a:r>
          </a:p>
          <a:p>
            <a:pPr lvl="2"/>
            <a:r>
              <a:rPr lang="en-US" dirty="0"/>
              <a:t>Sensor daemon can identify the interconnect topology </a:t>
            </a:r>
          </a:p>
          <a:p>
            <a:pPr lvl="1"/>
            <a:r>
              <a:rPr lang="en-US" dirty="0"/>
              <a:t>Sensor Type</a:t>
            </a:r>
          </a:p>
          <a:p>
            <a:pPr lvl="2"/>
            <a:r>
              <a:rPr lang="en-US" dirty="0"/>
              <a:t>If incase need arises to support different type of sensor</a:t>
            </a:r>
          </a:p>
        </p:txBody>
      </p:sp>
      <p:sp>
        <p:nvSpPr>
          <p:cNvPr id="4" name="TextBox 3">
            <a:extLst>
              <a:ext uri="{FF2B5EF4-FFF2-40B4-BE49-F238E27FC236}">
                <a16:creationId xmlns:a16="http://schemas.microsoft.com/office/drawing/2014/main" id="{8B543D7B-E4C4-4557-98DE-9F7FC321F678}"/>
              </a:ext>
            </a:extLst>
          </p:cNvPr>
          <p:cNvSpPr txBox="1"/>
          <p:nvPr/>
        </p:nvSpPr>
        <p:spPr>
          <a:xfrm>
            <a:off x="8193387" y="1690688"/>
            <a:ext cx="2788466" cy="1477328"/>
          </a:xfrm>
          <a:prstGeom prst="rect">
            <a:avLst/>
          </a:prstGeom>
          <a:solidFill>
            <a:schemeClr val="accent2">
              <a:lumMod val="20000"/>
              <a:lumOff val="80000"/>
            </a:schemeClr>
          </a:solidFill>
          <a:ln>
            <a:solidFill>
              <a:schemeClr val="accent2">
                <a:lumMod val="50000"/>
              </a:schemeClr>
            </a:solidFill>
          </a:ln>
        </p:spPr>
        <p:txBody>
          <a:bodyPr wrap="square" rtlCol="0">
            <a:spAutoFit/>
          </a:bodyPr>
          <a:lstStyle/>
          <a:p>
            <a:r>
              <a:rPr lang="en-US" dirty="0"/>
              <a:t>4 </a:t>
            </a:r>
          </a:p>
          <a:p>
            <a:r>
              <a:rPr lang="en-US" dirty="0"/>
              <a:t>1 /dev/pts/5 0  0</a:t>
            </a:r>
          </a:p>
          <a:p>
            <a:r>
              <a:rPr lang="en-US" dirty="0"/>
              <a:t>2 /dev/pts/5 0  0</a:t>
            </a:r>
          </a:p>
          <a:p>
            <a:r>
              <a:rPr lang="en-US" dirty="0"/>
              <a:t>3 /dev/pts/5 0  0</a:t>
            </a:r>
          </a:p>
          <a:p>
            <a:r>
              <a:rPr lang="en-US" dirty="0"/>
              <a:t>4 /dev/pts/5 0  0</a:t>
            </a:r>
          </a:p>
        </p:txBody>
      </p:sp>
    </p:spTree>
    <p:extLst>
      <p:ext uri="{BB962C8B-B14F-4D97-AF65-F5344CB8AC3E}">
        <p14:creationId xmlns:p14="http://schemas.microsoft.com/office/powerpoint/2010/main" val="406739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5FF8-DB6C-456F-BCA5-D2DD8A11AA9A}"/>
              </a:ext>
            </a:extLst>
          </p:cNvPr>
          <p:cNvSpPr>
            <a:spLocks noGrp="1"/>
          </p:cNvSpPr>
          <p:nvPr>
            <p:ph type="title"/>
          </p:nvPr>
        </p:nvSpPr>
        <p:spPr/>
        <p:txBody>
          <a:bodyPr/>
          <a:lstStyle/>
          <a:p>
            <a:r>
              <a:rPr lang="en-US" dirty="0"/>
              <a:t>Sensor Driver</a:t>
            </a:r>
          </a:p>
        </p:txBody>
      </p:sp>
      <p:graphicFrame>
        <p:nvGraphicFramePr>
          <p:cNvPr id="4" name="Content Placeholder 3">
            <a:extLst>
              <a:ext uri="{FF2B5EF4-FFF2-40B4-BE49-F238E27FC236}">
                <a16:creationId xmlns:a16="http://schemas.microsoft.com/office/drawing/2014/main" id="{755A287E-1B82-46AD-8DC8-AB1DA5D342B5}"/>
              </a:ext>
            </a:extLst>
          </p:cNvPr>
          <p:cNvGraphicFramePr>
            <a:graphicFrameLocks noGrp="1"/>
          </p:cNvGraphicFramePr>
          <p:nvPr>
            <p:ph idx="1"/>
            <p:extLst>
              <p:ext uri="{D42A27DB-BD31-4B8C-83A1-F6EECF244321}">
                <p14:modId xmlns:p14="http://schemas.microsoft.com/office/powerpoint/2010/main" val="1520203233"/>
              </p:ext>
            </p:extLst>
          </p:nvPr>
        </p:nvGraphicFramePr>
        <p:xfrm>
          <a:off x="8842972" y="2605088"/>
          <a:ext cx="3120428" cy="3336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3D9E0F54-46D7-4ECA-976B-9BF750DF7552}"/>
              </a:ext>
            </a:extLst>
          </p:cNvPr>
          <p:cNvSpPr/>
          <p:nvPr/>
        </p:nvSpPr>
        <p:spPr>
          <a:xfrm>
            <a:off x="8227337" y="2605089"/>
            <a:ext cx="615635" cy="3336484"/>
          </a:xfrm>
          <a:prstGeom prst="rect">
            <a:avLst/>
          </a:prstGeom>
          <a:solidFill>
            <a:schemeClr val="accent2">
              <a:lumMod val="50000"/>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sz="2400" dirty="0"/>
              <a:t>Sensor Driver Interface</a:t>
            </a:r>
          </a:p>
        </p:txBody>
      </p:sp>
      <p:sp>
        <p:nvSpPr>
          <p:cNvPr id="7" name="TextBox 6">
            <a:extLst>
              <a:ext uri="{FF2B5EF4-FFF2-40B4-BE49-F238E27FC236}">
                <a16:creationId xmlns:a16="http://schemas.microsoft.com/office/drawing/2014/main" id="{358E74BA-14A6-41D1-B444-61E70B38CDCB}"/>
              </a:ext>
            </a:extLst>
          </p:cNvPr>
          <p:cNvSpPr txBox="1"/>
          <p:nvPr/>
        </p:nvSpPr>
        <p:spPr>
          <a:xfrm>
            <a:off x="1009650" y="2028825"/>
            <a:ext cx="6591300" cy="2954655"/>
          </a:xfrm>
          <a:prstGeom prst="rect">
            <a:avLst/>
          </a:prstGeom>
          <a:noFill/>
        </p:spPr>
        <p:txBody>
          <a:bodyPr wrap="square" rtlCol="0">
            <a:spAutoFit/>
          </a:bodyPr>
          <a:lstStyle/>
          <a:p>
            <a:pPr marL="285750" indent="-285750">
              <a:buFont typeface="Arial" panose="020B0604020202020204" pitchFamily="34" charset="0"/>
              <a:buChar char="•"/>
            </a:pPr>
            <a:r>
              <a:rPr lang="en-US" sz="2800" dirty="0"/>
              <a:t>Consistent Interfaces to sensor daemon </a:t>
            </a:r>
          </a:p>
          <a:p>
            <a:pPr marL="285750" indent="-285750">
              <a:buFont typeface="Arial" panose="020B0604020202020204" pitchFamily="34" charset="0"/>
              <a:buChar char="•"/>
            </a:pPr>
            <a:r>
              <a:rPr lang="en-US" sz="2800" dirty="0"/>
              <a:t>Calls HW interconnect specific low level driver</a:t>
            </a:r>
          </a:p>
          <a:p>
            <a:pPr marL="285750" indent="-285750">
              <a:buFont typeface="Arial" panose="020B0604020202020204" pitchFamily="34" charset="0"/>
              <a:buChar char="•"/>
            </a:pPr>
            <a:r>
              <a:rPr lang="en-US" sz="2800" dirty="0"/>
              <a:t>Stores the configuration mode and sensor type information and provides a unique id to sensor daemon</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2343F56D-B1EF-448F-B7F1-6E372FDC72E0}"/>
              </a:ext>
            </a:extLst>
          </p:cNvPr>
          <p:cNvSpPr txBox="1"/>
          <p:nvPr/>
        </p:nvSpPr>
        <p:spPr>
          <a:xfrm>
            <a:off x="2967651" y="4733925"/>
            <a:ext cx="4638675" cy="2031325"/>
          </a:xfrm>
          <a:prstGeom prst="rect">
            <a:avLst/>
          </a:prstGeom>
          <a:noFill/>
        </p:spPr>
        <p:txBody>
          <a:bodyPr wrap="square" rtlCol="0">
            <a:spAutoFit/>
          </a:bodyPr>
          <a:lstStyle/>
          <a:p>
            <a:r>
              <a:rPr lang="en-US" dirty="0"/>
              <a:t>typedef </a:t>
            </a:r>
            <a:r>
              <a:rPr lang="en-US" dirty="0" err="1"/>
              <a:t>enum</a:t>
            </a:r>
            <a:r>
              <a:rPr lang="en-US" dirty="0"/>
              <a:t> {</a:t>
            </a:r>
          </a:p>
          <a:p>
            <a:r>
              <a:rPr lang="en-US" dirty="0"/>
              <a:t>	CONFIG_MODE_DIRECT_SERIAL,</a:t>
            </a:r>
          </a:p>
          <a:p>
            <a:r>
              <a:rPr lang="en-US" dirty="0"/>
              <a:t>	CONFIG_MODE_SERIAL_HUB,</a:t>
            </a:r>
          </a:p>
          <a:p>
            <a:r>
              <a:rPr lang="en-US" dirty="0"/>
              <a:t>	CONFIG_MODE_MULTI_DROP,</a:t>
            </a:r>
          </a:p>
          <a:p>
            <a:r>
              <a:rPr lang="en-US" dirty="0"/>
              <a:t>	CONFIG_MODE_CONTROLLER,</a:t>
            </a:r>
          </a:p>
          <a:p>
            <a:r>
              <a:rPr lang="en-US" dirty="0"/>
              <a:t>	CONFIG_MODE_CUSTOM_BOARD,</a:t>
            </a:r>
          </a:p>
          <a:p>
            <a:r>
              <a:rPr lang="en-US" dirty="0"/>
              <a:t>}SENSOR_CONFIG_MODE;</a:t>
            </a:r>
          </a:p>
        </p:txBody>
      </p:sp>
    </p:spTree>
    <p:extLst>
      <p:ext uri="{BB962C8B-B14F-4D97-AF65-F5344CB8AC3E}">
        <p14:creationId xmlns:p14="http://schemas.microsoft.com/office/powerpoint/2010/main" val="20453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C94E-39B2-4F23-835B-3D1AD1809AB1}"/>
              </a:ext>
            </a:extLst>
          </p:cNvPr>
          <p:cNvSpPr>
            <a:spLocks noGrp="1"/>
          </p:cNvSpPr>
          <p:nvPr>
            <p:ph type="title"/>
          </p:nvPr>
        </p:nvSpPr>
        <p:spPr/>
        <p:txBody>
          <a:bodyPr/>
          <a:lstStyle/>
          <a:p>
            <a:r>
              <a:rPr lang="en-US" dirty="0"/>
              <a:t>Low level Driver</a:t>
            </a:r>
          </a:p>
        </p:txBody>
      </p:sp>
      <p:sp>
        <p:nvSpPr>
          <p:cNvPr id="3" name="Content Placeholder 2">
            <a:extLst>
              <a:ext uri="{FF2B5EF4-FFF2-40B4-BE49-F238E27FC236}">
                <a16:creationId xmlns:a16="http://schemas.microsoft.com/office/drawing/2014/main" id="{B06F2E30-4D90-4797-8452-682108C4AEFC}"/>
              </a:ext>
            </a:extLst>
          </p:cNvPr>
          <p:cNvSpPr>
            <a:spLocks noGrp="1"/>
          </p:cNvSpPr>
          <p:nvPr>
            <p:ph idx="1"/>
          </p:nvPr>
        </p:nvSpPr>
        <p:spPr/>
        <p:txBody>
          <a:bodyPr/>
          <a:lstStyle/>
          <a:p>
            <a:r>
              <a:rPr lang="en-US" dirty="0"/>
              <a:t>Line specific configuration information </a:t>
            </a:r>
          </a:p>
          <a:p>
            <a:r>
              <a:rPr lang="en-US" dirty="0"/>
              <a:t>Low level protocol handling</a:t>
            </a:r>
          </a:p>
          <a:p>
            <a:pPr lvl="1"/>
            <a:r>
              <a:rPr lang="en-US" dirty="0"/>
              <a:t>Read and write sequence </a:t>
            </a:r>
          </a:p>
          <a:p>
            <a:pPr lvl="1"/>
            <a:r>
              <a:rPr lang="en-US" dirty="0"/>
              <a:t>Device identification </a:t>
            </a:r>
          </a:p>
          <a:p>
            <a:pPr lvl="1"/>
            <a:r>
              <a:rPr lang="en-US" dirty="0"/>
              <a:t>Speed configuration</a:t>
            </a:r>
          </a:p>
          <a:p>
            <a:r>
              <a:rPr lang="en-US" dirty="0"/>
              <a:t>Linux kernel exports the serial driver as file and provides API to configure various properties</a:t>
            </a:r>
          </a:p>
          <a:p>
            <a:r>
              <a:rPr lang="en-US" dirty="0"/>
              <a:t>Module to configure specific driver</a:t>
            </a:r>
          </a:p>
          <a:p>
            <a:pPr marL="457200" lvl="1" indent="0">
              <a:buNone/>
            </a:pPr>
            <a:r>
              <a:rPr lang="en-US" dirty="0"/>
              <a:t> </a:t>
            </a:r>
          </a:p>
        </p:txBody>
      </p:sp>
    </p:spTree>
    <p:extLst>
      <p:ext uri="{BB962C8B-B14F-4D97-AF65-F5344CB8AC3E}">
        <p14:creationId xmlns:p14="http://schemas.microsoft.com/office/powerpoint/2010/main" val="190651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2E25-F87C-42EF-86E2-35ABC32DB3A1}"/>
              </a:ext>
            </a:extLst>
          </p:cNvPr>
          <p:cNvSpPr>
            <a:spLocks noGrp="1"/>
          </p:cNvSpPr>
          <p:nvPr>
            <p:ph type="title"/>
          </p:nvPr>
        </p:nvSpPr>
        <p:spPr/>
        <p:txBody>
          <a:bodyPr/>
          <a:lstStyle/>
          <a:p>
            <a:r>
              <a:rPr lang="en-US" dirty="0"/>
              <a:t>Kernel Driver</a:t>
            </a:r>
          </a:p>
        </p:txBody>
      </p:sp>
      <p:sp>
        <p:nvSpPr>
          <p:cNvPr id="3" name="Content Placeholder 2">
            <a:extLst>
              <a:ext uri="{FF2B5EF4-FFF2-40B4-BE49-F238E27FC236}">
                <a16:creationId xmlns:a16="http://schemas.microsoft.com/office/drawing/2014/main" id="{9CDF8C5A-D31D-42CB-9268-01B70D486DAA}"/>
              </a:ext>
            </a:extLst>
          </p:cNvPr>
          <p:cNvSpPr>
            <a:spLocks noGrp="1"/>
          </p:cNvSpPr>
          <p:nvPr>
            <p:ph idx="1"/>
          </p:nvPr>
        </p:nvSpPr>
        <p:spPr>
          <a:xfrm>
            <a:off x="838200" y="1825625"/>
            <a:ext cx="7381875" cy="4351338"/>
          </a:xfrm>
        </p:spPr>
        <p:txBody>
          <a:bodyPr/>
          <a:lstStyle/>
          <a:p>
            <a:r>
              <a:rPr lang="en-US" dirty="0"/>
              <a:t>Linux kernel provides interface to extend a serial device as </a:t>
            </a:r>
            <a:r>
              <a:rPr lang="en-US" dirty="0" err="1"/>
              <a:t>tty</a:t>
            </a:r>
            <a:r>
              <a:rPr lang="en-US" dirty="0"/>
              <a:t> driver.</a:t>
            </a:r>
          </a:p>
          <a:p>
            <a:r>
              <a:rPr lang="en-US" dirty="0"/>
              <a:t>It has inbuilt support for various line type and protocol, and specification</a:t>
            </a:r>
          </a:p>
        </p:txBody>
      </p:sp>
      <p:pic>
        <p:nvPicPr>
          <p:cNvPr id="4" name="Picture 3">
            <a:extLst>
              <a:ext uri="{FF2B5EF4-FFF2-40B4-BE49-F238E27FC236}">
                <a16:creationId xmlns:a16="http://schemas.microsoft.com/office/drawing/2014/main" id="{A3A4A33A-45B1-47B3-96FD-D20F5CCBAB1C}"/>
              </a:ext>
            </a:extLst>
          </p:cNvPr>
          <p:cNvPicPr>
            <a:picLocks noChangeAspect="1"/>
          </p:cNvPicPr>
          <p:nvPr/>
        </p:nvPicPr>
        <p:blipFill>
          <a:blip r:embed="rId2"/>
          <a:stretch>
            <a:fillRect/>
          </a:stretch>
        </p:blipFill>
        <p:spPr>
          <a:xfrm>
            <a:off x="8677275" y="2319337"/>
            <a:ext cx="2676525" cy="3019425"/>
          </a:xfrm>
          <a:prstGeom prst="rect">
            <a:avLst/>
          </a:prstGeom>
        </p:spPr>
      </p:pic>
    </p:spTree>
    <p:extLst>
      <p:ext uri="{BB962C8B-B14F-4D97-AF65-F5344CB8AC3E}">
        <p14:creationId xmlns:p14="http://schemas.microsoft.com/office/powerpoint/2010/main" val="342543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7734-897C-46FC-AEF4-3EA34555FE54}"/>
              </a:ext>
            </a:extLst>
          </p:cNvPr>
          <p:cNvSpPr>
            <a:spLocks noGrp="1"/>
          </p:cNvSpPr>
          <p:nvPr>
            <p:ph type="title"/>
          </p:nvPr>
        </p:nvSpPr>
        <p:spPr/>
        <p:txBody>
          <a:bodyPr/>
          <a:lstStyle/>
          <a:p>
            <a:r>
              <a:rPr lang="en-US" dirty="0"/>
              <a:t>Serial Controller (SW)</a:t>
            </a:r>
          </a:p>
        </p:txBody>
      </p:sp>
      <p:sp>
        <p:nvSpPr>
          <p:cNvPr id="3" name="Content Placeholder 2">
            <a:extLst>
              <a:ext uri="{FF2B5EF4-FFF2-40B4-BE49-F238E27FC236}">
                <a16:creationId xmlns:a16="http://schemas.microsoft.com/office/drawing/2014/main" id="{4573EC4F-8EB9-490B-809C-6C7AC600CD22}"/>
              </a:ext>
            </a:extLst>
          </p:cNvPr>
          <p:cNvSpPr>
            <a:spLocks noGrp="1"/>
          </p:cNvSpPr>
          <p:nvPr>
            <p:ph idx="1"/>
          </p:nvPr>
        </p:nvSpPr>
        <p:spPr/>
        <p:txBody>
          <a:bodyPr/>
          <a:lstStyle/>
          <a:p>
            <a:r>
              <a:rPr lang="en-US" dirty="0"/>
              <a:t>Sensor daemon can be extended as a main firmware for microcontroller</a:t>
            </a:r>
          </a:p>
          <a:p>
            <a:r>
              <a:rPr lang="en-US" dirty="0" err="1"/>
              <a:t>uC</a:t>
            </a:r>
            <a:r>
              <a:rPr lang="en-US" dirty="0"/>
              <a:t>  with  listen command on serial line from host</a:t>
            </a:r>
          </a:p>
          <a:p>
            <a:r>
              <a:rPr lang="en-US" dirty="0"/>
              <a:t>Handles serial driver</a:t>
            </a:r>
          </a:p>
          <a:p>
            <a:r>
              <a:rPr lang="en-US" dirty="0" err="1"/>
              <a:t>uC</a:t>
            </a:r>
            <a:r>
              <a:rPr lang="en-US" dirty="0"/>
              <a:t> vendor libraries can be used to implement the low level driver functioning</a:t>
            </a:r>
          </a:p>
          <a:p>
            <a:r>
              <a:rPr lang="en-US" dirty="0"/>
              <a:t>Or </a:t>
            </a:r>
            <a:r>
              <a:rPr lang="en-US" dirty="0">
                <a:solidFill>
                  <a:schemeClr val="accent2">
                    <a:lumMod val="60000"/>
                    <a:lumOff val="40000"/>
                  </a:schemeClr>
                </a:solidFill>
              </a:rPr>
              <a:t>bit Banging </a:t>
            </a:r>
            <a:r>
              <a:rPr lang="en-US" dirty="0"/>
              <a:t>can be applied another </a:t>
            </a:r>
            <a:r>
              <a:rPr lang="en-US" dirty="0" err="1"/>
              <a:t>alternatative</a:t>
            </a:r>
            <a:endParaRPr lang="en-US" dirty="0"/>
          </a:p>
        </p:txBody>
      </p:sp>
    </p:spTree>
    <p:extLst>
      <p:ext uri="{BB962C8B-B14F-4D97-AF65-F5344CB8AC3E}">
        <p14:creationId xmlns:p14="http://schemas.microsoft.com/office/powerpoint/2010/main" val="65469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E44F-1435-4973-BB96-D0978FC69053}"/>
              </a:ext>
            </a:extLst>
          </p:cNvPr>
          <p:cNvSpPr>
            <a:spLocks noGrp="1"/>
          </p:cNvSpPr>
          <p:nvPr>
            <p:ph type="title"/>
          </p:nvPr>
        </p:nvSpPr>
        <p:spPr/>
        <p:txBody>
          <a:bodyPr/>
          <a:lstStyle/>
          <a:p>
            <a:r>
              <a:rPr lang="en-US" dirty="0"/>
              <a:t>Implementation</a:t>
            </a:r>
          </a:p>
        </p:txBody>
      </p:sp>
      <p:graphicFrame>
        <p:nvGraphicFramePr>
          <p:cNvPr id="5" name="Content Placeholder 4">
            <a:extLst>
              <a:ext uri="{FF2B5EF4-FFF2-40B4-BE49-F238E27FC236}">
                <a16:creationId xmlns:a16="http://schemas.microsoft.com/office/drawing/2014/main" id="{CB19385D-FD24-4BA9-BE24-8C6F90D0B7F0}"/>
              </a:ext>
            </a:extLst>
          </p:cNvPr>
          <p:cNvGraphicFramePr>
            <a:graphicFrameLocks noGrp="1"/>
          </p:cNvGraphicFramePr>
          <p:nvPr>
            <p:ph idx="1"/>
            <p:extLst>
              <p:ext uri="{D42A27DB-BD31-4B8C-83A1-F6EECF244321}">
                <p14:modId xmlns:p14="http://schemas.microsoft.com/office/powerpoint/2010/main" val="3997279384"/>
              </p:ext>
            </p:extLst>
          </p:nvPr>
        </p:nvGraphicFramePr>
        <p:xfrm>
          <a:off x="1773751" y="1763116"/>
          <a:ext cx="7831975" cy="4450080"/>
        </p:xfrm>
        <a:graphic>
          <a:graphicData uri="http://schemas.openxmlformats.org/drawingml/2006/table">
            <a:tbl>
              <a:tblPr firstRow="1" bandRow="1">
                <a:tableStyleId>{21E4AEA4-8DFA-4A89-87EB-49C32662AFE0}</a:tableStyleId>
              </a:tblPr>
              <a:tblGrid>
                <a:gridCol w="2295032">
                  <a:extLst>
                    <a:ext uri="{9D8B030D-6E8A-4147-A177-3AD203B41FA5}">
                      <a16:colId xmlns:a16="http://schemas.microsoft.com/office/drawing/2014/main" val="725486961"/>
                    </a:ext>
                  </a:extLst>
                </a:gridCol>
                <a:gridCol w="5536943">
                  <a:extLst>
                    <a:ext uri="{9D8B030D-6E8A-4147-A177-3AD203B41FA5}">
                      <a16:colId xmlns:a16="http://schemas.microsoft.com/office/drawing/2014/main" val="237147185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3170367794"/>
                  </a:ext>
                </a:extLst>
              </a:tr>
              <a:tr h="370840">
                <a:tc>
                  <a:txBody>
                    <a:bodyPr/>
                    <a:lstStyle/>
                    <a:p>
                      <a:pPr algn="l" fontAlgn="b"/>
                      <a:r>
                        <a:rPr lang="en-US" sz="1800" u="none" strike="noStrike" dirty="0" err="1">
                          <a:effectLst/>
                        </a:rPr>
                        <a:t>Makefile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dirty="0"/>
                        <a:t>Make to build the code</a:t>
                      </a:r>
                    </a:p>
                  </a:txBody>
                  <a:tcPr/>
                </a:tc>
                <a:extLst>
                  <a:ext uri="{0D108BD9-81ED-4DB2-BD59-A6C34878D82A}">
                    <a16:rowId xmlns:a16="http://schemas.microsoft.com/office/drawing/2014/main" val="3277857723"/>
                  </a:ext>
                </a:extLst>
              </a:tr>
              <a:tr h="370840">
                <a:tc>
                  <a:txBody>
                    <a:bodyPr/>
                    <a:lstStyle/>
                    <a:p>
                      <a:pPr algn="l" fontAlgn="b"/>
                      <a:r>
                        <a:rPr lang="en-US" sz="1800" u="none" strike="noStrike" dirty="0" err="1">
                          <a:effectLst/>
                        </a:rPr>
                        <a:t>sensor.config</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dirty="0"/>
                        <a:t>Config file for 4 sensor connected over serial </a:t>
                      </a:r>
                      <a:r>
                        <a:rPr lang="en-US" dirty="0" err="1"/>
                        <a:t>adpater</a:t>
                      </a:r>
                      <a:endParaRPr lang="en-US" dirty="0"/>
                    </a:p>
                  </a:txBody>
                  <a:tcPr/>
                </a:tc>
                <a:extLst>
                  <a:ext uri="{0D108BD9-81ED-4DB2-BD59-A6C34878D82A}">
                    <a16:rowId xmlns:a16="http://schemas.microsoft.com/office/drawing/2014/main" val="3464655192"/>
                  </a:ext>
                </a:extLst>
              </a:tr>
              <a:tr h="370840">
                <a:tc>
                  <a:txBody>
                    <a:bodyPr/>
                    <a:lstStyle/>
                    <a:p>
                      <a:pPr algn="l" fontAlgn="b"/>
                      <a:r>
                        <a:rPr lang="en-US" sz="1800" u="none" strike="noStrike" dirty="0">
                          <a:effectLst/>
                        </a:rPr>
                        <a:t>client.cpp</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dirty="0"/>
                        <a:t>Sample client to access the sensors</a:t>
                      </a:r>
                    </a:p>
                  </a:txBody>
                  <a:tcPr/>
                </a:tc>
                <a:extLst>
                  <a:ext uri="{0D108BD9-81ED-4DB2-BD59-A6C34878D82A}">
                    <a16:rowId xmlns:a16="http://schemas.microsoft.com/office/drawing/2014/main" val="1201865304"/>
                  </a:ext>
                </a:extLst>
              </a:tr>
              <a:tr h="370840">
                <a:tc>
                  <a:txBody>
                    <a:bodyPr/>
                    <a:lstStyle/>
                    <a:p>
                      <a:pPr algn="l" fontAlgn="b"/>
                      <a:r>
                        <a:rPr lang="en-US" sz="1800" u="none" strike="noStrike" dirty="0">
                          <a:effectLst/>
                        </a:rPr>
                        <a:t>sensor_daemon.cpp</a:t>
                      </a:r>
                      <a:endParaRPr lang="en-US" sz="1800" b="0" i="0" u="none" strike="noStrike" dirty="0">
                        <a:solidFill>
                          <a:srgbClr val="000000"/>
                        </a:solidFill>
                        <a:effectLst/>
                        <a:latin typeface="Calibri" panose="020F0502020204030204" pitchFamily="34" charset="0"/>
                      </a:endParaRPr>
                    </a:p>
                  </a:txBody>
                  <a:tcPr marL="9525" marR="9525" marT="9525" marB="0" anchor="b"/>
                </a:tc>
                <a:tc rowSpan="2">
                  <a:txBody>
                    <a:bodyPr/>
                    <a:lstStyle/>
                    <a:p>
                      <a:r>
                        <a:rPr lang="en-US" dirty="0"/>
                        <a:t>Sensor daemon core implementation </a:t>
                      </a:r>
                    </a:p>
                  </a:txBody>
                  <a:tcPr/>
                </a:tc>
                <a:extLst>
                  <a:ext uri="{0D108BD9-81ED-4DB2-BD59-A6C34878D82A}">
                    <a16:rowId xmlns:a16="http://schemas.microsoft.com/office/drawing/2014/main" val="2254697400"/>
                  </a:ext>
                </a:extLst>
              </a:tr>
              <a:tr h="370840">
                <a:tc>
                  <a:txBody>
                    <a:bodyPr/>
                    <a:lstStyle/>
                    <a:p>
                      <a:pPr algn="l" fontAlgn="b"/>
                      <a:r>
                        <a:rPr lang="en-US" sz="1800" u="none" strike="noStrike">
                          <a:effectLst/>
                        </a:rPr>
                        <a:t>sensor_daemon.h</a:t>
                      </a:r>
                      <a:endParaRPr lang="en-US" sz="18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lang="en-US" dirty="0"/>
                    </a:p>
                  </a:txBody>
                  <a:tcPr/>
                </a:tc>
                <a:extLst>
                  <a:ext uri="{0D108BD9-81ED-4DB2-BD59-A6C34878D82A}">
                    <a16:rowId xmlns:a16="http://schemas.microsoft.com/office/drawing/2014/main" val="4040808124"/>
                  </a:ext>
                </a:extLst>
              </a:tr>
              <a:tr h="370840">
                <a:tc>
                  <a:txBody>
                    <a:bodyPr/>
                    <a:lstStyle/>
                    <a:p>
                      <a:pPr algn="l" fontAlgn="b"/>
                      <a:r>
                        <a:rPr lang="en-US" sz="1800" u="none" strike="noStrike" dirty="0">
                          <a:effectLst/>
                        </a:rPr>
                        <a:t>sensor.cpp</a:t>
                      </a:r>
                      <a:endParaRPr lang="en-US" sz="1800" b="0" i="0" u="none" strike="noStrike" dirty="0">
                        <a:solidFill>
                          <a:srgbClr val="000000"/>
                        </a:solidFill>
                        <a:effectLst/>
                        <a:latin typeface="Calibri" panose="020F0502020204030204" pitchFamily="34" charset="0"/>
                      </a:endParaRPr>
                    </a:p>
                  </a:txBody>
                  <a:tcPr marL="9525" marR="9525" marT="9525" marB="0" anchor="b"/>
                </a:tc>
                <a:tc rowSpan="2">
                  <a:txBody>
                    <a:bodyPr/>
                    <a:lstStyle/>
                    <a:p>
                      <a:r>
                        <a:rPr lang="en-US" dirty="0"/>
                        <a:t>Abstracted sensor interface calling serial driver</a:t>
                      </a:r>
                    </a:p>
                  </a:txBody>
                  <a:tcPr/>
                </a:tc>
                <a:extLst>
                  <a:ext uri="{0D108BD9-81ED-4DB2-BD59-A6C34878D82A}">
                    <a16:rowId xmlns:a16="http://schemas.microsoft.com/office/drawing/2014/main" val="3720359254"/>
                  </a:ext>
                </a:extLst>
              </a:tr>
              <a:tr h="370840">
                <a:tc>
                  <a:txBody>
                    <a:bodyPr/>
                    <a:lstStyle/>
                    <a:p>
                      <a:pPr algn="l" fontAlgn="b"/>
                      <a:r>
                        <a:rPr lang="en-US" sz="1800" u="none" strike="noStrike" dirty="0" err="1">
                          <a:effectLst/>
                        </a:rPr>
                        <a:t>sensor.h</a:t>
                      </a:r>
                      <a:endParaRPr lang="en-US" sz="18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US" dirty="0"/>
                    </a:p>
                  </a:txBody>
                  <a:tcPr/>
                </a:tc>
                <a:extLst>
                  <a:ext uri="{0D108BD9-81ED-4DB2-BD59-A6C34878D82A}">
                    <a16:rowId xmlns:a16="http://schemas.microsoft.com/office/drawing/2014/main" val="1882069634"/>
                  </a:ext>
                </a:extLst>
              </a:tr>
              <a:tr h="37084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u="none" strike="noStrike" dirty="0">
                          <a:effectLst/>
                        </a:rPr>
                        <a:t>serial.cpp</a:t>
                      </a:r>
                      <a:endParaRPr lang="en-US" sz="1800" b="0" i="0" u="none" strike="noStrike" dirty="0">
                        <a:solidFill>
                          <a:srgbClr val="000000"/>
                        </a:solidFill>
                        <a:effectLst/>
                        <a:latin typeface="Calibri" panose="020F0502020204030204" pitchFamily="34" charset="0"/>
                      </a:endParaRPr>
                    </a:p>
                  </a:txBody>
                  <a:tcPr marL="9525" marR="9525" marT="9525" marB="0" anchor="b"/>
                </a:tc>
                <a:tc rowSpan="2">
                  <a:txBody>
                    <a:bodyPr/>
                    <a:lstStyle/>
                    <a:p>
                      <a:r>
                        <a:rPr lang="en-US" dirty="0"/>
                        <a:t>user space driver for serial commination over Linux </a:t>
                      </a:r>
                      <a:r>
                        <a:rPr lang="en-US" dirty="0" err="1"/>
                        <a:t>tty</a:t>
                      </a:r>
                      <a:r>
                        <a:rPr lang="en-US" dirty="0"/>
                        <a:t> device</a:t>
                      </a:r>
                    </a:p>
                  </a:txBody>
                  <a:tcPr/>
                </a:tc>
                <a:extLst>
                  <a:ext uri="{0D108BD9-81ED-4DB2-BD59-A6C34878D82A}">
                    <a16:rowId xmlns:a16="http://schemas.microsoft.com/office/drawing/2014/main" val="2304233980"/>
                  </a:ext>
                </a:extLst>
              </a:tr>
              <a:tr h="370840">
                <a:tc>
                  <a:txBody>
                    <a:bodyPr/>
                    <a:lstStyle/>
                    <a:p>
                      <a:pPr algn="l" fontAlgn="b"/>
                      <a:r>
                        <a:rPr lang="en-US" sz="1800" u="none" strike="noStrike" dirty="0" err="1">
                          <a:effectLst/>
                        </a:rPr>
                        <a:t>serial.h</a:t>
                      </a:r>
                      <a:endParaRPr lang="en-US" sz="18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US" dirty="0"/>
                    </a:p>
                  </a:txBody>
                  <a:tcPr/>
                </a:tc>
                <a:extLst>
                  <a:ext uri="{0D108BD9-81ED-4DB2-BD59-A6C34878D82A}">
                    <a16:rowId xmlns:a16="http://schemas.microsoft.com/office/drawing/2014/main" val="4205531206"/>
                  </a:ext>
                </a:extLst>
              </a:tr>
              <a:tr h="370840">
                <a:tc>
                  <a:txBody>
                    <a:bodyPr/>
                    <a:lstStyle/>
                    <a:p>
                      <a:pPr algn="l" fontAlgn="b"/>
                      <a:r>
                        <a:rPr lang="en-US" sz="1800" u="none" strike="noStrike" dirty="0" err="1">
                          <a:effectLst/>
                        </a:rPr>
                        <a:t>util.h</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dirty="0"/>
                        <a:t>Utility macros </a:t>
                      </a:r>
                    </a:p>
                  </a:txBody>
                  <a:tcPr/>
                </a:tc>
                <a:extLst>
                  <a:ext uri="{0D108BD9-81ED-4DB2-BD59-A6C34878D82A}">
                    <a16:rowId xmlns:a16="http://schemas.microsoft.com/office/drawing/2014/main" val="3202913522"/>
                  </a:ext>
                </a:extLst>
              </a:tr>
              <a:tr h="370840">
                <a:tc>
                  <a:txBody>
                    <a:bodyPr/>
                    <a:lstStyle/>
                    <a:p>
                      <a:pPr algn="l" fontAlgn="b"/>
                      <a:r>
                        <a:rPr lang="en-US" sz="1800" u="none" strike="noStrike" dirty="0">
                          <a:effectLst/>
                        </a:rPr>
                        <a:t>emulator.cpp</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r>
                        <a:rPr lang="en-US" dirty="0"/>
                        <a:t>Simple sensor emulator</a:t>
                      </a:r>
                    </a:p>
                  </a:txBody>
                  <a:tcPr/>
                </a:tc>
                <a:extLst>
                  <a:ext uri="{0D108BD9-81ED-4DB2-BD59-A6C34878D82A}">
                    <a16:rowId xmlns:a16="http://schemas.microsoft.com/office/drawing/2014/main" val="2781439480"/>
                  </a:ext>
                </a:extLst>
              </a:tr>
            </a:tbl>
          </a:graphicData>
        </a:graphic>
      </p:graphicFrame>
    </p:spTree>
    <p:extLst>
      <p:ext uri="{BB962C8B-B14F-4D97-AF65-F5344CB8AC3E}">
        <p14:creationId xmlns:p14="http://schemas.microsoft.com/office/powerpoint/2010/main" val="297237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A4CC-2F26-4522-B030-7BDBBB0C5521}"/>
              </a:ext>
            </a:extLst>
          </p:cNvPr>
          <p:cNvSpPr>
            <a:spLocks noGrp="1"/>
          </p:cNvSpPr>
          <p:nvPr>
            <p:ph type="title"/>
          </p:nvPr>
        </p:nvSpPr>
        <p:spPr>
          <a:xfrm>
            <a:off x="838200" y="365125"/>
            <a:ext cx="10515600" cy="1325563"/>
          </a:xfrm>
        </p:spPr>
        <p:txBody>
          <a:bodyPr/>
          <a:lstStyle/>
          <a:p>
            <a:r>
              <a:rPr lang="en-US"/>
              <a:t>Timing Analysis</a:t>
            </a:r>
            <a:endParaRPr lang="en-US" dirty="0"/>
          </a:p>
        </p:txBody>
      </p:sp>
      <p:sp>
        <p:nvSpPr>
          <p:cNvPr id="3" name="Content Placeholder 2">
            <a:extLst>
              <a:ext uri="{FF2B5EF4-FFF2-40B4-BE49-F238E27FC236}">
                <a16:creationId xmlns:a16="http://schemas.microsoft.com/office/drawing/2014/main" id="{A8738532-28A0-4FAC-B44D-9BE9CAD1FE06}"/>
              </a:ext>
            </a:extLst>
          </p:cNvPr>
          <p:cNvSpPr>
            <a:spLocks noGrp="1"/>
          </p:cNvSpPr>
          <p:nvPr>
            <p:ph idx="1"/>
          </p:nvPr>
        </p:nvSpPr>
        <p:spPr>
          <a:xfrm>
            <a:off x="695325" y="1690688"/>
            <a:ext cx="10515600" cy="4351338"/>
          </a:xfrm>
        </p:spPr>
        <p:txBody>
          <a:bodyPr/>
          <a:lstStyle/>
          <a:p>
            <a:r>
              <a:rPr lang="en-US" dirty="0"/>
              <a:t>10Hz, 10 fix per second</a:t>
            </a:r>
          </a:p>
          <a:p>
            <a:r>
              <a:rPr lang="en-US" dirty="0"/>
              <a:t>9600bps, 960 Bytes in a sec,  ~I </a:t>
            </a:r>
            <a:r>
              <a:rPr lang="en-US" dirty="0" err="1"/>
              <a:t>ms</a:t>
            </a:r>
            <a:r>
              <a:rPr lang="en-US" dirty="0"/>
              <a:t> </a:t>
            </a:r>
          </a:p>
          <a:p>
            <a:r>
              <a:rPr lang="en-US" dirty="0"/>
              <a:t>1 Byte write and 5 byte read, 70 </a:t>
            </a:r>
            <a:r>
              <a:rPr lang="en-US" dirty="0" err="1"/>
              <a:t>ms</a:t>
            </a:r>
            <a:r>
              <a:rPr lang="en-US" dirty="0"/>
              <a:t> delay</a:t>
            </a:r>
          </a:p>
          <a:p>
            <a:r>
              <a:rPr lang="en-US" dirty="0"/>
              <a:t>Maximum time of getting a fix = 76 </a:t>
            </a:r>
            <a:r>
              <a:rPr lang="en-US" dirty="0" err="1"/>
              <a:t>ms</a:t>
            </a:r>
            <a:endParaRPr lang="en-US" dirty="0"/>
          </a:p>
          <a:p>
            <a:r>
              <a:rPr lang="en-US" dirty="0"/>
              <a:t>Maximum </a:t>
            </a:r>
            <a:r>
              <a:rPr lang="en-US" dirty="0" err="1"/>
              <a:t>num</a:t>
            </a:r>
            <a:r>
              <a:rPr lang="en-US" dirty="0"/>
              <a:t> of fix on 9600 bps line in a sec = ~12 fix</a:t>
            </a:r>
          </a:p>
          <a:p>
            <a:endParaRPr lang="en-US" dirty="0"/>
          </a:p>
          <a:p>
            <a:pPr marL="0" indent="0">
              <a:buNone/>
            </a:pPr>
            <a:endParaRPr lang="en-US" dirty="0"/>
          </a:p>
          <a:p>
            <a:pPr lvl="1"/>
            <a:endParaRPr lang="en-US" dirty="0"/>
          </a:p>
        </p:txBody>
      </p:sp>
      <p:pic>
        <p:nvPicPr>
          <p:cNvPr id="1026" name="Picture 2" descr="Serial Packet">
            <a:extLst>
              <a:ext uri="{FF2B5EF4-FFF2-40B4-BE49-F238E27FC236}">
                <a16:creationId xmlns:a16="http://schemas.microsoft.com/office/drawing/2014/main" id="{7CDAFF4C-3E5D-4C2F-99B8-4E123BBDB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90688"/>
            <a:ext cx="5045102" cy="67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739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C62B-701D-4FD1-BD13-0ABE96BFB382}"/>
              </a:ext>
            </a:extLst>
          </p:cNvPr>
          <p:cNvSpPr>
            <a:spLocks noGrp="1"/>
          </p:cNvSpPr>
          <p:nvPr>
            <p:ph type="title"/>
          </p:nvPr>
        </p:nvSpPr>
        <p:spPr/>
        <p:txBody>
          <a:bodyPr/>
          <a:lstStyle/>
          <a:p>
            <a:r>
              <a:rPr lang="en-US" dirty="0"/>
              <a:t>Testing Demo </a:t>
            </a:r>
          </a:p>
        </p:txBody>
      </p:sp>
      <p:sp>
        <p:nvSpPr>
          <p:cNvPr id="3" name="Content Placeholder 2">
            <a:extLst>
              <a:ext uri="{FF2B5EF4-FFF2-40B4-BE49-F238E27FC236}">
                <a16:creationId xmlns:a16="http://schemas.microsoft.com/office/drawing/2014/main" id="{EC0845D2-D8F0-47A9-BD1D-7C485E9F746F}"/>
              </a:ext>
            </a:extLst>
          </p:cNvPr>
          <p:cNvSpPr>
            <a:spLocks noGrp="1"/>
          </p:cNvSpPr>
          <p:nvPr>
            <p:ph idx="1"/>
          </p:nvPr>
        </p:nvSpPr>
        <p:spPr>
          <a:xfrm>
            <a:off x="838200" y="1825625"/>
            <a:ext cx="6707862" cy="4351338"/>
          </a:xfrm>
        </p:spPr>
        <p:txBody>
          <a:bodyPr/>
          <a:lstStyle/>
          <a:p>
            <a:r>
              <a:rPr lang="en-US" dirty="0"/>
              <a:t>Two serial ports are piped and bidirectional communication channel is established</a:t>
            </a:r>
          </a:p>
          <a:p>
            <a:r>
              <a:rPr lang="en-US" dirty="0"/>
              <a:t>Emulator program running on one end provides a response of 5 byte once it receives a specific read command </a:t>
            </a:r>
          </a:p>
          <a:p>
            <a:r>
              <a:rPr lang="en-US" dirty="0"/>
              <a:t>It adds a counter with every response </a:t>
            </a:r>
            <a:r>
              <a:rPr lang="en-US" dirty="0" err="1"/>
              <a:t>e.g</a:t>
            </a:r>
            <a:r>
              <a:rPr lang="en-US" dirty="0"/>
              <a:t> “XXX10”</a:t>
            </a:r>
          </a:p>
          <a:p>
            <a:r>
              <a:rPr lang="en-US" dirty="0"/>
              <a:t>Software solution is attached on the other end</a:t>
            </a:r>
          </a:p>
        </p:txBody>
      </p:sp>
      <p:grpSp>
        <p:nvGrpSpPr>
          <p:cNvPr id="13" name="Group 12">
            <a:extLst>
              <a:ext uri="{FF2B5EF4-FFF2-40B4-BE49-F238E27FC236}">
                <a16:creationId xmlns:a16="http://schemas.microsoft.com/office/drawing/2014/main" id="{3171BEE3-7C29-47BC-B11A-7D4037E34916}"/>
              </a:ext>
            </a:extLst>
          </p:cNvPr>
          <p:cNvGrpSpPr/>
          <p:nvPr/>
        </p:nvGrpSpPr>
        <p:grpSpPr>
          <a:xfrm>
            <a:off x="8292974" y="2335794"/>
            <a:ext cx="2489704" cy="3177767"/>
            <a:chOff x="8292974" y="2335794"/>
            <a:chExt cx="2489704" cy="3177767"/>
          </a:xfrm>
        </p:grpSpPr>
        <p:sp>
          <p:nvSpPr>
            <p:cNvPr id="4" name="Rectangle 3">
              <a:extLst>
                <a:ext uri="{FF2B5EF4-FFF2-40B4-BE49-F238E27FC236}">
                  <a16:creationId xmlns:a16="http://schemas.microsoft.com/office/drawing/2014/main" id="{8EB5CCA8-352A-4B0F-92F6-1F6D72C571FD}"/>
                </a:ext>
              </a:extLst>
            </p:cNvPr>
            <p:cNvSpPr/>
            <p:nvPr/>
          </p:nvSpPr>
          <p:spPr>
            <a:xfrm>
              <a:off x="8292974" y="3564566"/>
              <a:ext cx="2489704" cy="796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Solution</a:t>
              </a:r>
            </a:p>
          </p:txBody>
        </p:sp>
        <p:sp>
          <p:nvSpPr>
            <p:cNvPr id="5" name="Oval 4">
              <a:extLst>
                <a:ext uri="{FF2B5EF4-FFF2-40B4-BE49-F238E27FC236}">
                  <a16:creationId xmlns:a16="http://schemas.microsoft.com/office/drawing/2014/main" id="{DBC7DA9B-6708-4DCB-BAEF-B3BD2BA31FF1}"/>
                </a:ext>
              </a:extLst>
            </p:cNvPr>
            <p:cNvSpPr/>
            <p:nvPr/>
          </p:nvSpPr>
          <p:spPr>
            <a:xfrm>
              <a:off x="8766017" y="4734963"/>
              <a:ext cx="1593410" cy="778598"/>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Sensor Emulator</a:t>
              </a:r>
            </a:p>
          </p:txBody>
        </p:sp>
        <p:sp>
          <p:nvSpPr>
            <p:cNvPr id="6" name="Oval 5">
              <a:extLst>
                <a:ext uri="{FF2B5EF4-FFF2-40B4-BE49-F238E27FC236}">
                  <a16:creationId xmlns:a16="http://schemas.microsoft.com/office/drawing/2014/main" id="{12F51E32-18D3-4C6A-B45C-6A42FEE09837}"/>
                </a:ext>
              </a:extLst>
            </p:cNvPr>
            <p:cNvSpPr/>
            <p:nvPr/>
          </p:nvSpPr>
          <p:spPr>
            <a:xfrm>
              <a:off x="8867869" y="2335794"/>
              <a:ext cx="1339913" cy="751438"/>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Test Client</a:t>
              </a:r>
            </a:p>
          </p:txBody>
        </p:sp>
      </p:grpSp>
      <p:cxnSp>
        <p:nvCxnSpPr>
          <p:cNvPr id="8" name="Straight Arrow Connector 7">
            <a:extLst>
              <a:ext uri="{FF2B5EF4-FFF2-40B4-BE49-F238E27FC236}">
                <a16:creationId xmlns:a16="http://schemas.microsoft.com/office/drawing/2014/main" id="{4B1D768B-3879-493D-AB14-A12E253DEB38}"/>
              </a:ext>
            </a:extLst>
          </p:cNvPr>
          <p:cNvCxnSpPr/>
          <p:nvPr/>
        </p:nvCxnSpPr>
        <p:spPr>
          <a:xfrm>
            <a:off x="9537826" y="4361271"/>
            <a:ext cx="0" cy="373692"/>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B85B131-CD56-4A17-A4EC-C7092F782440}"/>
              </a:ext>
            </a:extLst>
          </p:cNvPr>
          <p:cNvCxnSpPr>
            <a:cxnSpLocks/>
          </p:cNvCxnSpPr>
          <p:nvPr/>
        </p:nvCxnSpPr>
        <p:spPr>
          <a:xfrm>
            <a:off x="9562722" y="3087232"/>
            <a:ext cx="0" cy="47733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5886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23C1-8090-4E56-8B86-C1C0209E7308}"/>
              </a:ext>
            </a:extLst>
          </p:cNvPr>
          <p:cNvSpPr>
            <a:spLocks noGrp="1"/>
          </p:cNvSpPr>
          <p:nvPr>
            <p:ph type="title"/>
          </p:nvPr>
        </p:nvSpPr>
        <p:spPr/>
        <p:txBody>
          <a:bodyPr/>
          <a:lstStyle/>
          <a:p>
            <a:r>
              <a:rPr lang="en-US" dirty="0"/>
              <a:t>Demo Output</a:t>
            </a:r>
          </a:p>
        </p:txBody>
      </p:sp>
      <p:sp>
        <p:nvSpPr>
          <p:cNvPr id="8" name="Content Placeholder 7">
            <a:extLst>
              <a:ext uri="{FF2B5EF4-FFF2-40B4-BE49-F238E27FC236}">
                <a16:creationId xmlns:a16="http://schemas.microsoft.com/office/drawing/2014/main" id="{9514DBC2-5294-4E6B-B00F-A8685E471AFD}"/>
              </a:ext>
            </a:extLst>
          </p:cNvPr>
          <p:cNvSpPr>
            <a:spLocks noGrp="1"/>
          </p:cNvSpPr>
          <p:nvPr>
            <p:ph idx="1"/>
          </p:nvPr>
        </p:nvSpPr>
        <p:spPr>
          <a:xfrm>
            <a:off x="838200" y="1825625"/>
            <a:ext cx="4068778" cy="3384550"/>
          </a:xfrm>
        </p:spPr>
        <p:txBody>
          <a:bodyPr>
            <a:normAutofit fontScale="92500"/>
          </a:bodyPr>
          <a:lstStyle/>
          <a:p>
            <a:r>
              <a:rPr lang="en-US" dirty="0"/>
              <a:t>At first no response, as read was still happening</a:t>
            </a:r>
          </a:p>
          <a:p>
            <a:r>
              <a:rPr lang="en-US" dirty="0"/>
              <a:t>Then first 4 responses</a:t>
            </a:r>
          </a:p>
          <a:p>
            <a:r>
              <a:rPr lang="en-US" dirty="0"/>
              <a:t>Again 4 as a continues call, but takes 100ms even to get 1 fix from sensor</a:t>
            </a:r>
          </a:p>
          <a:p>
            <a:r>
              <a:rPr lang="en-US" dirty="0"/>
              <a:t>Latest fix after some time</a:t>
            </a:r>
          </a:p>
        </p:txBody>
      </p:sp>
      <p:pic>
        <p:nvPicPr>
          <p:cNvPr id="18" name="Picture 17">
            <a:extLst>
              <a:ext uri="{FF2B5EF4-FFF2-40B4-BE49-F238E27FC236}">
                <a16:creationId xmlns:a16="http://schemas.microsoft.com/office/drawing/2014/main" id="{B4E56782-27CC-43B2-B2A1-67E0E3362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74" y="5683464"/>
            <a:ext cx="7001852" cy="838317"/>
          </a:xfrm>
          <a:prstGeom prst="rect">
            <a:avLst/>
          </a:prstGeom>
        </p:spPr>
      </p:pic>
      <p:pic>
        <p:nvPicPr>
          <p:cNvPr id="16" name="Picture 15">
            <a:extLst>
              <a:ext uri="{FF2B5EF4-FFF2-40B4-BE49-F238E27FC236}">
                <a16:creationId xmlns:a16="http://schemas.microsoft.com/office/drawing/2014/main" id="{46E3919D-C2E6-4FEE-9E37-3E9B34A949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357" y="471172"/>
            <a:ext cx="5197444" cy="6050609"/>
          </a:xfrm>
          <a:prstGeom prst="rect">
            <a:avLst/>
          </a:prstGeom>
        </p:spPr>
      </p:pic>
    </p:spTree>
    <p:extLst>
      <p:ext uri="{BB962C8B-B14F-4D97-AF65-F5344CB8AC3E}">
        <p14:creationId xmlns:p14="http://schemas.microsoft.com/office/powerpoint/2010/main" val="424262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6D4C-D6A3-4F0E-8E5C-E234181CE183}"/>
              </a:ext>
            </a:extLst>
          </p:cNvPr>
          <p:cNvSpPr>
            <a:spLocks noGrp="1"/>
          </p:cNvSpPr>
          <p:nvPr>
            <p:ph type="title"/>
          </p:nvPr>
        </p:nvSpPr>
        <p:spPr/>
        <p:txBody>
          <a:bodyPr/>
          <a:lstStyle/>
          <a:p>
            <a:r>
              <a:rPr lang="en-US" dirty="0"/>
              <a:t>Challenges with RS232</a:t>
            </a:r>
          </a:p>
        </p:txBody>
      </p:sp>
      <p:sp>
        <p:nvSpPr>
          <p:cNvPr id="3" name="Content Placeholder 2">
            <a:extLst>
              <a:ext uri="{FF2B5EF4-FFF2-40B4-BE49-F238E27FC236}">
                <a16:creationId xmlns:a16="http://schemas.microsoft.com/office/drawing/2014/main" id="{6F473DED-1F06-488F-9FEC-6C3CF232A3FE}"/>
              </a:ext>
            </a:extLst>
          </p:cNvPr>
          <p:cNvSpPr>
            <a:spLocks noGrp="1"/>
          </p:cNvSpPr>
          <p:nvPr>
            <p:ph idx="1"/>
          </p:nvPr>
        </p:nvSpPr>
        <p:spPr/>
        <p:txBody>
          <a:bodyPr/>
          <a:lstStyle/>
          <a:p>
            <a:r>
              <a:rPr lang="en-US" dirty="0"/>
              <a:t>Only point to point communication</a:t>
            </a:r>
          </a:p>
          <a:p>
            <a:r>
              <a:rPr lang="en-US" dirty="0"/>
              <a:t>Limited Distance - 50 </a:t>
            </a:r>
            <a:r>
              <a:rPr lang="en-US" dirty="0" err="1"/>
              <a:t>ft</a:t>
            </a:r>
            <a:r>
              <a:rPr lang="en-US" dirty="0"/>
              <a:t> or less</a:t>
            </a:r>
          </a:p>
          <a:p>
            <a:r>
              <a:rPr lang="en-US" dirty="0"/>
              <a:t>Susceptible to Noise as single ended</a:t>
            </a:r>
          </a:p>
          <a:p>
            <a:r>
              <a:rPr lang="en-US" dirty="0"/>
              <a:t>Not Multi-drop - can only connect one RS-232 device per port</a:t>
            </a:r>
          </a:p>
        </p:txBody>
      </p:sp>
    </p:spTree>
    <p:extLst>
      <p:ext uri="{BB962C8B-B14F-4D97-AF65-F5344CB8AC3E}">
        <p14:creationId xmlns:p14="http://schemas.microsoft.com/office/powerpoint/2010/main" val="376596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AFF8-E23A-45A4-8077-14684D6CC05D}"/>
              </a:ext>
            </a:extLst>
          </p:cNvPr>
          <p:cNvSpPr>
            <a:spLocks noGrp="1"/>
          </p:cNvSpPr>
          <p:nvPr>
            <p:ph type="title"/>
          </p:nvPr>
        </p:nvSpPr>
        <p:spPr/>
        <p:txBody>
          <a:bodyPr/>
          <a:lstStyle/>
          <a:p>
            <a:r>
              <a:rPr lang="en-US" dirty="0"/>
              <a:t>HW Solution</a:t>
            </a:r>
          </a:p>
        </p:txBody>
      </p:sp>
      <p:sp>
        <p:nvSpPr>
          <p:cNvPr id="3" name="Content Placeholder 2">
            <a:extLst>
              <a:ext uri="{FF2B5EF4-FFF2-40B4-BE49-F238E27FC236}">
                <a16:creationId xmlns:a16="http://schemas.microsoft.com/office/drawing/2014/main" id="{F53B9DBB-DDC1-442D-93CB-9CC3A31F93B7}"/>
              </a:ext>
            </a:extLst>
          </p:cNvPr>
          <p:cNvSpPr>
            <a:spLocks noGrp="1"/>
          </p:cNvSpPr>
          <p:nvPr>
            <p:ph idx="1"/>
          </p:nvPr>
        </p:nvSpPr>
        <p:spPr/>
        <p:txBody>
          <a:bodyPr/>
          <a:lstStyle/>
          <a:p>
            <a:endParaRPr lang="en-US" b="1" dirty="0"/>
          </a:p>
          <a:p>
            <a:r>
              <a:rPr lang="en-US" sz="2400" dirty="0"/>
              <a:t>Multidrop connection</a:t>
            </a:r>
          </a:p>
          <a:p>
            <a:r>
              <a:rPr lang="en-US" sz="2400" dirty="0"/>
              <a:t>RS-232 Serial Adaptor Hub</a:t>
            </a:r>
          </a:p>
          <a:p>
            <a:r>
              <a:rPr lang="en-US" sz="2400" dirty="0"/>
              <a:t>RS-232 Serial Port Multiplexer / bridge/ switch</a:t>
            </a:r>
          </a:p>
          <a:p>
            <a:r>
              <a:rPr lang="en-US" dirty="0"/>
              <a:t>Serial device servers</a:t>
            </a:r>
          </a:p>
          <a:p>
            <a:r>
              <a:rPr lang="en-US" sz="2400" dirty="0"/>
              <a:t>Microcontroller bases Serial Controller</a:t>
            </a:r>
          </a:p>
          <a:p>
            <a:r>
              <a:rPr lang="en-US" sz="2400" dirty="0"/>
              <a:t>Sensor Network</a:t>
            </a:r>
          </a:p>
        </p:txBody>
      </p:sp>
    </p:spTree>
    <p:extLst>
      <p:ext uri="{BB962C8B-B14F-4D97-AF65-F5344CB8AC3E}">
        <p14:creationId xmlns:p14="http://schemas.microsoft.com/office/powerpoint/2010/main" val="271242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AA51-2092-4F7A-80B7-EFA82FA73FC7}"/>
              </a:ext>
            </a:extLst>
          </p:cNvPr>
          <p:cNvSpPr>
            <a:spLocks noGrp="1"/>
          </p:cNvSpPr>
          <p:nvPr>
            <p:ph type="title"/>
          </p:nvPr>
        </p:nvSpPr>
        <p:spPr/>
        <p:txBody>
          <a:bodyPr/>
          <a:lstStyle/>
          <a:p>
            <a:r>
              <a:rPr lang="en-US" dirty="0"/>
              <a:t>Multidrop connection(1)</a:t>
            </a:r>
          </a:p>
        </p:txBody>
      </p:sp>
      <p:sp>
        <p:nvSpPr>
          <p:cNvPr id="3" name="Content Placeholder 2">
            <a:extLst>
              <a:ext uri="{FF2B5EF4-FFF2-40B4-BE49-F238E27FC236}">
                <a16:creationId xmlns:a16="http://schemas.microsoft.com/office/drawing/2014/main" id="{61A6772B-A3D2-44A0-8F3E-CEDAABDD5C6F}"/>
              </a:ext>
            </a:extLst>
          </p:cNvPr>
          <p:cNvSpPr>
            <a:spLocks noGrp="1"/>
          </p:cNvSpPr>
          <p:nvPr>
            <p:ph idx="1"/>
          </p:nvPr>
        </p:nvSpPr>
        <p:spPr/>
        <p:txBody>
          <a:bodyPr/>
          <a:lstStyle/>
          <a:p>
            <a:r>
              <a:rPr lang="en-US" dirty="0"/>
              <a:t>RS232-RS485 converter needed, hacks are there to use RS232 in multidrop but unreliable</a:t>
            </a:r>
          </a:p>
          <a:p>
            <a:r>
              <a:rPr lang="en-US" dirty="0"/>
              <a:t>RS485 can </a:t>
            </a:r>
            <a:r>
              <a:rPr lang="en-US"/>
              <a:t>support upto </a:t>
            </a:r>
            <a:r>
              <a:rPr lang="en-US" dirty="0"/>
              <a:t>256 device</a:t>
            </a:r>
          </a:p>
          <a:p>
            <a:r>
              <a:rPr lang="en-US" dirty="0"/>
              <a:t>Daisy Chain connection</a:t>
            </a:r>
          </a:p>
          <a:p>
            <a:r>
              <a:rPr lang="en-US" dirty="0"/>
              <a:t>Each device has a Device ID which is configurable</a:t>
            </a:r>
          </a:p>
          <a:p>
            <a:r>
              <a:rPr lang="en-US" dirty="0"/>
              <a:t>11 bit MDB / ICP protocol, 1 Extra mode bit is used to switch between address and data</a:t>
            </a:r>
          </a:p>
        </p:txBody>
      </p:sp>
      <p:pic>
        <p:nvPicPr>
          <p:cNvPr id="4" name="Picture 3">
            <a:extLst>
              <a:ext uri="{FF2B5EF4-FFF2-40B4-BE49-F238E27FC236}">
                <a16:creationId xmlns:a16="http://schemas.microsoft.com/office/drawing/2014/main" id="{536DA98E-C667-422E-AABD-05CD5B7CDA5D}"/>
              </a:ext>
            </a:extLst>
          </p:cNvPr>
          <p:cNvPicPr/>
          <p:nvPr/>
        </p:nvPicPr>
        <p:blipFill>
          <a:blip r:embed="rId3"/>
          <a:stretch>
            <a:fillRect/>
          </a:stretch>
        </p:blipFill>
        <p:spPr>
          <a:xfrm>
            <a:off x="6248872" y="4745761"/>
            <a:ext cx="5715000" cy="1295400"/>
          </a:xfrm>
          <a:prstGeom prst="rect">
            <a:avLst/>
          </a:prstGeom>
        </p:spPr>
      </p:pic>
    </p:spTree>
    <p:extLst>
      <p:ext uri="{BB962C8B-B14F-4D97-AF65-F5344CB8AC3E}">
        <p14:creationId xmlns:p14="http://schemas.microsoft.com/office/powerpoint/2010/main" val="26238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FC34-5108-4883-9AB0-175C0074EDAE}"/>
              </a:ext>
            </a:extLst>
          </p:cNvPr>
          <p:cNvSpPr>
            <a:spLocks noGrp="1"/>
          </p:cNvSpPr>
          <p:nvPr>
            <p:ph type="title"/>
          </p:nvPr>
        </p:nvSpPr>
        <p:spPr/>
        <p:txBody>
          <a:bodyPr/>
          <a:lstStyle/>
          <a:p>
            <a:r>
              <a:rPr lang="en-US" dirty="0"/>
              <a:t>Multidrop connection(2)</a:t>
            </a:r>
          </a:p>
        </p:txBody>
      </p:sp>
      <p:sp>
        <p:nvSpPr>
          <p:cNvPr id="3" name="Content Placeholder 2">
            <a:extLst>
              <a:ext uri="{FF2B5EF4-FFF2-40B4-BE49-F238E27FC236}">
                <a16:creationId xmlns:a16="http://schemas.microsoft.com/office/drawing/2014/main" id="{80C9E6E2-6E85-4308-B2CE-4E26355BDF28}"/>
              </a:ext>
            </a:extLst>
          </p:cNvPr>
          <p:cNvSpPr>
            <a:spLocks noGrp="1"/>
          </p:cNvSpPr>
          <p:nvPr>
            <p:ph idx="1"/>
          </p:nvPr>
        </p:nvSpPr>
        <p:spPr/>
        <p:txBody>
          <a:bodyPr>
            <a:normAutofit/>
          </a:bodyPr>
          <a:lstStyle/>
          <a:p>
            <a:r>
              <a:rPr lang="en-US" dirty="0"/>
              <a:t>Read a fix</a:t>
            </a:r>
          </a:p>
          <a:p>
            <a:pPr marL="0" indent="0">
              <a:buNone/>
            </a:pPr>
            <a:endParaRPr lang="en-US" dirty="0"/>
          </a:p>
          <a:p>
            <a:endParaRPr lang="en-US" dirty="0"/>
          </a:p>
          <a:p>
            <a:r>
              <a:rPr lang="en-US" dirty="0"/>
              <a:t>Linux kernel provides the serial_rs485 structure to handle RS485 communications</a:t>
            </a:r>
          </a:p>
          <a:p>
            <a:r>
              <a:rPr lang="en-US" dirty="0"/>
              <a:t>At a time only one sensor is accessible</a:t>
            </a:r>
          </a:p>
          <a:p>
            <a:r>
              <a:rPr lang="en-US" dirty="0"/>
              <a:t>Slower, For 10 device multidrop, as one fix takes around ~100ms only one fix per second can be acquired</a:t>
            </a:r>
          </a:p>
          <a:p>
            <a:r>
              <a:rPr lang="en-US" dirty="0"/>
              <a:t>Costly and inconvenient serial cabling</a:t>
            </a:r>
          </a:p>
          <a:p>
            <a:pPr marL="0" indent="0">
              <a:buNone/>
            </a:pPr>
            <a:endParaRPr lang="en-US" dirty="0"/>
          </a:p>
        </p:txBody>
      </p:sp>
      <p:sp>
        <p:nvSpPr>
          <p:cNvPr id="4" name="TextBox 3">
            <a:extLst>
              <a:ext uri="{FF2B5EF4-FFF2-40B4-BE49-F238E27FC236}">
                <a16:creationId xmlns:a16="http://schemas.microsoft.com/office/drawing/2014/main" id="{7381D323-DE1B-4307-9F33-4E2B0076585E}"/>
              </a:ext>
            </a:extLst>
          </p:cNvPr>
          <p:cNvSpPr txBox="1"/>
          <p:nvPr/>
        </p:nvSpPr>
        <p:spPr>
          <a:xfrm>
            <a:off x="1511930" y="2236205"/>
            <a:ext cx="2643611" cy="1077218"/>
          </a:xfrm>
          <a:prstGeom prst="rect">
            <a:avLst/>
          </a:prstGeom>
          <a:noFill/>
        </p:spPr>
        <p:txBody>
          <a:bodyPr wrap="square" rtlCol="0">
            <a:spAutoFit/>
          </a:bodyPr>
          <a:lstStyle/>
          <a:p>
            <a:r>
              <a:rPr lang="en-US" sz="1600" dirty="0"/>
              <a:t>write &lt;device address&gt;</a:t>
            </a:r>
          </a:p>
          <a:p>
            <a:r>
              <a:rPr lang="en-US" sz="1600" dirty="0"/>
              <a:t>write &lt;</a:t>
            </a:r>
            <a:r>
              <a:rPr lang="en-US" sz="1600" dirty="0" err="1"/>
              <a:t>read_command</a:t>
            </a:r>
            <a:r>
              <a:rPr lang="en-US" sz="1600" dirty="0"/>
              <a:t>&gt;</a:t>
            </a:r>
          </a:p>
          <a:p>
            <a:r>
              <a:rPr lang="en-US" sz="1600" dirty="0"/>
              <a:t>read &lt; </a:t>
            </a:r>
            <a:r>
              <a:rPr lang="en-US" sz="1600" dirty="0" err="1"/>
              <a:t>data_bits</a:t>
            </a:r>
            <a:r>
              <a:rPr lang="en-US" sz="1600" dirty="0"/>
              <a:t>&gt;</a:t>
            </a:r>
          </a:p>
          <a:p>
            <a:endParaRPr lang="en-US" sz="1600" dirty="0"/>
          </a:p>
        </p:txBody>
      </p:sp>
    </p:spTree>
    <p:extLst>
      <p:ext uri="{BB962C8B-B14F-4D97-AF65-F5344CB8AC3E}">
        <p14:creationId xmlns:p14="http://schemas.microsoft.com/office/powerpoint/2010/main" val="267935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1B45-FA31-4B9E-8416-7AA5B235ECE0}"/>
              </a:ext>
            </a:extLst>
          </p:cNvPr>
          <p:cNvSpPr>
            <a:spLocks noGrp="1"/>
          </p:cNvSpPr>
          <p:nvPr>
            <p:ph type="title"/>
          </p:nvPr>
        </p:nvSpPr>
        <p:spPr/>
        <p:txBody>
          <a:bodyPr>
            <a:normAutofit/>
          </a:bodyPr>
          <a:lstStyle/>
          <a:p>
            <a:r>
              <a:rPr lang="en-US" dirty="0"/>
              <a:t>Multiport Serial Boards/Cards/Adapters</a:t>
            </a:r>
            <a:br>
              <a:rPr lang="en-US" b="1" dirty="0"/>
            </a:br>
            <a:endParaRPr lang="en-US" dirty="0"/>
          </a:p>
        </p:txBody>
      </p:sp>
      <p:sp>
        <p:nvSpPr>
          <p:cNvPr id="3" name="Content Placeholder 2">
            <a:extLst>
              <a:ext uri="{FF2B5EF4-FFF2-40B4-BE49-F238E27FC236}">
                <a16:creationId xmlns:a16="http://schemas.microsoft.com/office/drawing/2014/main" id="{18EE9139-4B4C-4E89-A567-38DACEE93DC3}"/>
              </a:ext>
            </a:extLst>
          </p:cNvPr>
          <p:cNvSpPr>
            <a:spLocks noGrp="1"/>
          </p:cNvSpPr>
          <p:nvPr>
            <p:ph idx="1"/>
          </p:nvPr>
        </p:nvSpPr>
        <p:spPr/>
        <p:txBody>
          <a:bodyPr/>
          <a:lstStyle/>
          <a:p>
            <a:r>
              <a:rPr lang="en-US" dirty="0"/>
              <a:t>Install on the ISA or PCI bus</a:t>
            </a:r>
          </a:p>
          <a:p>
            <a:r>
              <a:rPr lang="en-US" dirty="0"/>
              <a:t>Support in kernel is built with CONFIG_SERIAL_8250_EXTENDED flag</a:t>
            </a:r>
          </a:p>
          <a:p>
            <a:r>
              <a:rPr lang="en-US" dirty="0"/>
              <a:t>Can handle high Speed traffic</a:t>
            </a:r>
          </a:p>
          <a:p>
            <a:r>
              <a:rPr lang="en-US" dirty="0"/>
              <a:t>Board can handle the interrupts arising from device, no waste of CPU</a:t>
            </a:r>
          </a:p>
          <a:p>
            <a:endParaRPr lang="en-US" dirty="0"/>
          </a:p>
        </p:txBody>
      </p:sp>
    </p:spTree>
    <p:extLst>
      <p:ext uri="{BB962C8B-B14F-4D97-AF65-F5344CB8AC3E}">
        <p14:creationId xmlns:p14="http://schemas.microsoft.com/office/powerpoint/2010/main" val="18107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A7A5-E699-4411-8AB2-DF12DF8C2A08}"/>
              </a:ext>
            </a:extLst>
          </p:cNvPr>
          <p:cNvSpPr>
            <a:spLocks noGrp="1"/>
          </p:cNvSpPr>
          <p:nvPr>
            <p:ph type="title"/>
          </p:nvPr>
        </p:nvSpPr>
        <p:spPr>
          <a:xfrm>
            <a:off x="838200" y="365125"/>
            <a:ext cx="10515600" cy="1325563"/>
          </a:xfrm>
        </p:spPr>
        <p:txBody>
          <a:bodyPr/>
          <a:lstStyle/>
          <a:p>
            <a:r>
              <a:rPr lang="en-US" dirty="0"/>
              <a:t>Serial Multiplexer</a:t>
            </a:r>
          </a:p>
        </p:txBody>
      </p:sp>
      <p:pic>
        <p:nvPicPr>
          <p:cNvPr id="4" name="Content Placeholder 3" descr="One UART and one multiplexer enable one RS-232 transceiver to communicate with four others.">
            <a:extLst>
              <a:ext uri="{FF2B5EF4-FFF2-40B4-BE49-F238E27FC236}">
                <a16:creationId xmlns:a16="http://schemas.microsoft.com/office/drawing/2014/main" id="{844848C4-9771-44F2-98B0-16714E256EAD}"/>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2325" y="1777206"/>
            <a:ext cx="4181475" cy="3381375"/>
          </a:xfrm>
          <a:prstGeom prst="rect">
            <a:avLst/>
          </a:prstGeom>
          <a:noFill/>
          <a:ln>
            <a:noFill/>
          </a:ln>
        </p:spPr>
      </p:pic>
      <p:sp>
        <p:nvSpPr>
          <p:cNvPr id="5" name="TextBox 4">
            <a:extLst>
              <a:ext uri="{FF2B5EF4-FFF2-40B4-BE49-F238E27FC236}">
                <a16:creationId xmlns:a16="http://schemas.microsoft.com/office/drawing/2014/main" id="{5B889B5D-D06C-4D79-AB9B-1F6053A5D1D6}"/>
              </a:ext>
            </a:extLst>
          </p:cNvPr>
          <p:cNvSpPr txBox="1"/>
          <p:nvPr/>
        </p:nvSpPr>
        <p:spPr>
          <a:xfrm>
            <a:off x="905347" y="1982709"/>
            <a:ext cx="5549774"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t>Tx</a:t>
            </a:r>
            <a:r>
              <a:rPr lang="en-US" sz="2800" dirty="0"/>
              <a:t> and Rx lines can be multiplexed over MUX </a:t>
            </a:r>
          </a:p>
          <a:p>
            <a:pPr marL="285750" indent="-285750">
              <a:buFont typeface="Arial" panose="020B0604020202020204" pitchFamily="34" charset="0"/>
              <a:buChar char="•"/>
            </a:pPr>
            <a:r>
              <a:rPr lang="en-US" sz="2800" dirty="0"/>
              <a:t>Addition line driver are needed for power load</a:t>
            </a:r>
          </a:p>
          <a:p>
            <a:pPr marL="285750" indent="-285750">
              <a:buFont typeface="Arial" panose="020B0604020202020204" pitchFamily="34" charset="0"/>
              <a:buChar char="•"/>
            </a:pPr>
            <a:r>
              <a:rPr lang="en-US" sz="2800" dirty="0"/>
              <a:t>Device Selection – Channel Select </a:t>
            </a:r>
          </a:p>
          <a:p>
            <a:pPr marL="285750" indent="-285750">
              <a:buFont typeface="Arial" panose="020B0604020202020204" pitchFamily="34" charset="0"/>
              <a:buChar char="•"/>
            </a:pPr>
            <a:r>
              <a:rPr lang="en-US" sz="2800" dirty="0"/>
              <a:t>Top level protocol</a:t>
            </a:r>
          </a:p>
          <a:p>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DB849410-910D-47E4-AAA2-E7C322033B7F}"/>
              </a:ext>
            </a:extLst>
          </p:cNvPr>
          <p:cNvSpPr txBox="1"/>
          <p:nvPr/>
        </p:nvSpPr>
        <p:spPr>
          <a:xfrm>
            <a:off x="2172833" y="4696916"/>
            <a:ext cx="3177766" cy="923330"/>
          </a:xfrm>
          <a:prstGeom prst="rect">
            <a:avLst/>
          </a:prstGeom>
          <a:noFill/>
        </p:spPr>
        <p:txBody>
          <a:bodyPr wrap="square" rtlCol="0">
            <a:spAutoFit/>
          </a:bodyPr>
          <a:lstStyle/>
          <a:p>
            <a:r>
              <a:rPr lang="en-US" dirty="0"/>
              <a:t>write &lt;channel select&gt;</a:t>
            </a:r>
          </a:p>
          <a:p>
            <a:r>
              <a:rPr lang="en-US" dirty="0"/>
              <a:t>write &lt;read command&gt;</a:t>
            </a:r>
          </a:p>
          <a:p>
            <a:r>
              <a:rPr lang="en-US" dirty="0"/>
              <a:t>read &lt; data&gt; </a:t>
            </a:r>
          </a:p>
        </p:txBody>
      </p:sp>
    </p:spTree>
    <p:extLst>
      <p:ext uri="{BB962C8B-B14F-4D97-AF65-F5344CB8AC3E}">
        <p14:creationId xmlns:p14="http://schemas.microsoft.com/office/powerpoint/2010/main" val="1269503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2C96-978A-4AFE-B7CE-05C50C9A0BD4}"/>
              </a:ext>
            </a:extLst>
          </p:cNvPr>
          <p:cNvSpPr>
            <a:spLocks noGrp="1"/>
          </p:cNvSpPr>
          <p:nvPr>
            <p:ph type="title"/>
          </p:nvPr>
        </p:nvSpPr>
        <p:spPr/>
        <p:txBody>
          <a:bodyPr/>
          <a:lstStyle/>
          <a:p>
            <a:r>
              <a:rPr lang="en-US" dirty="0"/>
              <a:t>Serial Controller</a:t>
            </a:r>
          </a:p>
        </p:txBody>
      </p:sp>
      <p:sp>
        <p:nvSpPr>
          <p:cNvPr id="3" name="Content Placeholder 2">
            <a:extLst>
              <a:ext uri="{FF2B5EF4-FFF2-40B4-BE49-F238E27FC236}">
                <a16:creationId xmlns:a16="http://schemas.microsoft.com/office/drawing/2014/main" id="{DFF5BC0D-F1EC-4131-9D38-7F0865A07A61}"/>
              </a:ext>
            </a:extLst>
          </p:cNvPr>
          <p:cNvSpPr>
            <a:spLocks noGrp="1"/>
          </p:cNvSpPr>
          <p:nvPr>
            <p:ph idx="1"/>
          </p:nvPr>
        </p:nvSpPr>
        <p:spPr>
          <a:xfrm>
            <a:off x="838200" y="1825625"/>
            <a:ext cx="6414330" cy="4351338"/>
          </a:xfrm>
        </p:spPr>
        <p:txBody>
          <a:bodyPr>
            <a:normAutofit lnSpcReduction="10000"/>
          </a:bodyPr>
          <a:lstStyle/>
          <a:p>
            <a:r>
              <a:rPr lang="en-US" dirty="0"/>
              <a:t>Custom Design</a:t>
            </a:r>
          </a:p>
          <a:p>
            <a:r>
              <a:rPr lang="en-US" dirty="0"/>
              <a:t>Microcontroller can buffer the data</a:t>
            </a:r>
          </a:p>
          <a:p>
            <a:r>
              <a:rPr lang="en-US" dirty="0"/>
              <a:t>Can over limitation of slow sensor</a:t>
            </a:r>
          </a:p>
          <a:p>
            <a:r>
              <a:rPr lang="en-US" dirty="0"/>
              <a:t>Firmware can be designed to support wide range of commands such power off, power on</a:t>
            </a:r>
          </a:p>
          <a:p>
            <a:r>
              <a:rPr lang="en-US" dirty="0"/>
              <a:t>Firmware can also be used for sensor health monitoring, raising interrupt on failure</a:t>
            </a:r>
          </a:p>
          <a:p>
            <a:r>
              <a:rPr lang="en-US" dirty="0"/>
              <a:t>Parallel control</a:t>
            </a:r>
          </a:p>
        </p:txBody>
      </p:sp>
      <p:sp>
        <p:nvSpPr>
          <p:cNvPr id="27" name="Rectangle 30">
            <a:extLst>
              <a:ext uri="{FF2B5EF4-FFF2-40B4-BE49-F238E27FC236}">
                <a16:creationId xmlns:a16="http://schemas.microsoft.com/office/drawing/2014/main" id="{3C4FF5FD-8046-4618-AB74-7FBFB31C6DC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43" name="Straight Connector 42">
            <a:extLst>
              <a:ext uri="{FF2B5EF4-FFF2-40B4-BE49-F238E27FC236}">
                <a16:creationId xmlns:a16="http://schemas.microsoft.com/office/drawing/2014/main" id="{C988FEDF-457E-48E5-815E-280941F18F07}"/>
              </a:ext>
            </a:extLst>
          </p:cNvPr>
          <p:cNvCxnSpPr/>
          <p:nvPr/>
        </p:nvCxnSpPr>
        <p:spPr>
          <a:xfrm flipH="1">
            <a:off x="7595857" y="2260333"/>
            <a:ext cx="1054817" cy="0"/>
          </a:xfrm>
          <a:prstGeom prst="line">
            <a:avLst/>
          </a:prstGeom>
        </p:spPr>
        <p:style>
          <a:lnRef idx="3">
            <a:schemeClr val="dk1"/>
          </a:lnRef>
          <a:fillRef idx="0">
            <a:schemeClr val="dk1"/>
          </a:fillRef>
          <a:effectRef idx="2">
            <a:schemeClr val="dk1"/>
          </a:effectRef>
          <a:fontRef idx="minor">
            <a:schemeClr val="tx1"/>
          </a:fontRef>
        </p:style>
      </p:cxnSp>
      <p:grpSp>
        <p:nvGrpSpPr>
          <p:cNvPr id="45" name="Group 44">
            <a:extLst>
              <a:ext uri="{FF2B5EF4-FFF2-40B4-BE49-F238E27FC236}">
                <a16:creationId xmlns:a16="http://schemas.microsoft.com/office/drawing/2014/main" id="{AB2A230A-3CEE-430A-88CD-801648B41B5A}"/>
              </a:ext>
            </a:extLst>
          </p:cNvPr>
          <p:cNvGrpSpPr/>
          <p:nvPr/>
        </p:nvGrpSpPr>
        <p:grpSpPr>
          <a:xfrm>
            <a:off x="7252529" y="1921963"/>
            <a:ext cx="3840039" cy="2536808"/>
            <a:chOff x="7252529" y="1921963"/>
            <a:chExt cx="3840039" cy="2536808"/>
          </a:xfrm>
        </p:grpSpPr>
        <p:grpSp>
          <p:nvGrpSpPr>
            <p:cNvPr id="41" name="Group 40">
              <a:extLst>
                <a:ext uri="{FF2B5EF4-FFF2-40B4-BE49-F238E27FC236}">
                  <a16:creationId xmlns:a16="http://schemas.microsoft.com/office/drawing/2014/main" id="{5F0680A8-A4BB-47AF-8E22-41BA014EB5F9}"/>
                </a:ext>
              </a:extLst>
            </p:cNvPr>
            <p:cNvGrpSpPr/>
            <p:nvPr/>
          </p:nvGrpSpPr>
          <p:grpSpPr>
            <a:xfrm>
              <a:off x="7351307" y="1958983"/>
              <a:ext cx="3741261" cy="2499788"/>
              <a:chOff x="7351307" y="1958983"/>
              <a:chExt cx="3741261" cy="2499788"/>
            </a:xfrm>
          </p:grpSpPr>
          <p:sp>
            <p:nvSpPr>
              <p:cNvPr id="17" name="Rectangle 4">
                <a:extLst>
                  <a:ext uri="{FF2B5EF4-FFF2-40B4-BE49-F238E27FC236}">
                    <a16:creationId xmlns:a16="http://schemas.microsoft.com/office/drawing/2014/main" id="{52E5739F-5094-4EE5-B7DC-F3D92BDFA16F}"/>
                  </a:ext>
                </a:extLst>
              </p:cNvPr>
              <p:cNvSpPr>
                <a:spLocks noChangeArrowheads="1"/>
              </p:cNvSpPr>
              <p:nvPr/>
            </p:nvSpPr>
            <p:spPr bwMode="auto">
              <a:xfrm>
                <a:off x="7351307" y="2775226"/>
                <a:ext cx="792162" cy="88106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UART Over RS232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B7B62A87-0211-4690-B010-BFD848F94147}"/>
                  </a:ext>
                </a:extLst>
              </p:cNvPr>
              <p:cNvSpPr>
                <a:spLocks noChangeArrowheads="1"/>
              </p:cNvSpPr>
              <p:nvPr/>
            </p:nvSpPr>
            <p:spPr bwMode="auto">
              <a:xfrm>
                <a:off x="8650675" y="1972746"/>
                <a:ext cx="1064503" cy="248602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microcontroller</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(Firmware)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D4CC9F9F-5271-4CC7-8D0D-70AC89DD9F46}"/>
                  </a:ext>
                </a:extLst>
              </p:cNvPr>
              <p:cNvSpPr>
                <a:spLocks noChangeArrowheads="1"/>
              </p:cNvSpPr>
              <p:nvPr/>
            </p:nvSpPr>
            <p:spPr bwMode="auto">
              <a:xfrm>
                <a:off x="10144831" y="2260333"/>
                <a:ext cx="947737" cy="3571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Sensor-01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7">
                <a:extLst>
                  <a:ext uri="{FF2B5EF4-FFF2-40B4-BE49-F238E27FC236}">
                    <a16:creationId xmlns:a16="http://schemas.microsoft.com/office/drawing/2014/main" id="{DB1C3973-50A0-419A-AAC3-5F4960873B53}"/>
                  </a:ext>
                </a:extLst>
              </p:cNvPr>
              <p:cNvSpPr>
                <a:spLocks noChangeArrowheads="1"/>
              </p:cNvSpPr>
              <p:nvPr/>
            </p:nvSpPr>
            <p:spPr bwMode="auto">
              <a:xfrm>
                <a:off x="10144831" y="2964381"/>
                <a:ext cx="947737" cy="44132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Sensor-02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8">
                <a:extLst>
                  <a:ext uri="{FF2B5EF4-FFF2-40B4-BE49-F238E27FC236}">
                    <a16:creationId xmlns:a16="http://schemas.microsoft.com/office/drawing/2014/main" id="{D67DC168-A0CD-4417-8F88-798B0BC87828}"/>
                  </a:ext>
                </a:extLst>
              </p:cNvPr>
              <p:cNvSpPr>
                <a:spLocks noChangeArrowheads="1"/>
              </p:cNvSpPr>
              <p:nvPr/>
            </p:nvSpPr>
            <p:spPr bwMode="auto">
              <a:xfrm>
                <a:off x="10144831" y="3716354"/>
                <a:ext cx="947737" cy="3571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Sensor-10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4" name="Straight Connector 23">
                <a:extLst>
                  <a:ext uri="{FF2B5EF4-FFF2-40B4-BE49-F238E27FC236}">
                    <a16:creationId xmlns:a16="http://schemas.microsoft.com/office/drawing/2014/main" id="{22CEAF1C-E3DB-4E89-972B-B2DB40C6C797}"/>
                  </a:ext>
                </a:extLst>
              </p:cNvPr>
              <p:cNvCxnSpPr>
                <a:cxnSpLocks/>
                <a:endCxn id="19" idx="1"/>
              </p:cNvCxnSpPr>
              <p:nvPr/>
            </p:nvCxnSpPr>
            <p:spPr>
              <a:xfrm>
                <a:off x="9715178" y="2438927"/>
                <a:ext cx="429653" cy="0"/>
              </a:xfrm>
              <a:prstGeom prst="line">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7E47ABED-FCC9-490B-A16F-A46080BE741D}"/>
                  </a:ext>
                </a:extLst>
              </p:cNvPr>
              <p:cNvCxnSpPr>
                <a:cxnSpLocks/>
                <a:endCxn id="18" idx="1"/>
              </p:cNvCxnSpPr>
              <p:nvPr/>
            </p:nvCxnSpPr>
            <p:spPr>
              <a:xfrm>
                <a:off x="8143469" y="3215758"/>
                <a:ext cx="507206" cy="1"/>
              </a:xfrm>
              <a:prstGeom prst="line">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6" name="Text Box 2">
                <a:extLst>
                  <a:ext uri="{FF2B5EF4-FFF2-40B4-BE49-F238E27FC236}">
                    <a16:creationId xmlns:a16="http://schemas.microsoft.com/office/drawing/2014/main" id="{7D3A7E5E-6C6C-4038-8E7A-600BC1BB2661}"/>
                  </a:ext>
                </a:extLst>
              </p:cNvPr>
              <p:cNvSpPr txBox="1">
                <a:spLocks noChangeArrowheads="1"/>
              </p:cNvSpPr>
              <p:nvPr/>
            </p:nvSpPr>
            <p:spPr bwMode="auto">
              <a:xfrm>
                <a:off x="9813955" y="1958983"/>
                <a:ext cx="1077363" cy="24551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R232 &lt;-&gt; GPIO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3" name="Straight Connector 32">
                <a:extLst>
                  <a:ext uri="{FF2B5EF4-FFF2-40B4-BE49-F238E27FC236}">
                    <a16:creationId xmlns:a16="http://schemas.microsoft.com/office/drawing/2014/main" id="{2A6631C7-D91F-4545-8CB8-03285A74FC89}"/>
                  </a:ext>
                </a:extLst>
              </p:cNvPr>
              <p:cNvCxnSpPr>
                <a:cxnSpLocks/>
                <a:stCxn id="18" idx="3"/>
              </p:cNvCxnSpPr>
              <p:nvPr/>
            </p:nvCxnSpPr>
            <p:spPr>
              <a:xfrm flipV="1">
                <a:off x="9715178" y="3207305"/>
                <a:ext cx="429652" cy="8454"/>
              </a:xfrm>
              <a:prstGeom prst="line">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01999ED7-2141-4B8D-B7A0-34CD0557C49B}"/>
                  </a:ext>
                </a:extLst>
              </p:cNvPr>
              <p:cNvCxnSpPr>
                <a:cxnSpLocks/>
              </p:cNvCxnSpPr>
              <p:nvPr/>
            </p:nvCxnSpPr>
            <p:spPr>
              <a:xfrm>
                <a:off x="9714945" y="3866217"/>
                <a:ext cx="430352" cy="1"/>
              </a:xfrm>
              <a:prstGeom prst="line">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
          <p:nvSpPr>
            <p:cNvPr id="44" name="Rectangle 43">
              <a:extLst>
                <a:ext uri="{FF2B5EF4-FFF2-40B4-BE49-F238E27FC236}">
                  <a16:creationId xmlns:a16="http://schemas.microsoft.com/office/drawing/2014/main" id="{C09C06F5-8271-40D0-AF85-016059712B43}"/>
                </a:ext>
              </a:extLst>
            </p:cNvPr>
            <p:cNvSpPr/>
            <p:nvPr/>
          </p:nvSpPr>
          <p:spPr>
            <a:xfrm>
              <a:off x="7252529" y="1921963"/>
              <a:ext cx="1398145" cy="31099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Interrupt Line</a:t>
              </a:r>
            </a:p>
          </p:txBody>
        </p:sp>
      </p:grpSp>
    </p:spTree>
    <p:extLst>
      <p:ext uri="{BB962C8B-B14F-4D97-AF65-F5344CB8AC3E}">
        <p14:creationId xmlns:p14="http://schemas.microsoft.com/office/powerpoint/2010/main" val="107878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1232</Words>
  <Application>Microsoft Office PowerPoint</Application>
  <PresentationFormat>Widescreen</PresentationFormat>
  <Paragraphs>220</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Microsoft Sans Serif</vt:lpstr>
      <vt:lpstr>Times New Roman</vt:lpstr>
      <vt:lpstr>Office Theme</vt:lpstr>
      <vt:lpstr>Problem Statement </vt:lpstr>
      <vt:lpstr>Timing Analysis</vt:lpstr>
      <vt:lpstr>Challenges with RS232</vt:lpstr>
      <vt:lpstr>HW Solution</vt:lpstr>
      <vt:lpstr>Multidrop connection(1)</vt:lpstr>
      <vt:lpstr>Multidrop connection(2)</vt:lpstr>
      <vt:lpstr>Multiport Serial Boards/Cards/Adapters </vt:lpstr>
      <vt:lpstr>Serial Multiplexer</vt:lpstr>
      <vt:lpstr>Serial Controller</vt:lpstr>
      <vt:lpstr>Software Challenges</vt:lpstr>
      <vt:lpstr>Software Solution</vt:lpstr>
      <vt:lpstr>Sensor demon(1)</vt:lpstr>
      <vt:lpstr>Sensor Daemon(2)</vt:lpstr>
      <vt:lpstr>Configuration file</vt:lpstr>
      <vt:lpstr>Sensor Driver</vt:lpstr>
      <vt:lpstr>Low level Driver</vt:lpstr>
      <vt:lpstr>Kernel Driver</vt:lpstr>
      <vt:lpstr>Serial Controller (SW)</vt:lpstr>
      <vt:lpstr>Implementation</vt:lpstr>
      <vt:lpstr>Testing Demo </vt:lpstr>
      <vt:lpstr>Demo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Kumar</dc:creator>
  <cp:keywords>No Markings, , , , , , , , ,</cp:keywords>
  <cp:lastModifiedBy>Pankaj Kumar</cp:lastModifiedBy>
  <cp:revision>37</cp:revision>
  <dcterms:created xsi:type="dcterms:W3CDTF">2018-03-26T16:31:11Z</dcterms:created>
  <dcterms:modified xsi:type="dcterms:W3CDTF">2018-03-28T19:38:33Z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30a6b927-c9c3-48a0-8f5a-be67950bd3db</vt:lpwstr>
  </property>
  <property fmtid="{D5CDD505-2E9C-101B-9397-08002B2CF9AE}" pid="3" name="XilinxPublication Year">
    <vt:lpwstr/>
  </property>
  <property fmtid="{D5CDD505-2E9C-101B-9397-08002B2CF9AE}" pid="4" name="XilinxVisual Markings">
    <vt:lpwstr/>
  </property>
  <property fmtid="{D5CDD505-2E9C-101B-9397-08002B2CF9AE}" pid="5" name="XilinxAdditional Classifications">
    <vt:lpwstr/>
  </property>
  <property fmtid="{D5CDD505-2E9C-101B-9397-08002B2CF9AE}" pid="6" name="XilinxDevelopment Projects">
    <vt:lpwstr/>
  </property>
  <property fmtid="{D5CDD505-2E9C-101B-9397-08002B2CF9AE}" pid="7" name="XilinxThird Party">
    <vt:lpwstr/>
  </property>
  <property fmtid="{D5CDD505-2E9C-101B-9397-08002B2CF9AE}" pid="8" name="XilinxExport Control">
    <vt:lpwstr/>
  </property>
  <property fmtid="{D5CDD505-2E9C-101B-9397-08002B2CF9AE}" pid="9" name="XilinxNote (Line 2)">
    <vt:lpwstr/>
  </property>
  <property fmtid="{D5CDD505-2E9C-101B-9397-08002B2CF9AE}" pid="10" name="XilinxClassification">
    <vt:lpwstr>No Markings</vt:lpwstr>
  </property>
</Properties>
</file>