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71" r:id="rId3"/>
    <p:sldId id="265" r:id="rId4"/>
    <p:sldId id="268" r:id="rId5"/>
    <p:sldId id="269" r:id="rId6"/>
    <p:sldId id="270" r:id="rId7"/>
    <p:sldId id="261" r:id="rId8"/>
    <p:sldId id="262" r:id="rId9"/>
    <p:sldId id="263" r:id="rId10"/>
    <p:sldId id="27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230E23-1C7F-4BE6-AC20-8FAD878DAE3C}" type="datetimeFigureOut">
              <a:rPr lang="en-IN" smtClean="0"/>
              <a:t>03-04-2019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53331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187181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366461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984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3271276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230E23-1C7F-4BE6-AC20-8FAD878DAE3C}" type="datetimeFigureOut">
              <a:rPr lang="en-IN" smtClean="0"/>
              <a:t>03-04-2019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103627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230E23-1C7F-4BE6-AC20-8FAD878DAE3C}" type="datetimeFigureOut">
              <a:rPr lang="en-IN" smtClean="0"/>
              <a:t>03-04-2019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181546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230E23-1C7F-4BE6-AC20-8FAD878DAE3C}" type="datetimeFigureOut">
              <a:rPr lang="en-IN" smtClean="0"/>
              <a:t>03-04-2019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132342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230E23-1C7F-4BE6-AC20-8FAD878DAE3C}" type="datetimeFigureOut">
              <a:rPr lang="en-IN" smtClean="0"/>
              <a:t>03-04-2019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274927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230E23-1C7F-4BE6-AC20-8FAD878DAE3C}" type="datetimeFigureOut">
              <a:rPr lang="en-IN" smtClean="0"/>
              <a:t>03-04-2019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29285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30E23-1C7F-4BE6-AC20-8FAD878DAE3C}" type="datetimeFigureOut">
              <a:rPr lang="en-IN" smtClean="0"/>
              <a:t>03-04-2019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330740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2958714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230E23-1C7F-4BE6-AC20-8FAD878DAE3C}" type="datetimeFigureOut">
              <a:rPr lang="en-IN" smtClean="0"/>
              <a:t>03-04-2019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41911721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230E23-1C7F-4BE6-AC20-8FAD878DAE3C}" type="datetimeFigureOut">
              <a:rPr lang="en-IN" smtClean="0"/>
              <a:t>03-04-2019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103364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30E23-1C7F-4BE6-AC20-8FAD878DAE3C}" type="datetimeFigureOut">
              <a:rPr lang="en-IN" smtClean="0"/>
              <a:t>03-04-2019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380168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30038093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0E23-1C7F-4BE6-AC20-8FAD878DAE3C}" type="datetimeFigureOut">
              <a:rPr lang="en-IN" smtClean="0"/>
              <a:t>03-04-2019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9FD24-8707-4809-9660-05FA7E783823}" type="slidenum">
              <a:rPr lang="en-IN" smtClean="0"/>
              <a:t>‹#›</a:t>
            </a:fld>
            <a:endParaRPr lang="en-IN"/>
          </a:p>
        </p:txBody>
      </p:sp>
    </p:spTree>
    <p:extLst>
      <p:ext uri="{BB962C8B-B14F-4D97-AF65-F5344CB8AC3E}">
        <p14:creationId xmlns:p14="http://schemas.microsoft.com/office/powerpoint/2010/main" val="243216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230E23-1C7F-4BE6-AC20-8FAD878DAE3C}" type="datetimeFigureOut">
              <a:rPr lang="en-IN" smtClean="0"/>
              <a:t>03-04-2019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69FD24-8707-4809-9660-05FA7E783823}" type="slidenum">
              <a:rPr lang="en-IN" smtClean="0"/>
              <a:t>‹#›</a:t>
            </a:fld>
            <a:endParaRPr lang="en-IN"/>
          </a:p>
        </p:txBody>
      </p:sp>
    </p:spTree>
    <p:extLst>
      <p:ext uri="{BB962C8B-B14F-4D97-AF65-F5344CB8AC3E}">
        <p14:creationId xmlns:p14="http://schemas.microsoft.com/office/powerpoint/2010/main" val="1885830307"/>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6498" y="2841311"/>
            <a:ext cx="6815669" cy="1515533"/>
          </a:xfrm>
        </p:spPr>
        <p:txBody>
          <a:bodyPr>
            <a:normAutofit fontScale="90000"/>
          </a:bodyPr>
          <a:lstStyle/>
          <a:p>
            <a:r>
              <a:rPr lang="en-IN" sz="3600" dirty="0" smtClean="0"/>
              <a:t>Battle </a:t>
            </a:r>
            <a:r>
              <a:rPr lang="en-IN" sz="3600" dirty="0"/>
              <a:t>of the </a:t>
            </a:r>
            <a:r>
              <a:rPr lang="en-IN" sz="3600" dirty="0" smtClean="0"/>
              <a:t>Neighbourhoods</a:t>
            </a:r>
            <a:r>
              <a:rPr lang="en-IN" sz="3600" dirty="0"/>
              <a:t/>
            </a:r>
            <a:br>
              <a:rPr lang="en-IN" sz="3600" dirty="0"/>
            </a:br>
            <a:r>
              <a:rPr lang="en-IN" sz="3600" dirty="0"/>
              <a:t>Toronto vs New York </a:t>
            </a:r>
            <a:r>
              <a:rPr lang="en-IN" sz="3600" dirty="0" smtClean="0"/>
              <a:t>City</a:t>
            </a:r>
            <a:br>
              <a:rPr lang="en-IN" sz="3600" dirty="0" smtClean="0"/>
            </a:br>
            <a:r>
              <a:rPr lang="en-IN" sz="3600" dirty="0" smtClean="0"/>
              <a:t>for The best location for the best organization.</a:t>
            </a:r>
            <a:endParaRPr lang="en-IN" sz="3600" dirty="0"/>
          </a:p>
        </p:txBody>
      </p:sp>
      <p:sp>
        <p:nvSpPr>
          <p:cNvPr id="3" name="Subtitle 2"/>
          <p:cNvSpPr>
            <a:spLocks noGrp="1"/>
          </p:cNvSpPr>
          <p:nvPr>
            <p:ph type="subTitle" idx="1"/>
          </p:nvPr>
        </p:nvSpPr>
        <p:spPr>
          <a:xfrm>
            <a:off x="1874968" y="5065078"/>
            <a:ext cx="9001462" cy="1655762"/>
          </a:xfrm>
        </p:spPr>
        <p:txBody>
          <a:bodyPr/>
          <a:lstStyle/>
          <a:p>
            <a:pPr algn="r"/>
            <a:r>
              <a:rPr lang="en-IN" dirty="0" smtClean="0"/>
              <a:t>- Pankaj Kumar</a:t>
            </a:r>
            <a:endParaRPr lang="en-IN" dirty="0"/>
          </a:p>
        </p:txBody>
      </p:sp>
    </p:spTree>
    <p:extLst>
      <p:ext uri="{BB962C8B-B14F-4D97-AF65-F5344CB8AC3E}">
        <p14:creationId xmlns:p14="http://schemas.microsoft.com/office/powerpoint/2010/main" val="231931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2"/>
                </a:solidFill>
              </a:rPr>
              <a:t>Conclusion</a:t>
            </a:r>
          </a:p>
        </p:txBody>
      </p:sp>
      <p:sp>
        <p:nvSpPr>
          <p:cNvPr id="3" name="Content Placeholder 2"/>
          <p:cNvSpPr>
            <a:spLocks noGrp="1"/>
          </p:cNvSpPr>
          <p:nvPr>
            <p:ph idx="1"/>
          </p:nvPr>
        </p:nvSpPr>
        <p:spPr/>
        <p:txBody>
          <a:bodyPr/>
          <a:lstStyle/>
          <a:p>
            <a:r>
              <a:rPr lang="en-IN" dirty="0">
                <a:latin typeface="Optima-Regular"/>
              </a:rPr>
              <a:t>Based on the quantity of venues and variety of venues, Queens is a better choice than Scarborough to relocate the headquarters of </a:t>
            </a:r>
            <a:r>
              <a:rPr lang="en-IN" dirty="0" smtClean="0">
                <a:latin typeface="Optima-Regular"/>
              </a:rPr>
              <a:t>the organization</a:t>
            </a:r>
            <a:r>
              <a:rPr lang="en-IN" dirty="0">
                <a:latin typeface="Optima-Regular"/>
              </a:rPr>
              <a:t>. </a:t>
            </a:r>
            <a:endParaRPr lang="en-IN" dirty="0" smtClean="0">
              <a:latin typeface="Optima-Regular"/>
            </a:endParaRPr>
          </a:p>
          <a:p>
            <a:r>
              <a:rPr lang="en-IN" dirty="0" smtClean="0">
                <a:latin typeface="Optima-Regular"/>
              </a:rPr>
              <a:t>Queens </a:t>
            </a:r>
            <a:r>
              <a:rPr lang="en-IN" dirty="0">
                <a:latin typeface="Optima-Regular"/>
              </a:rPr>
              <a:t>offer a greater amount of gyms, grocery stores, restaurants for individual and families of the employees.</a:t>
            </a:r>
            <a:endParaRPr lang="en-IN" dirty="0"/>
          </a:p>
          <a:p>
            <a:endParaRPr lang="en-IN" dirty="0"/>
          </a:p>
        </p:txBody>
      </p:sp>
    </p:spTree>
    <p:extLst>
      <p:ext uri="{BB962C8B-B14F-4D97-AF65-F5344CB8AC3E}">
        <p14:creationId xmlns:p14="http://schemas.microsoft.com/office/powerpoint/2010/main" val="329989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8056" y="2710927"/>
            <a:ext cx="3786691" cy="707886"/>
          </a:xfrm>
          <a:prstGeom prst="rect">
            <a:avLst/>
          </a:prstGeom>
          <a:noFill/>
        </p:spPr>
        <p:txBody>
          <a:bodyPr wrap="square" rtlCol="0">
            <a:spAutoFit/>
          </a:bodyPr>
          <a:lstStyle/>
          <a:p>
            <a:pPr algn="ctr"/>
            <a:r>
              <a:rPr lang="en-IN" sz="4000" b="1" dirty="0" smtClean="0"/>
              <a:t>Thank you</a:t>
            </a:r>
            <a:endParaRPr lang="en-IN" sz="4000" b="1" dirty="0"/>
          </a:p>
        </p:txBody>
      </p:sp>
    </p:spTree>
    <p:extLst>
      <p:ext uri="{BB962C8B-B14F-4D97-AF65-F5344CB8AC3E}">
        <p14:creationId xmlns:p14="http://schemas.microsoft.com/office/powerpoint/2010/main" val="217173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rgbClr val="ABDAFC"/>
                </a:solidFill>
                <a:latin typeface="Arial Black" panose="020B0A04020102020204" pitchFamily="34" charset="0"/>
              </a:rPr>
              <a:t>Index</a:t>
            </a:r>
            <a:r>
              <a:rPr lang="en-IN" sz="3600" dirty="0">
                <a:solidFill>
                  <a:srgbClr val="ABDAFC"/>
                </a:solidFill>
                <a:latin typeface="Arial Black" panose="020B0A04020102020204" pitchFamily="34" charset="0"/>
              </a:rPr>
              <a:t/>
            </a:r>
            <a:br>
              <a:rPr lang="en-IN" sz="3600" dirty="0">
                <a:solidFill>
                  <a:srgbClr val="ABDAFC"/>
                </a:solidFill>
                <a:latin typeface="Arial Black" panose="020B0A04020102020204" pitchFamily="34" charset="0"/>
              </a:rPr>
            </a:br>
            <a:endParaRPr lang="en-IN"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IN" sz="1800" dirty="0">
                <a:latin typeface="Calibri" panose="020F0502020204030204" pitchFamily="34" charset="0"/>
              </a:rPr>
              <a:t>Problem statement</a:t>
            </a:r>
          </a:p>
          <a:p>
            <a:pPr marL="285750" indent="-285750">
              <a:buFont typeface="Wingdings" panose="05000000000000000000" pitchFamily="2" charset="2"/>
              <a:buChar char="Ø"/>
            </a:pPr>
            <a:r>
              <a:rPr lang="en-IN" sz="1800" dirty="0">
                <a:latin typeface="Calibri" panose="020F0502020204030204" pitchFamily="34" charset="0"/>
              </a:rPr>
              <a:t>Objective</a:t>
            </a:r>
          </a:p>
          <a:p>
            <a:pPr marL="285750" indent="-285750">
              <a:buFont typeface="Wingdings" panose="05000000000000000000" pitchFamily="2" charset="2"/>
              <a:buChar char="Ø"/>
            </a:pPr>
            <a:r>
              <a:rPr lang="en-IN" sz="1800" dirty="0">
                <a:latin typeface="Calibri" panose="020F0502020204030204" pitchFamily="34" charset="0"/>
              </a:rPr>
              <a:t>Data Acquisition </a:t>
            </a:r>
          </a:p>
          <a:p>
            <a:pPr marL="285750" indent="-285750">
              <a:buFont typeface="Wingdings" panose="05000000000000000000" pitchFamily="2" charset="2"/>
              <a:buChar char="Ø"/>
            </a:pPr>
            <a:r>
              <a:rPr lang="en-IN" sz="1800" dirty="0">
                <a:latin typeface="Calibri" panose="020F0502020204030204" pitchFamily="34" charset="0"/>
              </a:rPr>
              <a:t>Solution Case</a:t>
            </a:r>
          </a:p>
          <a:p>
            <a:pPr marL="285750" indent="-285750">
              <a:buFont typeface="Wingdings" panose="05000000000000000000" pitchFamily="2" charset="2"/>
              <a:buChar char="Ø"/>
            </a:pPr>
            <a:r>
              <a:rPr lang="en-IN" sz="1800" dirty="0">
                <a:latin typeface="Calibri" panose="020F0502020204030204" pitchFamily="34" charset="0"/>
              </a:rPr>
              <a:t>Results</a:t>
            </a:r>
          </a:p>
          <a:p>
            <a:pPr marL="285750" indent="-285750">
              <a:buFont typeface="Wingdings" panose="05000000000000000000" pitchFamily="2" charset="2"/>
              <a:buChar char="Ø"/>
            </a:pPr>
            <a:r>
              <a:rPr lang="en-IN" sz="1800" dirty="0">
                <a:latin typeface="Calibri" panose="020F0502020204030204" pitchFamily="34" charset="0"/>
              </a:rPr>
              <a:t>Conclusion</a:t>
            </a:r>
          </a:p>
          <a:p>
            <a:endParaRPr lang="en-IN" dirty="0"/>
          </a:p>
        </p:txBody>
      </p:sp>
    </p:spTree>
    <p:extLst>
      <p:ext uri="{BB962C8B-B14F-4D97-AF65-F5344CB8AC3E}">
        <p14:creationId xmlns:p14="http://schemas.microsoft.com/office/powerpoint/2010/main" val="299607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00000"/>
              </a:lnSpc>
              <a:spcBef>
                <a:spcPts val="0"/>
              </a:spcBef>
            </a:pPr>
            <a:r>
              <a:rPr lang="en-IN" sz="3200" b="0" cap="none" dirty="0">
                <a:solidFill>
                  <a:srgbClr val="ABDAFC"/>
                </a:solidFill>
                <a:effectLst/>
                <a:latin typeface="Arial Black" panose="020B0A04020102020204" pitchFamily="34" charset="0"/>
                <a:ea typeface="+mn-ea"/>
                <a:cs typeface="+mn-cs"/>
              </a:rPr>
              <a:t>PROBLEM </a:t>
            </a:r>
            <a:r>
              <a:rPr lang="en-IN" sz="3200" b="0" cap="none" dirty="0" smtClean="0">
                <a:solidFill>
                  <a:srgbClr val="ABDAFC"/>
                </a:solidFill>
                <a:effectLst/>
                <a:latin typeface="Arial Black" panose="020B0A04020102020204" pitchFamily="34" charset="0"/>
                <a:ea typeface="+mn-ea"/>
                <a:cs typeface="+mn-cs"/>
              </a:rPr>
              <a:t>STATEMENT</a:t>
            </a:r>
            <a:endParaRPr lang="en-IN"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IN" sz="1800" dirty="0" smtClean="0">
                <a:solidFill>
                  <a:prstClr val="white"/>
                </a:solidFill>
                <a:effectLst/>
                <a:latin typeface="Arial" panose="020B0604020202020204" pitchFamily="34" charset="0"/>
                <a:cs typeface="Arial" panose="020B0604020202020204" pitchFamily="34" charset="0"/>
              </a:rPr>
              <a:t>Understand the similarities and differences of neighbourhoods between </a:t>
            </a:r>
            <a:r>
              <a:rPr lang="en-IN" sz="1800" dirty="0" err="1" smtClean="0">
                <a:solidFill>
                  <a:prstClr val="white"/>
                </a:solidFill>
                <a:effectLst/>
                <a:latin typeface="Arial" panose="020B0604020202020204" pitchFamily="34" charset="0"/>
                <a:cs typeface="Arial" panose="020B0604020202020204" pitchFamily="34" charset="0"/>
              </a:rPr>
              <a:t>scarborough</a:t>
            </a:r>
            <a:r>
              <a:rPr lang="en-IN" sz="1800" dirty="0" smtClean="0">
                <a:solidFill>
                  <a:prstClr val="white"/>
                </a:solidFill>
                <a:effectLst/>
                <a:latin typeface="Arial" panose="020B0604020202020204" pitchFamily="34" charset="0"/>
                <a:cs typeface="Arial" panose="020B0604020202020204" pitchFamily="34" charset="0"/>
              </a:rPr>
              <a:t> borough in </a:t>
            </a:r>
            <a:r>
              <a:rPr lang="en-IN" sz="1800" dirty="0" err="1" smtClean="0">
                <a:solidFill>
                  <a:prstClr val="white"/>
                </a:solidFill>
                <a:effectLst/>
                <a:latin typeface="Arial" panose="020B0604020202020204" pitchFamily="34" charset="0"/>
                <a:cs typeface="Arial" panose="020B0604020202020204" pitchFamily="34" charset="0"/>
              </a:rPr>
              <a:t>toronto</a:t>
            </a:r>
            <a:r>
              <a:rPr lang="en-IN" sz="1800" dirty="0" smtClean="0">
                <a:solidFill>
                  <a:prstClr val="white"/>
                </a:solidFill>
                <a:effectLst/>
                <a:latin typeface="Arial" panose="020B0604020202020204" pitchFamily="34" charset="0"/>
                <a:cs typeface="Arial" panose="020B0604020202020204" pitchFamily="34" charset="0"/>
              </a:rPr>
              <a:t> and queens borough in </a:t>
            </a:r>
            <a:r>
              <a:rPr lang="en-IN" sz="1800" dirty="0">
                <a:solidFill>
                  <a:prstClr val="white"/>
                </a:solidFill>
                <a:effectLst/>
                <a:latin typeface="Arial" panose="020B0604020202020204" pitchFamily="34" charset="0"/>
                <a:cs typeface="Arial" panose="020B0604020202020204" pitchFamily="34" charset="0"/>
              </a:rPr>
              <a:t>N</a:t>
            </a:r>
            <a:r>
              <a:rPr lang="en-IN" sz="1800" dirty="0" smtClean="0">
                <a:solidFill>
                  <a:prstClr val="white"/>
                </a:solidFill>
                <a:effectLst/>
                <a:latin typeface="Arial" panose="020B0604020202020204" pitchFamily="34" charset="0"/>
                <a:cs typeface="Arial" panose="020B0604020202020204" pitchFamily="34" charset="0"/>
              </a:rPr>
              <a:t>ew </a:t>
            </a:r>
            <a:r>
              <a:rPr lang="en-IN" sz="1800" dirty="0">
                <a:solidFill>
                  <a:prstClr val="white"/>
                </a:solidFill>
                <a:effectLst/>
                <a:latin typeface="Arial" panose="020B0604020202020204" pitchFamily="34" charset="0"/>
                <a:cs typeface="Arial" panose="020B0604020202020204" pitchFamily="34" charset="0"/>
              </a:rPr>
              <a:t>Y</a:t>
            </a:r>
            <a:r>
              <a:rPr lang="en-IN" sz="1800" dirty="0" smtClean="0">
                <a:solidFill>
                  <a:prstClr val="white"/>
                </a:solidFill>
                <a:effectLst/>
                <a:latin typeface="Arial" panose="020B0604020202020204" pitchFamily="34" charset="0"/>
                <a:cs typeface="Arial" panose="020B0604020202020204" pitchFamily="34" charset="0"/>
              </a:rPr>
              <a:t>ork city . select the best neighbourhood for an organization to move its headquarters based on venues.</a:t>
            </a:r>
          </a:p>
          <a:p>
            <a:endParaRPr lang="en-IN" dirty="0"/>
          </a:p>
        </p:txBody>
      </p:sp>
    </p:spTree>
    <p:extLst>
      <p:ext uri="{BB962C8B-B14F-4D97-AF65-F5344CB8AC3E}">
        <p14:creationId xmlns:p14="http://schemas.microsoft.com/office/powerpoint/2010/main" val="342956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accent4">
                    <a:lumMod val="75000"/>
                  </a:schemeClr>
                </a:solidFill>
                <a:latin typeface="Arial Black" panose="020B0A04020102020204" pitchFamily="34" charset="0"/>
              </a:rPr>
              <a:t> </a:t>
            </a:r>
            <a:r>
              <a:rPr lang="en-IN" sz="3200" dirty="0">
                <a:solidFill>
                  <a:schemeClr val="tx2"/>
                </a:solidFill>
                <a:latin typeface="Arial Black" panose="020B0A04020102020204" pitchFamily="34" charset="0"/>
              </a:rPr>
              <a:t>OBJECTIVE</a:t>
            </a:r>
            <a:r>
              <a:rPr lang="en-IN" sz="3600" dirty="0">
                <a:solidFill>
                  <a:schemeClr val="tx2"/>
                </a:solidFill>
                <a:latin typeface="Arial Black" panose="020B0A04020102020204" pitchFamily="34" charset="0"/>
              </a:rPr>
              <a:t/>
            </a:r>
            <a:br>
              <a:rPr lang="en-IN" sz="3600" dirty="0">
                <a:solidFill>
                  <a:schemeClr val="tx2"/>
                </a:solidFill>
                <a:latin typeface="Arial Black" panose="020B0A04020102020204" pitchFamily="34" charset="0"/>
              </a:rPr>
            </a:br>
            <a:endParaRPr lang="en-IN" dirty="0"/>
          </a:p>
        </p:txBody>
      </p:sp>
      <p:sp>
        <p:nvSpPr>
          <p:cNvPr id="3" name="Content Placeholder 2"/>
          <p:cNvSpPr>
            <a:spLocks noGrp="1"/>
          </p:cNvSpPr>
          <p:nvPr>
            <p:ph idx="1"/>
          </p:nvPr>
        </p:nvSpPr>
        <p:spPr/>
        <p:txBody>
          <a:bodyPr/>
          <a:lstStyle/>
          <a:p>
            <a:pPr marL="285750" indent="-285750"/>
            <a:r>
              <a:rPr lang="en-IN" sz="1800" dirty="0" smtClean="0">
                <a:latin typeface="Arial" panose="020B0604020202020204" pitchFamily="34" charset="0"/>
                <a:cs typeface="Arial" panose="020B0604020202020204" pitchFamily="34" charset="0"/>
              </a:rPr>
              <a:t>Collect the neighbourhoods top venues using foursquare. </a:t>
            </a:r>
          </a:p>
          <a:p>
            <a:pPr marL="285750" indent="-285750"/>
            <a:r>
              <a:rPr lang="en-IN" sz="1800" dirty="0" smtClean="0">
                <a:latin typeface="Arial" panose="020B0604020202020204" pitchFamily="34" charset="0"/>
                <a:cs typeface="Arial" panose="020B0604020202020204" pitchFamily="34" charset="0"/>
              </a:rPr>
              <a:t>Form neighbourhood, based on venue categories using unsupervised k-means clustering algorithm.</a:t>
            </a:r>
          </a:p>
          <a:p>
            <a:pPr marL="285750" indent="-285750"/>
            <a:r>
              <a:rPr lang="en-IN" sz="1800" dirty="0" smtClean="0">
                <a:latin typeface="Arial" panose="020B0604020202020204" pitchFamily="34" charset="0"/>
                <a:cs typeface="Arial" panose="020B0604020202020204" pitchFamily="34" charset="0"/>
              </a:rPr>
              <a:t>Identify and understand the similarities and differences between </a:t>
            </a:r>
            <a:r>
              <a:rPr lang="en-IN" sz="1800" dirty="0" err="1" smtClean="0">
                <a:latin typeface="Arial" panose="020B0604020202020204" pitchFamily="34" charset="0"/>
                <a:cs typeface="Arial" panose="020B0604020202020204" pitchFamily="34" charset="0"/>
              </a:rPr>
              <a:t>scarborough</a:t>
            </a:r>
            <a:r>
              <a:rPr lang="en-IN" sz="1800" dirty="0" smtClean="0">
                <a:latin typeface="Arial" panose="020B0604020202020204" pitchFamily="34" charset="0"/>
                <a:cs typeface="Arial" panose="020B0604020202020204" pitchFamily="34" charset="0"/>
              </a:rPr>
              <a:t> and queens neighbourhoods to obtain insights into the neighbourhoods</a:t>
            </a:r>
            <a:r>
              <a:rPr lang="en-IN" sz="1800" dirty="0" smtClean="0">
                <a:latin typeface="Arial Black" panose="020B0A04020102020204" pitchFamily="34" charset="0"/>
              </a:rPr>
              <a:t>.</a:t>
            </a:r>
          </a:p>
          <a:p>
            <a:endParaRPr lang="en-IN" dirty="0"/>
          </a:p>
        </p:txBody>
      </p:sp>
    </p:spTree>
    <p:extLst>
      <p:ext uri="{BB962C8B-B14F-4D97-AF65-F5344CB8AC3E}">
        <p14:creationId xmlns:p14="http://schemas.microsoft.com/office/powerpoint/2010/main" val="289543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tx2"/>
                </a:solidFill>
              </a:rPr>
              <a:t>DATA ACQUISITION</a:t>
            </a:r>
            <a:r>
              <a:rPr lang="en-IN" sz="3600" dirty="0">
                <a:solidFill>
                  <a:schemeClr val="tx2"/>
                </a:solidFill>
              </a:rPr>
              <a:t/>
            </a:r>
            <a:br>
              <a:rPr lang="en-IN" sz="3600" dirty="0">
                <a:solidFill>
                  <a:schemeClr val="tx2"/>
                </a:solidFill>
              </a:rPr>
            </a:br>
            <a:endParaRPr lang="en-IN"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The data used for this project will be acquired from the respective cities </a:t>
            </a:r>
            <a:r>
              <a:rPr lang="en-IN" sz="1400" dirty="0" err="1" smtClean="0">
                <a:solidFill>
                  <a:prstClr val="white"/>
                </a:solidFill>
                <a:effectLst/>
                <a:latin typeface="Arial" panose="020B0604020202020204" pitchFamily="34" charset="0"/>
                <a:cs typeface="Arial" panose="020B0604020202020204" pitchFamily="34" charset="0"/>
              </a:rPr>
              <a:t>wikipedia</a:t>
            </a:r>
            <a:r>
              <a:rPr lang="en-IN" sz="1400" dirty="0" smtClean="0">
                <a:solidFill>
                  <a:prstClr val="white"/>
                </a:solidFill>
                <a:effectLst/>
                <a:latin typeface="Arial" panose="020B0604020202020204" pitchFamily="34" charset="0"/>
                <a:cs typeface="Arial" panose="020B0604020202020204" pitchFamily="34" charset="0"/>
              </a:rPr>
              <a:t> website pages. The datasets consists of the postal codes, neighbourhood names, latitude, and longitude information for each neighbourhood. Foursquare API search feature will be used to collect neighbourhood venue information. Details about local venues and locality will be provide insight into the qualities of A neighbourhood. In addition to foursquare, various </a:t>
            </a:r>
            <a:r>
              <a:rPr lang="en-IN" sz="1400" i="1" dirty="0" smtClean="0">
                <a:solidFill>
                  <a:srgbClr val="ABDAFC"/>
                </a:solidFill>
                <a:effectLst/>
                <a:latin typeface="Arial" panose="020B0604020202020204" pitchFamily="34" charset="0"/>
                <a:cs typeface="Arial" panose="020B0604020202020204" pitchFamily="34" charset="0"/>
              </a:rPr>
              <a:t>python packages will be used to create maps and machine learning models</a:t>
            </a:r>
            <a:r>
              <a:rPr lang="en-IN" sz="1400" dirty="0" smtClean="0">
                <a:solidFill>
                  <a:srgbClr val="9A66CA">
                    <a:lumMod val="75000"/>
                  </a:srgbClr>
                </a:solidFill>
                <a:effectLst/>
                <a:latin typeface="Arial" panose="020B0604020202020204" pitchFamily="34" charset="0"/>
                <a:cs typeface="Arial" panose="020B0604020202020204" pitchFamily="34" charset="0"/>
              </a:rPr>
              <a:t> </a:t>
            </a:r>
            <a:r>
              <a:rPr lang="en-IN" sz="1400" dirty="0" smtClean="0">
                <a:solidFill>
                  <a:prstClr val="white"/>
                </a:solidFill>
                <a:effectLst/>
                <a:latin typeface="Arial" panose="020B0604020202020204" pitchFamily="34" charset="0"/>
                <a:cs typeface="Arial" panose="020B0604020202020204" pitchFamily="34" charset="0"/>
              </a:rPr>
              <a:t>to further provide insights into our neighbourhood battle project.</a:t>
            </a:r>
            <a:r>
              <a:rPr lang="en-IN" sz="1800" dirty="0" smtClean="0">
                <a:solidFill>
                  <a:prstClr val="white"/>
                </a:solidFill>
                <a:effectLst/>
                <a:latin typeface="Arial" panose="020B0604020202020204" pitchFamily="34" charset="0"/>
                <a:cs typeface="Arial" panose="020B0604020202020204" pitchFamily="34" charset="0"/>
              </a:rPr>
              <a:t> </a:t>
            </a:r>
          </a:p>
          <a:p>
            <a:pPr marL="0" lvl="0" indent="0">
              <a:lnSpc>
                <a:spcPct val="100000"/>
              </a:lnSpc>
              <a:spcBef>
                <a:spcPts val="0"/>
              </a:spcBef>
              <a:buNone/>
            </a:pPr>
            <a:endParaRPr lang="en-IN" sz="1800" dirty="0" smtClean="0">
              <a:solidFill>
                <a:prstClr val="white"/>
              </a:solidFill>
              <a:effectLst/>
              <a:latin typeface="Arial" panose="020B0604020202020204" pitchFamily="34" charset="0"/>
              <a:cs typeface="Arial" panose="020B0604020202020204" pitchFamily="34" charset="0"/>
            </a:endParaRPr>
          </a:p>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Here we collect the neighbourhoods top venues using foursquare form neighbourhood based on venue categories using unsupervised k-means clustering algorithm.</a:t>
            </a:r>
          </a:p>
          <a:p>
            <a:pPr marL="0" lvl="0" indent="0">
              <a:lnSpc>
                <a:spcPct val="100000"/>
              </a:lnSpc>
              <a:spcBef>
                <a:spcPts val="0"/>
              </a:spcBef>
              <a:buNone/>
            </a:pPr>
            <a:endParaRPr lang="en-IN" sz="1400" dirty="0" smtClean="0">
              <a:solidFill>
                <a:prstClr val="white"/>
              </a:solidFill>
              <a:effectLst/>
              <a:latin typeface="Arial" panose="020B0604020202020204" pitchFamily="34" charset="0"/>
              <a:cs typeface="Arial" panose="020B0604020202020204" pitchFamily="34" charset="0"/>
            </a:endParaRPr>
          </a:p>
          <a:p>
            <a:pPr marL="0" lvl="0" indent="0">
              <a:lnSpc>
                <a:spcPct val="100000"/>
              </a:lnSpc>
              <a:spcBef>
                <a:spcPts val="0"/>
              </a:spcBef>
              <a:buNone/>
            </a:pPr>
            <a:r>
              <a:rPr lang="en-IN" sz="1400" i="1" dirty="0" smtClean="0">
                <a:solidFill>
                  <a:prstClr val="white"/>
                </a:solidFill>
                <a:effectLst/>
                <a:latin typeface="Arial" panose="020B0604020202020204" pitchFamily="34" charset="0"/>
                <a:cs typeface="Arial" panose="020B0604020202020204" pitchFamily="34" charset="0"/>
              </a:rPr>
              <a:t>I used the following datasets from these websites</a:t>
            </a:r>
            <a:r>
              <a:rPr lang="en-IN" sz="1400" dirty="0" smtClean="0">
                <a:solidFill>
                  <a:prstClr val="white"/>
                </a:solidFill>
                <a:effectLst/>
                <a:latin typeface="Arial" panose="020B0604020202020204" pitchFamily="34" charset="0"/>
                <a:cs typeface="Arial" panose="020B0604020202020204" pitchFamily="34" charset="0"/>
              </a:rPr>
              <a:t>:</a:t>
            </a:r>
          </a:p>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Toronto neighbourhoods - </a:t>
            </a:r>
            <a:r>
              <a:rPr lang="en-IN" sz="1400" dirty="0" smtClean="0">
                <a:solidFill>
                  <a:srgbClr val="ABDAFC"/>
                </a:solidFill>
                <a:effectLst/>
                <a:latin typeface="Arial" panose="020B0604020202020204" pitchFamily="34" charset="0"/>
                <a:cs typeface="Arial" panose="020B0604020202020204" pitchFamily="34" charset="0"/>
              </a:rPr>
              <a:t>https://en.Wikipedia.Org/wiki/list_of_postal_codes_of_canada:_m</a:t>
            </a:r>
            <a:r>
              <a:rPr lang="en-IN" sz="1400" dirty="0" smtClean="0">
                <a:solidFill>
                  <a:srgbClr val="9A66CA">
                    <a:lumMod val="75000"/>
                  </a:srgbClr>
                </a:solidFill>
                <a:effectLst/>
                <a:latin typeface="Arial" panose="020B0604020202020204" pitchFamily="34" charset="0"/>
                <a:cs typeface="Arial" panose="020B0604020202020204" pitchFamily="34" charset="0"/>
              </a:rPr>
              <a:t>.</a:t>
            </a:r>
          </a:p>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Toronto latitude and longitude </a:t>
            </a:r>
            <a:r>
              <a:rPr lang="en-IN" sz="1400" dirty="0" smtClean="0">
                <a:solidFill>
                  <a:srgbClr val="ABDAFC"/>
                </a:solidFill>
                <a:effectLst/>
                <a:latin typeface="Arial" panose="020B0604020202020204" pitchFamily="34" charset="0"/>
                <a:cs typeface="Arial" panose="020B0604020202020204" pitchFamily="34" charset="0"/>
              </a:rPr>
              <a:t>- http://cocl.Us/geospatial_data</a:t>
            </a:r>
          </a:p>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New </a:t>
            </a:r>
            <a:r>
              <a:rPr lang="en-IN" sz="1400" dirty="0" err="1" smtClean="0">
                <a:solidFill>
                  <a:prstClr val="white"/>
                </a:solidFill>
                <a:effectLst/>
                <a:latin typeface="Arial" panose="020B0604020202020204" pitchFamily="34" charset="0"/>
                <a:cs typeface="Arial" panose="020B0604020202020204" pitchFamily="34" charset="0"/>
              </a:rPr>
              <a:t>york</a:t>
            </a:r>
            <a:r>
              <a:rPr lang="en-IN" sz="1400" dirty="0" smtClean="0">
                <a:solidFill>
                  <a:prstClr val="white"/>
                </a:solidFill>
                <a:effectLst/>
                <a:latin typeface="Arial" panose="020B0604020202020204" pitchFamily="34" charset="0"/>
                <a:cs typeface="Arial" panose="020B0604020202020204" pitchFamily="34" charset="0"/>
              </a:rPr>
              <a:t> city neighbourhoods - </a:t>
            </a:r>
            <a:r>
              <a:rPr lang="en-IN" sz="1400" dirty="0" smtClean="0">
                <a:solidFill>
                  <a:srgbClr val="ABDAFC"/>
                </a:solidFill>
                <a:effectLst/>
                <a:latin typeface="Arial" panose="020B0604020202020204" pitchFamily="34" charset="0"/>
                <a:cs typeface="Arial" panose="020B0604020202020204" pitchFamily="34" charset="0"/>
              </a:rPr>
              <a:t>https://geo.Nyu.Edu/catalog/nyu_2451_34572</a:t>
            </a:r>
          </a:p>
          <a:p>
            <a:pPr marL="0" lvl="0" indent="0">
              <a:lnSpc>
                <a:spcPct val="100000"/>
              </a:lnSpc>
              <a:spcBef>
                <a:spcPts val="0"/>
              </a:spcBef>
              <a:buNone/>
            </a:pPr>
            <a:r>
              <a:rPr lang="en-IN" sz="1400" dirty="0" smtClean="0">
                <a:solidFill>
                  <a:prstClr val="white"/>
                </a:solidFill>
                <a:effectLst/>
                <a:latin typeface="Arial" panose="020B0604020202020204" pitchFamily="34" charset="0"/>
                <a:cs typeface="Arial" panose="020B0604020202020204" pitchFamily="34" charset="0"/>
              </a:rPr>
              <a:t>New </a:t>
            </a:r>
            <a:r>
              <a:rPr lang="en-IN" sz="1400" dirty="0" err="1" smtClean="0">
                <a:solidFill>
                  <a:prstClr val="white"/>
                </a:solidFill>
                <a:effectLst/>
                <a:latin typeface="Arial" panose="020B0604020202020204" pitchFamily="34" charset="0"/>
                <a:cs typeface="Arial" panose="020B0604020202020204" pitchFamily="34" charset="0"/>
              </a:rPr>
              <a:t>york</a:t>
            </a:r>
            <a:r>
              <a:rPr lang="en-IN" sz="1400" dirty="0" smtClean="0">
                <a:solidFill>
                  <a:prstClr val="white"/>
                </a:solidFill>
                <a:effectLst/>
                <a:latin typeface="Arial" panose="020B0604020202020204" pitchFamily="34" charset="0"/>
                <a:cs typeface="Arial" panose="020B0604020202020204" pitchFamily="34" charset="0"/>
              </a:rPr>
              <a:t> city latitude and longitude = python </a:t>
            </a:r>
            <a:r>
              <a:rPr lang="en-IN" sz="1400" dirty="0" err="1" smtClean="0">
                <a:solidFill>
                  <a:prstClr val="white"/>
                </a:solidFill>
                <a:effectLst/>
                <a:latin typeface="Arial" panose="020B0604020202020204" pitchFamily="34" charset="0"/>
                <a:cs typeface="Arial" panose="020B0604020202020204" pitchFamily="34" charset="0"/>
              </a:rPr>
              <a:t>geolibrar</a:t>
            </a:r>
            <a:r>
              <a:rPr lang="en-IN" sz="1400" dirty="0" smtClean="0">
                <a:solidFill>
                  <a:prstClr val="white"/>
                </a:solidFill>
                <a:effectLst/>
                <a:latin typeface="Arial" panose="020B0604020202020204" pitchFamily="34" charset="0"/>
                <a:cs typeface="Arial" panose="020B0604020202020204" pitchFamily="34" charset="0"/>
              </a:rPr>
              <a:t> .</a:t>
            </a:r>
          </a:p>
          <a:p>
            <a:pPr marL="0" lvl="0" indent="0">
              <a:lnSpc>
                <a:spcPct val="100000"/>
              </a:lnSpc>
              <a:spcBef>
                <a:spcPts val="0"/>
              </a:spcBef>
              <a:buNone/>
            </a:pPr>
            <a:endParaRPr lang="en-IN" sz="1400" dirty="0">
              <a:solidFill>
                <a:prstClr val="white"/>
              </a:solidFill>
              <a:effectLst/>
            </a:endParaRPr>
          </a:p>
          <a:p>
            <a:pPr marL="0" lvl="0" indent="0">
              <a:lnSpc>
                <a:spcPct val="100000"/>
              </a:lnSpc>
              <a:spcBef>
                <a:spcPts val="0"/>
              </a:spcBef>
              <a:buNone/>
            </a:pPr>
            <a:endParaRPr lang="en-IN" sz="1400" dirty="0" smtClean="0">
              <a:solidFill>
                <a:prstClr val="white"/>
              </a:solidFill>
              <a:effectLst/>
            </a:endParaRPr>
          </a:p>
          <a:p>
            <a:pPr marL="0" lvl="0" indent="0">
              <a:lnSpc>
                <a:spcPct val="100000"/>
              </a:lnSpc>
              <a:spcBef>
                <a:spcPts val="0"/>
              </a:spcBef>
              <a:buNone/>
            </a:pPr>
            <a:endParaRPr lang="en-IN" sz="1400" dirty="0">
              <a:solidFill>
                <a:prstClr val="white"/>
              </a:solidFill>
              <a:effectLst/>
            </a:endParaRPr>
          </a:p>
          <a:p>
            <a:pPr marL="0" lvl="0" indent="0">
              <a:lnSpc>
                <a:spcPct val="100000"/>
              </a:lnSpc>
              <a:spcBef>
                <a:spcPts val="0"/>
              </a:spcBef>
              <a:buNone/>
            </a:pPr>
            <a:endParaRPr lang="en-IN" sz="1400" dirty="0">
              <a:solidFill>
                <a:prstClr val="white"/>
              </a:solidFill>
              <a:effectLst/>
            </a:endParaRPr>
          </a:p>
          <a:p>
            <a:endParaRPr lang="en-IN" dirty="0"/>
          </a:p>
        </p:txBody>
      </p:sp>
    </p:spTree>
    <p:extLst>
      <p:ext uri="{BB962C8B-B14F-4D97-AF65-F5344CB8AC3E}">
        <p14:creationId xmlns:p14="http://schemas.microsoft.com/office/powerpoint/2010/main" val="10220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00000"/>
              </a:lnSpc>
              <a:spcBef>
                <a:spcPts val="0"/>
              </a:spcBef>
            </a:pPr>
            <a:r>
              <a:rPr lang="en-IN" sz="3600" cap="none" dirty="0">
                <a:solidFill>
                  <a:srgbClr val="ABDAFC"/>
                </a:solidFill>
                <a:effectLst/>
                <a:latin typeface="Rockwell" panose="02060603020205020403"/>
                <a:ea typeface="+mn-ea"/>
                <a:cs typeface="+mn-cs"/>
              </a:rPr>
              <a:t>HOW IT WILL BE USED TO SOLVE THE PROBLEM</a:t>
            </a:r>
            <a:r>
              <a:rPr lang="en-IN" sz="3600" b="0" cap="none" dirty="0">
                <a:solidFill>
                  <a:srgbClr val="ABDAFC"/>
                </a:solidFill>
                <a:effectLst/>
                <a:latin typeface="Rockwell" panose="02060603020205020403"/>
                <a:ea typeface="+mn-ea"/>
                <a:cs typeface="+mn-cs"/>
              </a:rPr>
              <a:t>.</a:t>
            </a:r>
            <a:r>
              <a:rPr lang="en-IN" sz="3200" b="0" cap="none" dirty="0">
                <a:solidFill>
                  <a:srgbClr val="ABDAFC"/>
                </a:solidFill>
                <a:effectLst/>
                <a:latin typeface="Rockwell" panose="02060603020205020403"/>
                <a:ea typeface="+mn-ea"/>
                <a:cs typeface="+mn-cs"/>
              </a:rPr>
              <a:t/>
            </a:r>
            <a:br>
              <a:rPr lang="en-IN" sz="3200" b="0" cap="none" dirty="0">
                <a:solidFill>
                  <a:srgbClr val="ABDAFC"/>
                </a:solidFill>
                <a:effectLst/>
                <a:latin typeface="Rockwell" panose="02060603020205020403"/>
                <a:ea typeface="+mn-ea"/>
                <a:cs typeface="+mn-cs"/>
              </a:rPr>
            </a:br>
            <a:endParaRPr lang="en-IN"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IN" sz="1800" dirty="0" smtClean="0">
                <a:solidFill>
                  <a:prstClr val="white"/>
                </a:solidFill>
                <a:effectLst/>
                <a:latin typeface="Arial" panose="020B0604020202020204" pitchFamily="34" charset="0"/>
                <a:cs typeface="Arial" panose="020B0604020202020204" pitchFamily="34" charset="0"/>
              </a:rPr>
              <a:t>This project will analyse neighbourhoods between </a:t>
            </a:r>
            <a:r>
              <a:rPr lang="en-IN" sz="1800" dirty="0" err="1" smtClean="0">
                <a:solidFill>
                  <a:prstClr val="white"/>
                </a:solidFill>
                <a:effectLst/>
                <a:latin typeface="Arial" panose="020B0604020202020204" pitchFamily="34" charset="0"/>
                <a:cs typeface="Arial" panose="020B0604020202020204" pitchFamily="34" charset="0"/>
              </a:rPr>
              <a:t>toronto</a:t>
            </a:r>
            <a:r>
              <a:rPr lang="en-IN" sz="1800" dirty="0" smtClean="0">
                <a:solidFill>
                  <a:prstClr val="white"/>
                </a:solidFill>
                <a:effectLst/>
                <a:latin typeface="Arial" panose="020B0604020202020204" pitchFamily="34" charset="0"/>
                <a:cs typeface="Arial" panose="020B0604020202020204" pitchFamily="34" charset="0"/>
              </a:rPr>
              <a:t>, </a:t>
            </a:r>
            <a:r>
              <a:rPr lang="en-IN" sz="1800" dirty="0" err="1" smtClean="0">
                <a:solidFill>
                  <a:prstClr val="white"/>
                </a:solidFill>
                <a:effectLst/>
                <a:latin typeface="Arial" panose="020B0604020202020204" pitchFamily="34" charset="0"/>
                <a:cs typeface="Arial" panose="020B0604020202020204" pitchFamily="34" charset="0"/>
              </a:rPr>
              <a:t>canada</a:t>
            </a:r>
            <a:r>
              <a:rPr lang="en-IN" sz="1800" dirty="0" smtClean="0">
                <a:solidFill>
                  <a:prstClr val="white"/>
                </a:solidFill>
                <a:effectLst/>
                <a:latin typeface="Arial" panose="020B0604020202020204" pitchFamily="34" charset="0"/>
                <a:cs typeface="Arial" panose="020B0604020202020204" pitchFamily="34" charset="0"/>
              </a:rPr>
              <a:t> and New York city, New </a:t>
            </a:r>
            <a:r>
              <a:rPr lang="en-IN" sz="1800" dirty="0">
                <a:solidFill>
                  <a:prstClr val="white"/>
                </a:solidFill>
                <a:effectLst/>
                <a:latin typeface="Arial" panose="020B0604020202020204" pitchFamily="34" charset="0"/>
                <a:cs typeface="Arial" panose="020B0604020202020204" pitchFamily="34" charset="0"/>
              </a:rPr>
              <a:t>Y</a:t>
            </a:r>
            <a:r>
              <a:rPr lang="en-IN" sz="1800" dirty="0" smtClean="0">
                <a:solidFill>
                  <a:prstClr val="white"/>
                </a:solidFill>
                <a:effectLst/>
                <a:latin typeface="Arial" panose="020B0604020202020204" pitchFamily="34" charset="0"/>
                <a:cs typeface="Arial" panose="020B0604020202020204" pitchFamily="34" charset="0"/>
              </a:rPr>
              <a:t>ork. For an organization is looking to move its headquarters to either </a:t>
            </a:r>
            <a:r>
              <a:rPr lang="en-IN" sz="1800" dirty="0" err="1" smtClean="0">
                <a:solidFill>
                  <a:prstClr val="white"/>
                </a:solidFill>
                <a:effectLst/>
                <a:latin typeface="Arial" panose="020B0604020202020204" pitchFamily="34" charset="0"/>
                <a:cs typeface="Arial" panose="020B0604020202020204" pitchFamily="34" charset="0"/>
              </a:rPr>
              <a:t>toronto</a:t>
            </a:r>
            <a:r>
              <a:rPr lang="en-IN" sz="1800" dirty="0" smtClean="0">
                <a:solidFill>
                  <a:prstClr val="white"/>
                </a:solidFill>
                <a:effectLst/>
                <a:latin typeface="Arial" panose="020B0604020202020204" pitchFamily="34" charset="0"/>
                <a:cs typeface="Arial" panose="020B0604020202020204" pitchFamily="34" charset="0"/>
              </a:rPr>
              <a:t> or </a:t>
            </a:r>
            <a:r>
              <a:rPr lang="en-IN" sz="1800" dirty="0">
                <a:solidFill>
                  <a:prstClr val="white"/>
                </a:solidFill>
                <a:effectLst/>
                <a:latin typeface="Arial" panose="020B0604020202020204" pitchFamily="34" charset="0"/>
                <a:cs typeface="Arial" panose="020B0604020202020204" pitchFamily="34" charset="0"/>
              </a:rPr>
              <a:t>New </a:t>
            </a:r>
            <a:r>
              <a:rPr lang="en-IN" sz="1800" dirty="0" smtClean="0">
                <a:solidFill>
                  <a:prstClr val="white"/>
                </a:solidFill>
                <a:effectLst/>
                <a:latin typeface="Arial" panose="020B0604020202020204" pitchFamily="34" charset="0"/>
                <a:cs typeface="Arial" panose="020B0604020202020204" pitchFamily="34" charset="0"/>
              </a:rPr>
              <a:t>York. The company wants insight into the neighbourhoods and local businesses in the cities so that its employees may have the optimum living standards and quality of life for family and himself. This project will explore the similarities and dissimilarities between certain neighbourhoods in the two cities, and determine which neighbourhoods best fit the culture of the organization for employees.</a:t>
            </a:r>
          </a:p>
          <a:p>
            <a:pPr marL="0" indent="0">
              <a:buNone/>
            </a:pPr>
            <a:endParaRPr lang="en-IN" dirty="0"/>
          </a:p>
        </p:txBody>
      </p:sp>
    </p:spTree>
    <p:extLst>
      <p:ext uri="{BB962C8B-B14F-4D97-AF65-F5344CB8AC3E}">
        <p14:creationId xmlns:p14="http://schemas.microsoft.com/office/powerpoint/2010/main" val="130639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320" y="3649866"/>
            <a:ext cx="11125200" cy="2914650"/>
          </a:xfrm>
          <a:prstGeom prst="rect">
            <a:avLst/>
          </a:prstGeom>
          <a:solidFill>
            <a:schemeClr val="tx1"/>
          </a:solidFill>
          <a:ln>
            <a:solidFill>
              <a:schemeClr val="tx1"/>
            </a:solidFill>
          </a:ln>
        </p:spPr>
      </p:pic>
      <p:sp>
        <p:nvSpPr>
          <p:cNvPr id="4" name="Rectangle 3"/>
          <p:cNvSpPr/>
          <p:nvPr/>
        </p:nvSpPr>
        <p:spPr>
          <a:xfrm>
            <a:off x="10284310" y="658662"/>
            <a:ext cx="1753497" cy="2308324"/>
          </a:xfrm>
          <a:prstGeom prst="rect">
            <a:avLst/>
          </a:prstGeom>
        </p:spPr>
        <p:txBody>
          <a:bodyPr wrap="square">
            <a:spAutoFit/>
          </a:bodyPr>
          <a:lstStyle/>
          <a:p>
            <a:r>
              <a:rPr lang="en-IN" b="0" i="0" u="none" strike="noStrike" baseline="0" dirty="0" smtClean="0">
                <a:latin typeface="Optima-Regular"/>
              </a:rPr>
              <a:t>Map of Scarborough</a:t>
            </a:r>
          </a:p>
          <a:p>
            <a:r>
              <a:rPr lang="en-IN" b="0" i="0" u="none" strike="noStrike" baseline="0" dirty="0" smtClean="0">
                <a:latin typeface="Optima-Regular"/>
              </a:rPr>
              <a:t>in Toronto </a:t>
            </a:r>
            <a:r>
              <a:rPr lang="en-IN" b="1" dirty="0"/>
              <a:t>using k-means</a:t>
            </a:r>
          </a:p>
          <a:p>
            <a:r>
              <a:rPr lang="en-IN" b="0" i="0" u="none" strike="noStrike" baseline="0" dirty="0" smtClean="0">
                <a:latin typeface="Optima-Regular"/>
              </a:rPr>
              <a:t>Different neighbourhood clusters</a:t>
            </a:r>
            <a:endParaRPr lang="en-IN" dirty="0"/>
          </a:p>
        </p:txBody>
      </p:sp>
      <p:pic>
        <p:nvPicPr>
          <p:cNvPr id="5" name="Picture 4"/>
          <p:cNvPicPr>
            <a:picLocks noChangeAspect="1"/>
          </p:cNvPicPr>
          <p:nvPr/>
        </p:nvPicPr>
        <p:blipFill>
          <a:blip r:embed="rId3"/>
          <a:stretch>
            <a:fillRect/>
          </a:stretch>
        </p:blipFill>
        <p:spPr>
          <a:xfrm>
            <a:off x="320320" y="329900"/>
            <a:ext cx="9748837" cy="3190875"/>
          </a:xfrm>
          <a:prstGeom prst="rect">
            <a:avLst/>
          </a:prstGeom>
          <a:ln>
            <a:solidFill>
              <a:schemeClr val="tx1"/>
            </a:solidFill>
          </a:ln>
        </p:spPr>
      </p:pic>
    </p:spTree>
    <p:extLst>
      <p:ext uri="{BB962C8B-B14F-4D97-AF65-F5344CB8AC3E}">
        <p14:creationId xmlns:p14="http://schemas.microsoft.com/office/powerpoint/2010/main" val="225102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262" y="3696597"/>
            <a:ext cx="11801475" cy="2971800"/>
          </a:xfrm>
          <a:prstGeom prst="rect">
            <a:avLst/>
          </a:prstGeom>
        </p:spPr>
      </p:pic>
      <p:pic>
        <p:nvPicPr>
          <p:cNvPr id="3" name="Picture 2"/>
          <p:cNvPicPr>
            <a:picLocks noChangeAspect="1"/>
          </p:cNvPicPr>
          <p:nvPr/>
        </p:nvPicPr>
        <p:blipFill>
          <a:blip r:embed="rId3"/>
          <a:stretch>
            <a:fillRect/>
          </a:stretch>
        </p:blipFill>
        <p:spPr>
          <a:xfrm>
            <a:off x="195261" y="83036"/>
            <a:ext cx="9798593" cy="3613561"/>
          </a:xfrm>
          <a:prstGeom prst="rect">
            <a:avLst/>
          </a:prstGeom>
        </p:spPr>
      </p:pic>
      <p:sp>
        <p:nvSpPr>
          <p:cNvPr id="4" name="Rectangle 3"/>
          <p:cNvSpPr/>
          <p:nvPr/>
        </p:nvSpPr>
        <p:spPr>
          <a:xfrm>
            <a:off x="10090673" y="627978"/>
            <a:ext cx="1423595" cy="1815882"/>
          </a:xfrm>
          <a:prstGeom prst="rect">
            <a:avLst/>
          </a:prstGeom>
        </p:spPr>
        <p:txBody>
          <a:bodyPr wrap="square">
            <a:spAutoFit/>
          </a:bodyPr>
          <a:lstStyle/>
          <a:p>
            <a:r>
              <a:rPr lang="en-IN" b="0" i="0" u="none" strike="noStrike" baseline="0" dirty="0" smtClean="0">
                <a:latin typeface="Optima-Regular"/>
              </a:rPr>
              <a:t>Map of</a:t>
            </a:r>
          </a:p>
          <a:p>
            <a:r>
              <a:rPr lang="en-IN" b="0" i="0" u="none" strike="noStrike" baseline="0" dirty="0" smtClean="0">
                <a:latin typeface="Optima-Regular"/>
              </a:rPr>
              <a:t>Queens</a:t>
            </a:r>
          </a:p>
          <a:p>
            <a:r>
              <a:rPr lang="en-IN" b="0" i="0" u="none" strike="noStrike" baseline="0" dirty="0" smtClean="0">
                <a:latin typeface="Optima-Regular"/>
              </a:rPr>
              <a:t>In</a:t>
            </a:r>
            <a:r>
              <a:rPr lang="en-IN" b="0" i="0" u="none" strike="noStrike" dirty="0" smtClean="0">
                <a:latin typeface="Optima-Regular"/>
              </a:rPr>
              <a:t> </a:t>
            </a:r>
            <a:r>
              <a:rPr lang="en-IN" b="0" i="0" u="none" strike="noStrike" baseline="0" dirty="0" smtClean="0">
                <a:latin typeface="Optima-Regular"/>
              </a:rPr>
              <a:t>New York City</a:t>
            </a:r>
          </a:p>
          <a:p>
            <a:endParaRPr lang="en-IN" sz="1000" b="0" i="0" u="none" strike="noStrike" baseline="0" dirty="0" smtClean="0">
              <a:latin typeface="Optima-Regular"/>
            </a:endParaRPr>
          </a:p>
          <a:p>
            <a:r>
              <a:rPr lang="en-IN" sz="1000" b="0" i="0" u="none" strike="noStrike" baseline="0" dirty="0" smtClean="0">
                <a:latin typeface="Optima-Regular"/>
              </a:rPr>
              <a:t>Different neighbourhood</a:t>
            </a:r>
          </a:p>
          <a:p>
            <a:r>
              <a:rPr lang="en-IN" sz="1000" b="0" i="0" u="none" strike="noStrike" baseline="0" dirty="0" smtClean="0">
                <a:latin typeface="Optima-Regular"/>
              </a:rPr>
              <a:t>clusters</a:t>
            </a:r>
            <a:endParaRPr lang="en-IN" dirty="0"/>
          </a:p>
        </p:txBody>
      </p:sp>
    </p:spTree>
    <p:extLst>
      <p:ext uri="{BB962C8B-B14F-4D97-AF65-F5344CB8AC3E}">
        <p14:creationId xmlns:p14="http://schemas.microsoft.com/office/powerpoint/2010/main" val="30325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754" y="87464"/>
            <a:ext cx="11220898" cy="5232202"/>
          </a:xfrm>
          <a:prstGeom prst="rect">
            <a:avLst/>
          </a:prstGeom>
        </p:spPr>
        <p:txBody>
          <a:bodyPr wrap="square">
            <a:spAutoFit/>
          </a:bodyPr>
          <a:lstStyle/>
          <a:p>
            <a:pPr algn="ctr">
              <a:lnSpc>
                <a:spcPct val="90000"/>
              </a:lnSpc>
              <a:spcBef>
                <a:spcPct val="0"/>
              </a:spcBef>
            </a:pPr>
            <a:r>
              <a:rPr lang="en-IN" sz="3200" b="1" cap="all" dirty="0">
                <a:solidFill>
                  <a:schemeClr val="tx2"/>
                </a:solidFill>
                <a:effectLst>
                  <a:outerShdw blurRad="50800" dist="63500" dir="2700000" algn="tl" rotWithShape="0">
                    <a:srgbClr val="000000">
                      <a:alpha val="48000"/>
                    </a:srgbClr>
                  </a:outerShdw>
                </a:effectLst>
                <a:latin typeface="+mj-lt"/>
                <a:ea typeface="+mj-ea"/>
                <a:cs typeface="+mj-cs"/>
              </a:rPr>
              <a:t>Comparison between Neighbourhoods</a:t>
            </a:r>
          </a:p>
          <a:p>
            <a:pPr algn="ctr">
              <a:lnSpc>
                <a:spcPct val="90000"/>
              </a:lnSpc>
              <a:spcBef>
                <a:spcPct val="0"/>
              </a:spcBef>
            </a:pPr>
            <a:r>
              <a:rPr lang="en-IN" sz="3200" b="1" cap="all" dirty="0">
                <a:solidFill>
                  <a:schemeClr val="tx2"/>
                </a:solidFill>
                <a:effectLst>
                  <a:outerShdw blurRad="50800" dist="63500" dir="2700000" algn="tl" rotWithShape="0">
                    <a:srgbClr val="000000">
                      <a:alpha val="48000"/>
                    </a:srgbClr>
                  </a:outerShdw>
                </a:effectLst>
                <a:latin typeface="+mj-lt"/>
                <a:ea typeface="+mj-ea"/>
                <a:cs typeface="+mj-cs"/>
              </a:rPr>
              <a:t>Scarborough vs Queens</a:t>
            </a:r>
          </a:p>
          <a:p>
            <a:endParaRPr lang="en-IN" sz="2000" dirty="0">
              <a:latin typeface="Optima-Regular"/>
            </a:endParaRPr>
          </a:p>
          <a:p>
            <a:endParaRPr lang="en-IN" sz="2000" b="0" i="0" u="none" strike="noStrike" baseline="0" dirty="0" smtClean="0">
              <a:latin typeface="Optima-Regular"/>
            </a:endParaRPr>
          </a:p>
          <a:p>
            <a:endParaRPr lang="en-IN" b="0" i="0" u="none" strike="noStrike" baseline="0" dirty="0" smtClean="0">
              <a:latin typeface="Optima-Regular"/>
            </a:endParaRPr>
          </a:p>
          <a:p>
            <a:r>
              <a:rPr lang="en-IN" b="0" i="0" u="none" strike="noStrike" baseline="0" dirty="0" smtClean="0">
                <a:latin typeface="Optima-Regular"/>
              </a:rPr>
              <a:t>Scarborough has 81 distinct venues in 54 categories</a:t>
            </a:r>
          </a:p>
          <a:p>
            <a:r>
              <a:rPr lang="en-IN" b="0" i="0" u="none" strike="noStrike" baseline="0" dirty="0" smtClean="0">
                <a:latin typeface="Optima-Regular"/>
              </a:rPr>
              <a:t>The most common venues in Scarborough are coffee</a:t>
            </a:r>
          </a:p>
          <a:p>
            <a:r>
              <a:rPr lang="en-IN" b="0" i="0" u="none" strike="noStrike" baseline="0" dirty="0" smtClean="0">
                <a:latin typeface="Optima-Regular"/>
              </a:rPr>
              <a:t>shops, international restaurants, and Pharmacy</a:t>
            </a:r>
          </a:p>
          <a:p>
            <a:endParaRPr lang="en-IN" b="0" i="0" u="none" strike="noStrike" baseline="0" dirty="0" smtClean="0">
              <a:latin typeface="Optima-Regular"/>
            </a:endParaRPr>
          </a:p>
          <a:p>
            <a:endParaRPr lang="en-IN" dirty="0">
              <a:latin typeface="Optima-Regular"/>
            </a:endParaRPr>
          </a:p>
          <a:p>
            <a:endParaRPr lang="en-IN" b="0" i="0" u="none" strike="noStrike" baseline="0" dirty="0" smtClean="0">
              <a:latin typeface="Optima-Regular"/>
            </a:endParaRPr>
          </a:p>
          <a:p>
            <a:endParaRPr lang="en-IN" dirty="0">
              <a:latin typeface="Optima-Regular"/>
            </a:endParaRPr>
          </a:p>
          <a:p>
            <a:endParaRPr lang="en-IN" b="0" i="0" u="none" strike="noStrike" baseline="0" dirty="0" smtClean="0">
              <a:latin typeface="Optima-Regular"/>
            </a:endParaRPr>
          </a:p>
          <a:p>
            <a:endParaRPr lang="en-IN" dirty="0">
              <a:latin typeface="Optima-Regular"/>
            </a:endParaRPr>
          </a:p>
          <a:p>
            <a:r>
              <a:rPr lang="en-IN" b="0" i="0" u="none" strike="noStrike" baseline="0" dirty="0" smtClean="0">
                <a:latin typeface="Optima-Regular"/>
              </a:rPr>
              <a:t>Queens has 1805 distinct venues in 269 categories</a:t>
            </a:r>
          </a:p>
          <a:p>
            <a:r>
              <a:rPr lang="en-IN" b="0" i="0" u="none" strike="noStrike" baseline="0" dirty="0" smtClean="0">
                <a:latin typeface="Optima-Regular"/>
              </a:rPr>
              <a:t>The most common venues in Queens are bodegas,</a:t>
            </a:r>
          </a:p>
          <a:p>
            <a:r>
              <a:rPr lang="en-IN" b="0" i="0" u="none" strike="noStrike" baseline="0" dirty="0" smtClean="0">
                <a:latin typeface="Optima-Regular"/>
              </a:rPr>
              <a:t>bakeries, coffee shops, and parks</a:t>
            </a:r>
            <a:endParaRPr lang="en-IN" dirty="0"/>
          </a:p>
        </p:txBody>
      </p:sp>
      <p:pic>
        <p:nvPicPr>
          <p:cNvPr id="4" name="Picture 3"/>
          <p:cNvPicPr>
            <a:picLocks noChangeAspect="1"/>
          </p:cNvPicPr>
          <p:nvPr/>
        </p:nvPicPr>
        <p:blipFill>
          <a:blip r:embed="rId2"/>
          <a:stretch>
            <a:fillRect/>
          </a:stretch>
        </p:blipFill>
        <p:spPr>
          <a:xfrm>
            <a:off x="309363" y="2905291"/>
            <a:ext cx="5169193" cy="1076325"/>
          </a:xfrm>
          <a:prstGeom prst="rect">
            <a:avLst/>
          </a:prstGeom>
        </p:spPr>
      </p:pic>
      <p:pic>
        <p:nvPicPr>
          <p:cNvPr id="5" name="Picture 4"/>
          <p:cNvPicPr>
            <a:picLocks noChangeAspect="1"/>
          </p:cNvPicPr>
          <p:nvPr/>
        </p:nvPicPr>
        <p:blipFill>
          <a:blip r:embed="rId3"/>
          <a:stretch>
            <a:fillRect/>
          </a:stretch>
        </p:blipFill>
        <p:spPr>
          <a:xfrm>
            <a:off x="6014533" y="1784029"/>
            <a:ext cx="4953000" cy="1971675"/>
          </a:xfrm>
          <a:prstGeom prst="rect">
            <a:avLst/>
          </a:prstGeom>
        </p:spPr>
      </p:pic>
      <p:pic>
        <p:nvPicPr>
          <p:cNvPr id="6" name="Picture 5"/>
          <p:cNvPicPr>
            <a:picLocks noChangeAspect="1"/>
          </p:cNvPicPr>
          <p:nvPr/>
        </p:nvPicPr>
        <p:blipFill>
          <a:blip r:embed="rId4"/>
          <a:stretch>
            <a:fillRect/>
          </a:stretch>
        </p:blipFill>
        <p:spPr>
          <a:xfrm>
            <a:off x="309363" y="5365874"/>
            <a:ext cx="5231802" cy="1045684"/>
          </a:xfrm>
          <a:prstGeom prst="rect">
            <a:avLst/>
          </a:prstGeom>
        </p:spPr>
      </p:pic>
      <p:pic>
        <p:nvPicPr>
          <p:cNvPr id="7" name="Picture 6"/>
          <p:cNvPicPr>
            <a:picLocks noChangeAspect="1"/>
          </p:cNvPicPr>
          <p:nvPr/>
        </p:nvPicPr>
        <p:blipFill>
          <a:blip r:embed="rId5"/>
          <a:stretch>
            <a:fillRect/>
          </a:stretch>
        </p:blipFill>
        <p:spPr>
          <a:xfrm>
            <a:off x="6014533" y="4281544"/>
            <a:ext cx="4953000" cy="2337201"/>
          </a:xfrm>
          <a:prstGeom prst="rect">
            <a:avLst/>
          </a:prstGeom>
        </p:spPr>
      </p:pic>
    </p:spTree>
    <p:extLst>
      <p:ext uri="{BB962C8B-B14F-4D97-AF65-F5344CB8AC3E}">
        <p14:creationId xmlns:p14="http://schemas.microsoft.com/office/powerpoint/2010/main" val="3104566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258</TotalTime>
  <Words>485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Bookman Old Style</vt:lpstr>
      <vt:lpstr>Calibri</vt:lpstr>
      <vt:lpstr>Optima-Regular</vt:lpstr>
      <vt:lpstr>Rockwell</vt:lpstr>
      <vt:lpstr>Wingdings</vt:lpstr>
      <vt:lpstr>Damask</vt:lpstr>
      <vt:lpstr>Battle of the Neighbourhoods Toronto vs New York City for The best location for the best organization.</vt:lpstr>
      <vt:lpstr>Index </vt:lpstr>
      <vt:lpstr>PROBLEM STATEMENT</vt:lpstr>
      <vt:lpstr> OBJECTIVE </vt:lpstr>
      <vt:lpstr>DATA ACQUISITION </vt:lpstr>
      <vt:lpstr>HOW IT WILL BE USED TO SOLVE THE PROBLEM. </vt:lpstr>
      <vt:lpstr>PowerPoint Presentation</vt:lpstr>
      <vt:lpstr>PowerPoint Presentation</vt:lpstr>
      <vt:lpstr>PowerPoint Presentation</vt:lpstr>
      <vt:lpstr>Conclusion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 Toronto vs New York City for The best location for the best organization.</dc:title>
  <dc:creator>Pankaj Kumar03</dc:creator>
  <cp:lastModifiedBy>Pankaj Kumar03</cp:lastModifiedBy>
  <cp:revision>15</cp:revision>
  <dcterms:created xsi:type="dcterms:W3CDTF">2019-04-03T10:54:02Z</dcterms:created>
  <dcterms:modified xsi:type="dcterms:W3CDTF">2019-04-03T15:13:01Z</dcterms:modified>
</cp:coreProperties>
</file>