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90" r:id="rId34"/>
    <p:sldId id="289" r:id="rId35"/>
    <p:sldId id="292" r:id="rId36"/>
    <p:sldId id="291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isha Maharjan" initials="IM" lastIdx="1" clrIdx="0">
    <p:extLst>
      <p:ext uri="{19B8F6BF-5375-455C-9EA6-DF929625EA0E}">
        <p15:presenceInfo xmlns:p15="http://schemas.microsoft.com/office/powerpoint/2012/main" userId="3706b03d99e31f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16T20:52:50.621" idx="1">
    <p:pos x="10" y="10"/>
    <p:text/>
    <p:extLst>
      <p:ext uri="{C676402C-5697-4E1C-873F-D02D1690AC5C}">
        <p15:threadingInfo xmlns:p15="http://schemas.microsoft.com/office/powerpoint/2012/main" timeZoneBias="-345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D77ACEC-5570-14C5-A8C4-7A52829B4D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02E5B-70EE-FED2-BD06-538564991A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2/16/2024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1E5AD-BA9C-4DF5-AC8B-88D16224E6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9904F-65D8-0D3A-A8E6-09CC8F4EC6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E3C64-6F72-4D4C-9BC7-4C4CB3063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7748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94d128e7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94d128e7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94d128e7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94d128e7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94d128e7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94d128e7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94d128e72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94d128e72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94d128e72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94d128e72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94d128e7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94d128e7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94d128e72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94d128e72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94d128e72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94d128e72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94d128e72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94d128e72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94d128e72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94d128e72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94a750c4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94a750c4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94d128e72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94d128e72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94d128e72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694d128e72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94d128e7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694d128e7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694d128e72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694d128e72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94d128e7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694d128e72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694d128e72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694d128e72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94d128e72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694d128e72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94d128e72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694d128e72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b9c647431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b9c647431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694d128e7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694d128e7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94d128e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94d128e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694d128e72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694d128e72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694d128e72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694d128e72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694d128e72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694d128e72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694d128e72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694d128e72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94d128e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94d128e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94d128e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94d128e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94d128e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94d128e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94d128e7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94d128e7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94d128e7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94d128e7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94d128e7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94d128e7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46458" y="1791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1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50" b="1" dirty="0"/>
              <a:t>SALES MANAGEMENT SYSTEM</a:t>
            </a:r>
            <a:endParaRPr sz="485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46458" y="1835524"/>
            <a:ext cx="8520600" cy="29381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/>
              <a:t>    </a:t>
            </a:r>
            <a:r>
              <a:rPr lang="en" sz="2200" b="1" dirty="0">
                <a:solidFill>
                  <a:srgbClr val="000000"/>
                </a:solidFill>
              </a:rPr>
              <a:t>   TEAM MEMBERS</a:t>
            </a:r>
            <a:endParaRPr sz="2200" b="1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Inisha Maharjan (THA079BEI012)</a:t>
            </a:r>
            <a:endParaRPr sz="24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Nischal Dangol (THA079BEI016)</a:t>
            </a:r>
            <a:endParaRPr sz="24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Pankaj Kumar Mehta (THA079BEI018)</a:t>
            </a:r>
            <a:endParaRPr sz="24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Pramit Khatri (THA079BEI020)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2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Department of Electronics and Computer Engineering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Institute of Engineering, Thapathali Campus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0000"/>
                </a:solidFill>
              </a:rPr>
              <a:t>February 18, 2024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22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000000"/>
                </a:solidFill>
              </a:rPr>
              <a:t>METHODOLOGY- [1]</a:t>
            </a:r>
            <a:endParaRPr sz="3600" b="1" dirty="0">
              <a:solidFill>
                <a:srgbClr val="000000"/>
              </a:solidFill>
            </a:endParaRPr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❏"/>
            </a:pPr>
            <a:r>
              <a:rPr lang="en" sz="9600" dirty="0">
                <a:solidFill>
                  <a:srgbClr val="000000"/>
                </a:solidFill>
              </a:rPr>
              <a:t>Header Files</a:t>
            </a:r>
            <a:endParaRPr sz="96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➢"/>
            </a:pPr>
            <a:r>
              <a:rPr lang="en" sz="9600" dirty="0">
                <a:solidFill>
                  <a:srgbClr val="000000"/>
                </a:solidFill>
              </a:rPr>
              <a:t>Header files store predefined functions in C++.</a:t>
            </a:r>
            <a:endParaRPr sz="96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➢"/>
            </a:pPr>
            <a:r>
              <a:rPr lang="en" sz="9600" dirty="0">
                <a:solidFill>
                  <a:srgbClr val="000000"/>
                </a:solidFill>
              </a:rPr>
              <a:t>Various header files used: iostream, wx.h, tuple.h, array.h, vector.h, mysql_connection.h, string.h, iomanip.h, fstream.h.</a:t>
            </a:r>
            <a:endParaRPr sz="96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❏"/>
            </a:pPr>
            <a:r>
              <a:rPr lang="en" sz="9600" dirty="0">
                <a:solidFill>
                  <a:srgbClr val="000000"/>
                </a:solidFill>
              </a:rPr>
              <a:t>Graphical User Interface (GUI)</a:t>
            </a:r>
            <a:endParaRPr sz="96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➢"/>
            </a:pPr>
            <a:r>
              <a:rPr lang="en" sz="9600" dirty="0">
                <a:solidFill>
                  <a:srgbClr val="000000"/>
                </a:solidFill>
              </a:rPr>
              <a:t>GUI is a system of interactive visual components for computer software.</a:t>
            </a:r>
            <a:endParaRPr sz="96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➢"/>
            </a:pPr>
            <a:r>
              <a:rPr lang="en" sz="9600" dirty="0">
                <a:solidFill>
                  <a:srgbClr val="000000"/>
                </a:solidFill>
              </a:rPr>
              <a:t>It displays objects that convey information and represent actions that the user can take.</a:t>
            </a:r>
            <a:endParaRPr sz="96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➢"/>
            </a:pPr>
            <a:r>
              <a:rPr lang="en" sz="9600" dirty="0">
                <a:solidFill>
                  <a:srgbClr val="000000"/>
                </a:solidFill>
              </a:rPr>
              <a:t>GUI acts as the front page of the project, improving usability and understanding of the application.</a:t>
            </a:r>
            <a:endParaRPr sz="9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21409-B37D-EA09-830F-C7D6971BDF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3600" b="1" dirty="0"/>
              <a:t>METHODOLOGY – [2]</a:t>
            </a:r>
            <a:endParaRPr sz="3600" dirty="0"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9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Database Management System (DBMS)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 dirty="0">
                <a:solidFill>
                  <a:srgbClr val="000000"/>
                </a:solidFill>
              </a:rPr>
              <a:t>DBMS are software systems used to store, retrieve, and run queries on data.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 dirty="0">
                <a:solidFill>
                  <a:srgbClr val="000000"/>
                </a:solidFill>
              </a:rPr>
              <a:t>It manages the data, the database engine, and the database schema.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 dirty="0">
                <a:solidFill>
                  <a:srgbClr val="000000"/>
                </a:solidFill>
              </a:rPr>
              <a:t>DBMS offer benefits over traditional file systems, including flexibility and a more complex backup system.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 dirty="0">
                <a:solidFill>
                  <a:srgbClr val="000000"/>
                </a:solidFill>
              </a:rPr>
              <a:t>DBMS is the backbone of the project, as every product details are stored in the database.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7FEC4-5B04-F55F-C42E-24669DFEC3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3600" b="1" dirty="0"/>
              <a:t>METHODOLOGY – [3]</a:t>
            </a:r>
            <a:endParaRPr sz="3600" dirty="0"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Tools and Environment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 dirty="0">
                <a:solidFill>
                  <a:srgbClr val="000000"/>
                </a:solidFill>
              </a:rPr>
              <a:t>Visual Studio Code: A development environment used for writing and debugging C++ code.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 dirty="0">
                <a:solidFill>
                  <a:srgbClr val="000000"/>
                </a:solidFill>
              </a:rPr>
              <a:t>wxWidgets: A widget toolkit and tools library for creating graphical user interfaces for cross-platform applications.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 dirty="0">
                <a:solidFill>
                  <a:srgbClr val="000000"/>
                </a:solidFill>
              </a:rPr>
              <a:t>XAMPP: A free and open-source cross-platform web server solution stack package developed by Apache Friends.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0485E-815D-1CB7-E422-BEFC811B02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3600" b="1" dirty="0"/>
              <a:t>PROJECT DESCRIPTION – [1]</a:t>
            </a:r>
            <a:endParaRPr sz="3600" dirty="0"/>
          </a:p>
        </p:txBody>
      </p:sp>
      <p:pic>
        <p:nvPicPr>
          <p:cNvPr id="127" name="Google Shape;12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625" y="1416425"/>
            <a:ext cx="6712325" cy="29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5"/>
          <p:cNvSpPr txBox="1"/>
          <p:nvPr/>
        </p:nvSpPr>
        <p:spPr>
          <a:xfrm>
            <a:off x="2461949" y="4412125"/>
            <a:ext cx="4448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Fig 1: System Architecture</a:t>
            </a:r>
            <a:endParaRPr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3CAB2-0A6F-490D-7059-8408147EF5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4000" b="1" dirty="0"/>
              <a:t>PROJECT DESCRIPTION – [2]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987" y="1139775"/>
            <a:ext cx="5390025" cy="32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/>
        </p:nvSpPr>
        <p:spPr>
          <a:xfrm>
            <a:off x="2817159" y="4541625"/>
            <a:ext cx="4188866" cy="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 dirty="0"/>
              <a:t>Fig 2: Main Menu Window</a:t>
            </a:r>
            <a:endParaRPr sz="24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2960D-8F93-FD4E-95FC-B543D26F63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4000" b="1" dirty="0"/>
              <a:t>PROJECT DESCRIPTION – [3]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4430" y="1290917"/>
            <a:ext cx="3778624" cy="301886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A320C-35E9-09EB-0B86-876C76EFA7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85A885-B770-795A-BD7A-1F4B3577A355}"/>
              </a:ext>
            </a:extLst>
          </p:cNvPr>
          <p:cNvSpPr txBox="1"/>
          <p:nvPr/>
        </p:nvSpPr>
        <p:spPr>
          <a:xfrm>
            <a:off x="2104465" y="4467642"/>
            <a:ext cx="51905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n-US" sz="2400" dirty="0"/>
              <a:t>Fig 3: Flowchart Of Buy Products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4000" b="1" dirty="0"/>
              <a:t>PROJECT DESCRIPTION – [4]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7244" y="1311088"/>
            <a:ext cx="3489512" cy="291128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B5A3F-CAD3-C4B0-EB2D-D64004AFA6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4B6E3A-5389-2EFA-F73A-4C75EEA240D2}"/>
              </a:ext>
            </a:extLst>
          </p:cNvPr>
          <p:cNvSpPr txBox="1"/>
          <p:nvPr/>
        </p:nvSpPr>
        <p:spPr>
          <a:xfrm>
            <a:off x="2827244" y="4422334"/>
            <a:ext cx="5325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Fig 4: Buy Items Window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4000" b="1" dirty="0"/>
              <a:t>PROJECT DESCRIPTION – [5]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1323" y="1216959"/>
            <a:ext cx="3872753" cy="281715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A4D14-450D-8812-7939-C95FEA3F4D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91CADA-93FF-F6A8-A778-0D253C73059D}"/>
              </a:ext>
            </a:extLst>
          </p:cNvPr>
          <p:cNvSpPr txBox="1"/>
          <p:nvPr/>
        </p:nvSpPr>
        <p:spPr>
          <a:xfrm>
            <a:off x="2353235" y="4233353"/>
            <a:ext cx="4235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sz="2400" dirty="0"/>
              <a:t>Fig 5: Window While Buying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4000" b="1" dirty="0"/>
              <a:t>PROJECT DESCRIPTION – [6]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6306" y="1238635"/>
            <a:ext cx="3442448" cy="287616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0F9B3-BD81-FF3A-F47F-8A5A83822D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B66E18-6158-73FE-AA86-507122A91224}"/>
              </a:ext>
            </a:extLst>
          </p:cNvPr>
          <p:cNvSpPr txBox="1"/>
          <p:nvPr/>
        </p:nvSpPr>
        <p:spPr>
          <a:xfrm>
            <a:off x="2353236" y="4335710"/>
            <a:ext cx="4484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 6: Flowchart Of Sell Items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4000" b="1" dirty="0"/>
              <a:t>PROJECT DESCRIPTION – [7]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5741" y="1196788"/>
            <a:ext cx="3877994" cy="295835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23AE2-1208-282F-14C0-2F8D4C770E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41F2C7-569C-823D-039C-AE9A8616E813}"/>
              </a:ext>
            </a:extLst>
          </p:cNvPr>
          <p:cNvSpPr txBox="1"/>
          <p:nvPr/>
        </p:nvSpPr>
        <p:spPr>
          <a:xfrm>
            <a:off x="2649071" y="4355440"/>
            <a:ext cx="516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 7: Sell Items Window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30660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OUTLINE OF PRESENTATION</a:t>
            </a:r>
            <a:endParaRPr sz="3600" b="1"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879308"/>
            <a:ext cx="8520600" cy="37960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Background and Introduction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Problem Definition and Motivation 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Objective of the Project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Literature Review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Methodology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Project Description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Result and Analysis 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Conclusion and Future Enhancement 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References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09888-D627-1FE7-719C-AA1EB04811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4000" b="1" dirty="0"/>
              <a:t>PROJECT DESCRIPTION – [8]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71" name="Google Shape;1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412" y="1163171"/>
            <a:ext cx="3476064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ACA55-0794-D975-42AB-5853596F14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75F70D-4087-39BD-9E4F-DDC7B3577243}"/>
              </a:ext>
            </a:extLst>
          </p:cNvPr>
          <p:cNvSpPr txBox="1"/>
          <p:nvPr/>
        </p:nvSpPr>
        <p:spPr>
          <a:xfrm>
            <a:off x="1801906" y="4552240"/>
            <a:ext cx="6145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 8: Window While Confirming Sales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4000" b="1" dirty="0"/>
              <a:t>PROJECT DESCRIPTION – [9]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77" name="Google Shape;1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259" y="1183341"/>
            <a:ext cx="3899647" cy="285077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A9778-482C-C853-D891-35116D24D5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15593B-730A-6137-9640-A2773301AF44}"/>
              </a:ext>
            </a:extLst>
          </p:cNvPr>
          <p:cNvSpPr txBox="1"/>
          <p:nvPr/>
        </p:nvSpPr>
        <p:spPr>
          <a:xfrm>
            <a:off x="2581835" y="4355440"/>
            <a:ext cx="4874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 9: Window After Selling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4000" b="1" dirty="0"/>
              <a:t>PROJECT DESCRIPTION – [10]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83" name="Google Shape;18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4259" y="1290918"/>
            <a:ext cx="3953435" cy="271630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EC3F7-4AA6-AFDE-9913-310BA98679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53541D-0B7A-8647-C9D6-8D1F78FA919D}"/>
              </a:ext>
            </a:extLst>
          </p:cNvPr>
          <p:cNvSpPr txBox="1"/>
          <p:nvPr/>
        </p:nvSpPr>
        <p:spPr>
          <a:xfrm>
            <a:off x="2023782" y="4509328"/>
            <a:ext cx="5398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 10: Flowchart Of Search Inventory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4000" b="1" dirty="0"/>
              <a:t>PROJECT DESCRIPTION – [11]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89" name="Google Shape;1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575" y="1243852"/>
            <a:ext cx="4134972" cy="287767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3730E-E139-D8EA-F8F9-6A6B127873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4964D4-354C-25D5-3A6E-DFE1F856656F}"/>
              </a:ext>
            </a:extLst>
          </p:cNvPr>
          <p:cNvSpPr txBox="1"/>
          <p:nvPr/>
        </p:nvSpPr>
        <p:spPr>
          <a:xfrm>
            <a:off x="2393575" y="4585447"/>
            <a:ext cx="489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 11: Search Items Window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4000" b="1" dirty="0"/>
              <a:t>PROJECT DESCRIPTION – [12]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95" name="Google Shape;19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663" y="1125175"/>
            <a:ext cx="4126674" cy="31039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61C7F-833A-C022-B64F-02A86340E4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339940-7D99-DA09-C07E-066E9A88DE6F}"/>
              </a:ext>
            </a:extLst>
          </p:cNvPr>
          <p:cNvSpPr txBox="1"/>
          <p:nvPr/>
        </p:nvSpPr>
        <p:spPr>
          <a:xfrm>
            <a:off x="2003611" y="4509328"/>
            <a:ext cx="5683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 12: Window After Searching Items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4000" b="1" dirty="0"/>
              <a:t>PROJECT DESCRIPTION – [13]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01" name="Google Shape;2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336" y="1089211"/>
            <a:ext cx="4233327" cy="321384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CDE59-95FD-BC05-6B29-FD9D9C6CE4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9C9ECB-7FA9-70F3-0619-868C7E2BB988}"/>
              </a:ext>
            </a:extLst>
          </p:cNvPr>
          <p:cNvSpPr txBox="1"/>
          <p:nvPr/>
        </p:nvSpPr>
        <p:spPr>
          <a:xfrm>
            <a:off x="2050676" y="4663217"/>
            <a:ext cx="5593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 13: Flowchart Of Modify Inventory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4000" b="1" dirty="0"/>
              <a:t>PROJECT DESCRIPTION – [14]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07" name="Google Shape;20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225" y="1149723"/>
            <a:ext cx="3952875" cy="305248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95173-768C-5D7D-F5CB-E7F1E6D424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38437-B7BC-8504-1859-DD95A2243FE7}"/>
              </a:ext>
            </a:extLst>
          </p:cNvPr>
          <p:cNvSpPr txBox="1"/>
          <p:nvPr/>
        </p:nvSpPr>
        <p:spPr>
          <a:xfrm>
            <a:off x="2306171" y="4545106"/>
            <a:ext cx="5735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 14: Modify Inventory Window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4000" b="1" dirty="0"/>
              <a:t>PROJECT DESCRIPTION – [15]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13" name="Google Shape;21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8388" y="1311088"/>
            <a:ext cx="3691218" cy="27499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37363-BCB8-D912-88F4-96D1DC9B55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3CEA74-052E-5DD6-FA68-D64FF213593E}"/>
              </a:ext>
            </a:extLst>
          </p:cNvPr>
          <p:cNvSpPr txBox="1"/>
          <p:nvPr/>
        </p:nvSpPr>
        <p:spPr>
          <a:xfrm>
            <a:off x="2171700" y="4577395"/>
            <a:ext cx="5600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 15: Windows While Modifying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4000" b="1" dirty="0"/>
              <a:t>PROJECT DESCRIPTION – [16]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19" name="Google Shape;2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965" y="1176618"/>
            <a:ext cx="3771900" cy="298524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224C9-4C9A-ED10-F647-344A7C4856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F6699E-27C9-38BF-91DC-C9CBE1EBDF43}"/>
              </a:ext>
            </a:extLst>
          </p:cNvPr>
          <p:cNvSpPr txBox="1"/>
          <p:nvPr/>
        </p:nvSpPr>
        <p:spPr>
          <a:xfrm>
            <a:off x="2770094" y="4412125"/>
            <a:ext cx="5022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 16: Transaction Details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RESULT AND ANALYSIS</a:t>
            </a:r>
            <a:endParaRPr sz="3600" b="1" dirty="0"/>
          </a:p>
        </p:txBody>
      </p:sp>
      <p:sp>
        <p:nvSpPr>
          <p:cNvPr id="225" name="Google Shape;225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03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The system features a C++-developed GUI for user-friendly interaction.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Efficient inventory/product data management with transaction history.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Database management is done using C++ and MariaDB.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chemeClr val="dk1"/>
                </a:solidFill>
              </a:rPr>
              <a:t>Enhances organization’s performance and scalability.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" sz="2400" dirty="0">
                <a:solidFill>
                  <a:schemeClr val="dk1"/>
                </a:solidFill>
              </a:rPr>
              <a:t>The system's user-friendly interface prioritizes user experience. </a:t>
            </a: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" sz="2400" dirty="0">
                <a:solidFill>
                  <a:schemeClr val="dk1"/>
                </a:solidFill>
              </a:rPr>
              <a:t>Ensures data integrity and security.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50EE6-2BB3-1D96-4D59-A8707B4D73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BACKGROUND – [1]</a:t>
            </a:r>
            <a:endParaRPr sz="3600" b="1"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73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❏"/>
            </a:pPr>
            <a:r>
              <a:rPr lang="en" sz="2400" dirty="0">
                <a:solidFill>
                  <a:srgbClr val="111111"/>
                </a:solidFill>
              </a:rPr>
              <a:t>The application “Byapar” is based on a Data Management System.</a:t>
            </a: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❏"/>
            </a:pPr>
            <a:r>
              <a:rPr lang="en" sz="2400" dirty="0">
                <a:solidFill>
                  <a:srgbClr val="111111"/>
                </a:solidFill>
              </a:rPr>
              <a:t>“Byapar” acts as a platform for managing inventory and transactions.</a:t>
            </a:r>
            <a:endParaRPr sz="2400" dirty="0">
              <a:solidFill>
                <a:srgbClr val="111111"/>
              </a:solidFill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111111"/>
              </a:buClr>
              <a:buSzPts val="2400"/>
              <a:buChar char="❏"/>
            </a:pPr>
            <a:r>
              <a:rPr lang="en" sz="2400" dirty="0">
                <a:solidFill>
                  <a:srgbClr val="111111"/>
                </a:solidFill>
              </a:rPr>
              <a:t>“Byapar” will primarily serve local businesses by offering digital management.</a:t>
            </a: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rgbClr val="111111"/>
              </a:buClr>
              <a:buSzPts val="2400"/>
              <a:buChar char="❏"/>
            </a:pPr>
            <a:r>
              <a:rPr lang="en" sz="2400" dirty="0">
                <a:solidFill>
                  <a:srgbClr val="111111"/>
                </a:solidFill>
              </a:rPr>
              <a:t>“Byapar” has an easy-to-understand design as it doesn't demand a lot of technical expertise.</a:t>
            </a:r>
            <a:endParaRPr sz="2400" dirty="0">
              <a:solidFill>
                <a:srgbClr val="11111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D0D94-C30B-38BC-E0AB-AF3C0013B4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3600" b="1" dirty="0"/>
              <a:t>CONCLUSION </a:t>
            </a:r>
            <a:endParaRPr sz="3600" dirty="0"/>
          </a:p>
        </p:txBody>
      </p:sp>
      <p:sp>
        <p:nvSpPr>
          <p:cNvPr id="231" name="Google Shape;231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Utilizes C++'s performance, efficiency, and vast libraries for scalable solutions.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Uses GUI frameworks like wxWidgets for intuitive, user-friendly interfaces.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Requires consideration of database connectivity libraries and error handling with MariaDB.</a:t>
            </a:r>
          </a:p>
          <a:p>
            <a:pPr indent="-381000">
              <a:lnSpc>
                <a:spcPct val="100000"/>
              </a:lnSpc>
              <a:buClr>
                <a:srgbClr val="000000"/>
              </a:buClr>
              <a:buSzPts val="2400"/>
              <a:buFont typeface="Arial"/>
              <a:buChar char="❏"/>
            </a:pPr>
            <a:r>
              <a:rPr lang="en-US" sz="2400" dirty="0">
                <a:solidFill>
                  <a:srgbClr val="000000"/>
                </a:solidFill>
              </a:rPr>
              <a:t>Despite limitations, well-designed SMS offers high performance, platform independence, and easy integration.</a:t>
            </a:r>
          </a:p>
          <a:p>
            <a:pPr marL="76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00960-601A-6FE2-5B6A-5BCDEBEEAA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LIMITATION</a:t>
            </a:r>
            <a:endParaRPr sz="3600" b="1" dirty="0"/>
          </a:p>
        </p:txBody>
      </p:sp>
      <p:sp>
        <p:nvSpPr>
          <p:cNvPr id="243" name="Google Shape;243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Complexity of CRM concept hinders efficient customer interaction management.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Inadequate error handling and C++ implementation issues can affect system reliability and usability.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Lack of profit and loss analysis, despite transaction records, can cause user issues.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16F6C-D3C4-92B5-6148-9B119D5DB3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000000"/>
                </a:solidFill>
              </a:rPr>
              <a:t>FUTURE ENHANCEMENT</a:t>
            </a:r>
            <a:endParaRPr sz="3600" b="1" dirty="0">
              <a:solidFill>
                <a:srgbClr val="000000"/>
              </a:solidFill>
            </a:endParaRPr>
          </a:p>
        </p:txBody>
      </p:sp>
      <p:sp>
        <p:nvSpPr>
          <p:cNvPr id="249" name="Google Shape;249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>
                <a:solidFill>
                  <a:srgbClr val="000000"/>
                </a:solidFill>
              </a:rPr>
              <a:t>Incorporating additional features like bill issuing, monthly profit and loss calculation.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>
                <a:solidFill>
                  <a:srgbClr val="000000"/>
                </a:solidFill>
              </a:rPr>
              <a:t>Adding card and QR payment modes.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>
                <a:solidFill>
                  <a:srgbClr val="000000"/>
                </a:solidFill>
              </a:rPr>
              <a:t>Enhancing customer relationship management and order processing.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9898A-1D36-94DD-F3B1-095C90D97F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08AC-C652-0C6E-51BA-67DEC3A4A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b="1" dirty="0"/>
              <a:t>Gantt 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16CE2D-3ECA-AD25-B08D-5B95225C8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04" y="1189355"/>
            <a:ext cx="6677160" cy="336953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971EC-AFA3-4A56-5893-4260E1120D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7984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>
            <a:spLocks noGrp="1"/>
          </p:cNvSpPr>
          <p:nvPr>
            <p:ph type="title"/>
          </p:nvPr>
        </p:nvSpPr>
        <p:spPr>
          <a:xfrm>
            <a:off x="311700" y="23659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REFERENCES – [1]</a:t>
            </a:r>
            <a:endParaRPr sz="3600" b="1" dirty="0"/>
          </a:p>
        </p:txBody>
      </p:sp>
      <p:sp>
        <p:nvSpPr>
          <p:cNvPr id="255" name="Google Shape;255;p46"/>
          <p:cNvSpPr txBox="1">
            <a:spLocks noGrp="1"/>
          </p:cNvSpPr>
          <p:nvPr>
            <p:ph type="body" idx="1"/>
          </p:nvPr>
        </p:nvSpPr>
        <p:spPr>
          <a:xfrm>
            <a:off x="311700" y="977664"/>
            <a:ext cx="8520600" cy="35607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8800" dirty="0">
                <a:solidFill>
                  <a:schemeClr val="tx1"/>
                </a:solidFill>
                <a:latin typeface="+mn-lt"/>
              </a:rPr>
              <a:t>[1] </a:t>
            </a:r>
            <a:r>
              <a:rPr lang="en-US" sz="880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Sage Software, "History and Evolution of CRM," [Online]. Available: https://www.sagesoftware.co.in/blogs/history-and-evolution-of-crm-2/.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880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[2] D. Edwards, "The history and evolution of CRM," 30 December 2020. [Online]. Available:https://www.techtarget.com/searchcustomerexperience/infographic/The-history-and-evolution-of-CRM.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880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[3]McCue, "The History of ERP," 12 August 2020. [Online]. Available:https://www.netsuite.com/portal/resource/articles/erp/erp-history.shtml.</a:t>
            </a:r>
          </a:p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endParaRPr lang="en-US" sz="8800" dirty="0"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00050" lvl="0" indent="-400050" algn="l" rtl="0">
              <a:spcBef>
                <a:spcPts val="0"/>
              </a:spcBef>
              <a:spcAft>
                <a:spcPts val="1200"/>
              </a:spcAft>
              <a:buAutoNum type="romanUcPeriod"/>
            </a:pPr>
            <a:endParaRPr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5979291-54DB-F392-F23A-8F010588CC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A5E9-9C37-D9AC-7A45-9F3F3F95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" sz="3600" b="1" dirty="0"/>
              <a:t>REFERENCES – [2]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42B7B-FA29-6C39-C304-0C3159150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[4] D. Rivera, "A Brief History of POS Systems," 16 August 2023. [Online]. Available: https://fitsmallbusiness.com/history-of-pos-systems/.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[5] J. </a:t>
            </a:r>
            <a:r>
              <a:rPr lang="en-US" sz="2200" dirty="0" err="1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Sullivian</a:t>
            </a:r>
            <a:r>
              <a:rPr lang="en-US" sz="220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, "The Evolution of CRM: Then vs. Now," [Online]. Available: https://www.business-software.com/blog/the-evolution-of-crm/.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[6]</a:t>
            </a:r>
            <a:r>
              <a:rPr lang="en-US" sz="220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SAP, "SAP: A 50-year history of success," [Online]. Available: https://www.sap.com/about/company/history.html.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US" sz="2200" dirty="0"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endParaRPr lang="en-US" sz="2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893D7-0202-6BA6-4645-727A1028AA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9212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5F2B2-8591-271C-02B2-469F1C74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" sz="3600" b="1" dirty="0"/>
              <a:t>REFERENCES – [3]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97928-D7DF-6712-87A4-367CE173AC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[7]</a:t>
            </a:r>
            <a:r>
              <a:rPr lang="en-US" sz="220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M. Hall, "Oracle Corporation," Dec 30 2008. [Online]. Available: https://www.britannica.com/topic/Oracle-Corporation.</a:t>
            </a:r>
            <a:endParaRPr lang="en-US" sz="2200" dirty="0">
              <a:solidFill>
                <a:schemeClr val="tx1"/>
              </a:solidFill>
              <a:latin typeface="+mn-lt"/>
              <a:ea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[8]</a:t>
            </a:r>
            <a:r>
              <a:rPr lang="en-US" sz="220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Intuit, "Accounting Software for Small and Growing Businesses," 2022. [Online]. Available: https://quickbooks.intuit.com/global/accounting-software/.</a:t>
            </a:r>
          </a:p>
          <a:p>
            <a:pPr marL="114300" indent="0">
              <a:buNone/>
            </a:pPr>
            <a:r>
              <a:rPr lang="en-US" sz="2200" dirty="0">
                <a:solidFill>
                  <a:schemeClr val="tx1"/>
                </a:solidFill>
                <a:latin typeface="+mn-lt"/>
              </a:rPr>
              <a:t>[9]</a:t>
            </a:r>
            <a:r>
              <a:rPr lang="en-US" sz="220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2024. [Online]. Available: https://www.netsuite.com/portal/aboutus.shtml.</a:t>
            </a:r>
            <a:endParaRPr lang="en-US" sz="2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36DB10C-4693-4906-0B14-FF35083FAF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520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b="1" dirty="0"/>
              <a:t>BACKGROUND – [2]</a:t>
            </a:r>
            <a:endParaRPr sz="3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❏"/>
            </a:pPr>
            <a:r>
              <a:rPr lang="en" sz="2400" dirty="0">
                <a:solidFill>
                  <a:srgbClr val="111111"/>
                </a:solidFill>
              </a:rPr>
              <a:t>“Byapar” mainly focuses on offering safe data records.</a:t>
            </a: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❏"/>
            </a:pPr>
            <a:r>
              <a:rPr lang="en" sz="2400" dirty="0">
                <a:solidFill>
                  <a:srgbClr val="111111"/>
                </a:solidFill>
              </a:rPr>
              <a:t>“Byapar” increases the organization's overall productivity ensuring that it is well-managed.</a:t>
            </a:r>
            <a:endParaRPr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A4FC9-2146-90E9-6613-CF0A3ED4C1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Problem Definition and Motivation</a:t>
            </a:r>
            <a:endParaRPr sz="3600" b="1"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9600" dirty="0">
                <a:solidFill>
                  <a:srgbClr val="111111"/>
                </a:solidFill>
              </a:rPr>
              <a:t>The project mainly focuses on ways to eliminate the old-fashioned ways of the sales management.</a:t>
            </a: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9600" dirty="0">
                <a:solidFill>
                  <a:srgbClr val="111111"/>
                </a:solidFill>
              </a:rPr>
              <a:t> The project aims to build an application that helps to manage the inventory and transactions of a business.</a:t>
            </a:r>
            <a:endParaRPr sz="9600" dirty="0">
              <a:solidFill>
                <a:srgbClr val="111111"/>
              </a:solidFill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Char char="❏"/>
            </a:pPr>
            <a:r>
              <a:rPr lang="en" sz="9600" dirty="0">
                <a:solidFill>
                  <a:srgbClr val="111111"/>
                </a:solidFill>
              </a:rPr>
              <a:t>Inspired by the sales management system of large departmental stores like Big Mart, Sales Berry, and Bhatbhateni.</a:t>
            </a: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Char char="❏"/>
            </a:pPr>
            <a:r>
              <a:rPr lang="en" sz="9600" dirty="0">
                <a:solidFill>
                  <a:srgbClr val="111111"/>
                </a:solidFill>
              </a:rPr>
              <a:t>Motivated by the necessity for real-world implementation.</a:t>
            </a: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ct val="100000"/>
              <a:buChar char="❏"/>
            </a:pPr>
            <a:r>
              <a:rPr lang="en" sz="9600" dirty="0">
                <a:solidFill>
                  <a:srgbClr val="111111"/>
                </a:solidFill>
              </a:rPr>
              <a:t>A comparable application for small local businesses is to be created.</a:t>
            </a:r>
            <a:endParaRPr sz="9600" dirty="0">
              <a:solidFill>
                <a:srgbClr val="111111"/>
              </a:solidFill>
            </a:endParaRPr>
          </a:p>
          <a:p>
            <a:pPr marL="914400" lvl="0" indent="-247650" algn="just" rtl="0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buClr>
                <a:srgbClr val="111111"/>
              </a:buClr>
              <a:buSzPct val="100000"/>
              <a:buFont typeface="Times New Roman"/>
              <a:buChar char="❏"/>
            </a:pPr>
            <a:endParaRPr sz="1200" dirty="0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99931-014D-3CB4-C799-FB0A9FC9B7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OBJECTIVE OF THE PROJECT</a:t>
            </a:r>
            <a:endParaRPr sz="3600" b="1"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111111"/>
              </a:solidFill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111111"/>
              </a:buClr>
              <a:buSzPts val="2400"/>
              <a:buChar char="❏"/>
            </a:pPr>
            <a:r>
              <a:rPr lang="en" sz="2400" dirty="0">
                <a:solidFill>
                  <a:srgbClr val="111111"/>
                </a:solidFill>
              </a:rPr>
              <a:t>To study and understand the concept of DBMS and GUI development and C++.</a:t>
            </a:r>
            <a:endParaRPr sz="2400" dirty="0">
              <a:solidFill>
                <a:srgbClr val="111111"/>
              </a:solidFill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400"/>
              <a:buChar char="❏"/>
            </a:pPr>
            <a:r>
              <a:rPr lang="en" sz="2400" dirty="0">
                <a:solidFill>
                  <a:srgbClr val="111111"/>
                </a:solidFill>
              </a:rPr>
              <a:t>To make user-friendly and easy to use application for sales management.</a:t>
            </a:r>
            <a:endParaRPr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DFAC1-2B67-CD60-1EA1-851FD8B7A6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LITERATURE REVIEW – [1]</a:t>
            </a:r>
            <a:endParaRPr sz="3600" b="1"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Manual Systems: Used paper-based records, balance sheets, and rudimentary systems.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Early Computer Systems: Emergence of computers in the late 20th century led to automation of basic sales processes.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 Mainframes: Businesses started using mainframes to manage inventory and orders.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1980s: Popular programs like Lotus 1-2-3 and Microsoft Excel for organizing and analyzing sales data.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CE771-58FE-87E5-C0C8-88342EB190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4000" b="1" dirty="0"/>
              <a:t>LITERATURE REVIEW – [2]</a:t>
            </a:r>
            <a:endParaRPr sz="4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ERP Systems: Merged various business functions into a single software.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1990s: Point-Of-Sale (POS) systems revolutionized retail industry with real-time inventory management and purchase tracking.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 dirty="0">
                <a:solidFill>
                  <a:srgbClr val="000000"/>
                </a:solidFill>
              </a:rPr>
              <a:t>Post-1990s: Cloud-based solutions, CRM software, and mobile technology became mainstream.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0A57E-A698-0F0D-1052-9C8E59AA19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3600" b="1" dirty="0"/>
              <a:t>LITERATURE REVIEW – [3]</a:t>
            </a:r>
            <a:endParaRPr sz="3600" dirty="0"/>
          </a:p>
        </p:txBody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❏"/>
            </a:pPr>
            <a:r>
              <a:rPr lang="en" sz="2400">
                <a:solidFill>
                  <a:srgbClr val="000000"/>
                </a:solidFill>
              </a:rPr>
              <a:t>Related softwares: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>
                <a:solidFill>
                  <a:srgbClr val="000000"/>
                </a:solidFill>
              </a:rPr>
              <a:t> SAP: Founded in 1972, offers ERP software for sales, inventory, transactions, and billing.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>
                <a:solidFill>
                  <a:srgbClr val="000000"/>
                </a:solidFill>
              </a:rPr>
              <a:t>Oracle: Founded in 1977, also offers ERP solutions.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>
                <a:solidFill>
                  <a:srgbClr val="000000"/>
                </a:solidFill>
              </a:rPr>
              <a:t>Quickbooks: Launched in 1983, designed for small and medium-sized businesses.</a:t>
            </a:r>
            <a:endParaRPr sz="240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➢"/>
            </a:pPr>
            <a:r>
              <a:rPr lang="en" sz="2400">
                <a:solidFill>
                  <a:srgbClr val="000000"/>
                </a:solidFill>
              </a:rPr>
              <a:t>NetSuite: An integrated cloud-based ERP system for sales, inventory, and financial transactions.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D9695-5356-5A3E-F4B5-8CD08DFA3B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1432</Words>
  <Application>Microsoft Office PowerPoint</Application>
  <PresentationFormat>On-screen Show (16:9)</PresentationFormat>
  <Paragraphs>180</Paragraphs>
  <Slides>36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Times New Roman</vt:lpstr>
      <vt:lpstr>Simple Light</vt:lpstr>
      <vt:lpstr> SALES MANAGEMENT SYSTEM </vt:lpstr>
      <vt:lpstr>OUTLINE OF PRESENTATION</vt:lpstr>
      <vt:lpstr>BACKGROUND – [1]</vt:lpstr>
      <vt:lpstr>BACKGROUND – [2] </vt:lpstr>
      <vt:lpstr>Problem Definition and Motivation</vt:lpstr>
      <vt:lpstr>OBJECTIVE OF THE PROJECT</vt:lpstr>
      <vt:lpstr>LITERATURE REVIEW – [1]</vt:lpstr>
      <vt:lpstr>LITERATURE REVIEW – [2] </vt:lpstr>
      <vt:lpstr>LITERATURE REVIEW – [3]</vt:lpstr>
      <vt:lpstr>METHODOLOGY- [1]</vt:lpstr>
      <vt:lpstr>METHODOLOGY – [2]</vt:lpstr>
      <vt:lpstr>METHODOLOGY – [3]</vt:lpstr>
      <vt:lpstr>PROJECT DESCRIPTION – [1]</vt:lpstr>
      <vt:lpstr>PROJECT DESCRIPTION – [2] </vt:lpstr>
      <vt:lpstr>PROJECT DESCRIPTION – [3] </vt:lpstr>
      <vt:lpstr>PROJECT DESCRIPTION – [4] </vt:lpstr>
      <vt:lpstr>PROJECT DESCRIPTION – [5] </vt:lpstr>
      <vt:lpstr>PROJECT DESCRIPTION – [6] </vt:lpstr>
      <vt:lpstr>PROJECT DESCRIPTION – [7] </vt:lpstr>
      <vt:lpstr>PROJECT DESCRIPTION – [8] </vt:lpstr>
      <vt:lpstr>PROJECT DESCRIPTION – [9] </vt:lpstr>
      <vt:lpstr>PROJECT DESCRIPTION – [10] </vt:lpstr>
      <vt:lpstr>PROJECT DESCRIPTION – [11] </vt:lpstr>
      <vt:lpstr>PROJECT DESCRIPTION – [12] </vt:lpstr>
      <vt:lpstr>PROJECT DESCRIPTION – [13] </vt:lpstr>
      <vt:lpstr>PROJECT DESCRIPTION – [14] </vt:lpstr>
      <vt:lpstr>PROJECT DESCRIPTION – [15] </vt:lpstr>
      <vt:lpstr>PROJECT DESCRIPTION – [16] </vt:lpstr>
      <vt:lpstr>RESULT AND ANALYSIS</vt:lpstr>
      <vt:lpstr>CONCLUSION </vt:lpstr>
      <vt:lpstr>LIMITATION</vt:lpstr>
      <vt:lpstr>FUTURE ENHANCEMENT</vt:lpstr>
      <vt:lpstr>Gantt Chart</vt:lpstr>
      <vt:lpstr>REFERENCES – [1]</vt:lpstr>
      <vt:lpstr>REFERENCES – [2]</vt:lpstr>
      <vt:lpstr>REFERENCES – [3]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SALES MANAGEMENT SYSTEM </dc:title>
  <cp:lastModifiedBy>Inisha Maharjan</cp:lastModifiedBy>
  <cp:revision>7</cp:revision>
  <dcterms:modified xsi:type="dcterms:W3CDTF">2024-02-16T18:05:29Z</dcterms:modified>
</cp:coreProperties>
</file>