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0" r:id="rId34"/>
    <p:sldId id="289" r:id="rId35"/>
    <p:sldId id="292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isha Maharjan" initials="IM" lastIdx="1" clrIdx="0">
    <p:extLst>
      <p:ext uri="{19B8F6BF-5375-455C-9EA6-DF929625EA0E}">
        <p15:presenceInfo xmlns:p15="http://schemas.microsoft.com/office/powerpoint/2012/main" userId="3706b03d99e31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6T20:52:50.621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77ACEC-5570-14C5-A8C4-7A52829B4D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02E5B-70EE-FED2-BD06-538564991A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2/16/2024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1E5AD-BA9C-4DF5-AC8B-88D16224E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904F-65D8-0D3A-A8E6-09CC8F4EC6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3C64-6F72-4D4C-9BC7-4C4CB306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74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4d128e7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4d128e7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94d128e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94d128e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94d128e7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94d128e7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4d128e7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94d128e7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4d128e7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4d128e7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4d128e7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94d128e7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94d128e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94d128e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94d128e7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94d128e7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4d128e7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4d128e7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94d128e7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94d128e7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4a750c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4a750c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94d128e7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94d128e7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94d128e7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94d128e7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94d128e7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94d128e7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94d128e7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94d128e7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4d128e7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4d128e7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94d128e7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94d128e7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4d128e7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4d128e7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94d128e7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94d128e7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9c64743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9c64743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94d128e7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94d128e7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4d128e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4d128e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94d128e7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94d128e7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94d128e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94d128e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94d128e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94d128e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94d128e7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94d128e7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4d128e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4d128e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4d128e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4d128e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4d128e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4d128e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94d128e7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94d128e7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4d128e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94d128e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4d128e7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94d128e7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6458" y="179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 b="1" dirty="0"/>
              <a:t>SALES MANAGEMENT SYSTEM</a:t>
            </a:r>
            <a:endParaRPr sz="48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6458" y="1625662"/>
            <a:ext cx="8520600" cy="3283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    </a:t>
            </a:r>
            <a:r>
              <a:rPr lang="en" sz="2400" b="1" dirty="0">
                <a:solidFill>
                  <a:srgbClr val="000000"/>
                </a:solidFill>
              </a:rPr>
              <a:t>   TEAM MEMBERS                                   </a:t>
            </a:r>
            <a:r>
              <a:rPr lang="en-US" sz="2400" b="1" dirty="0">
                <a:solidFill>
                  <a:schemeClr val="tx1"/>
                </a:solidFill>
              </a:rPr>
              <a:t>Supervised By:  </a:t>
            </a:r>
            <a:endParaRPr sz="2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Inisha Maharjan (THA079BEI012)                  Er.Saroj Shakya 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Nischal Dangol (THA079BEI016)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Pankaj Kumar Mehta (THA079BEI018)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Pramit Khatri (THA079BEI020)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</a:rPr>
              <a:t>Department of Electronics and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</a:rPr>
              <a:t>Institute of Engineering, Thapathali Campus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000000"/>
                </a:solidFill>
              </a:rPr>
              <a:t>February 18,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</a:rPr>
              <a:t>METHODOLOGY- [1]</a:t>
            </a: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9600" dirty="0">
                <a:solidFill>
                  <a:srgbClr val="000000"/>
                </a:solidFill>
              </a:rPr>
              <a:t>Header Files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Header files store predefined functions in C++.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Various header files used: iostream, wx.h, tuple.h, array.h, vector.h, mysql_connection.h, string.h, iomanip.h, fstream.h.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9600" dirty="0">
                <a:solidFill>
                  <a:srgbClr val="000000"/>
                </a:solidFill>
              </a:rPr>
              <a:t>Graphical User Interface (GUI)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GUI is a system of interactive visual components for computer software.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It displays objects that convey information and represent actions that the user can take.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GUI acts as the front page of the project, improving usability and understanding of the application.</a:t>
            </a:r>
            <a:endParaRPr sz="9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21409-B37D-EA09-830F-C7D6971BD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METHODOLOGY – [2]</a:t>
            </a:r>
            <a:endParaRPr sz="36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Database Management System (DBMS)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are software systems used to store, retrieve, and run queries on data.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It manages the data, the database engine, and the database schema.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offer benefits over traditional file systems, including flexibility and a more complex backup system.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is the backbone of the project, as every product details are stored in the database.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7FEC4-5B04-F55F-C42E-24669DFEC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METHODOLOGY – [3]</a:t>
            </a:r>
            <a:endParaRPr sz="3600"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Tools and Environment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Visual Studio Code: A development environment used for writing and debugging C++ code.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wxWidgets: A widget toolkit and tools library for creating graphical user interfaces for cross-platform applications.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XAMPP: A free and open-source cross-platform web server solution stack package developed by Apache Friends.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485E-815D-1CB7-E422-BEFC811B0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PROJECT DESCRIPTION – [1]</a:t>
            </a:r>
            <a:endParaRPr sz="3600" dirty="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25" y="1416425"/>
            <a:ext cx="6712325" cy="2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461949" y="4412125"/>
            <a:ext cx="444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Fig 1: System Architecture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3CAB2-0A6F-490D-7059-8408147EF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[2]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87" y="1139775"/>
            <a:ext cx="5390025" cy="32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817159" y="4541625"/>
            <a:ext cx="4188866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Fig 2: Main Menu Window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960D-8F93-FD4E-95FC-B543D26F6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[3]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430" y="1290917"/>
            <a:ext cx="3778624" cy="30188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320C-35E9-09EB-0B86-876C76EFA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5A885-B770-795A-BD7A-1F4B3577A355}"/>
              </a:ext>
            </a:extLst>
          </p:cNvPr>
          <p:cNvSpPr txBox="1"/>
          <p:nvPr/>
        </p:nvSpPr>
        <p:spPr>
          <a:xfrm>
            <a:off x="2104465" y="4467642"/>
            <a:ext cx="519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400" dirty="0"/>
              <a:t>Fig 3: Flowchart Of Buy Products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[4]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44" y="1311088"/>
            <a:ext cx="3489512" cy="29112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5A3F-CAD3-C4B0-EB2D-D64004AFA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B6E3A-5389-2EFA-F73A-4C75EEA240D2}"/>
              </a:ext>
            </a:extLst>
          </p:cNvPr>
          <p:cNvSpPr txBox="1"/>
          <p:nvPr/>
        </p:nvSpPr>
        <p:spPr>
          <a:xfrm>
            <a:off x="2827244" y="4422334"/>
            <a:ext cx="5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Fig 4: Buy Items Window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[5]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23" y="1216959"/>
            <a:ext cx="3872753" cy="28171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A4D14-450D-8812-7939-C95FEA3F4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1CADA-93FF-F6A8-A778-0D253C73059D}"/>
              </a:ext>
            </a:extLst>
          </p:cNvPr>
          <p:cNvSpPr txBox="1"/>
          <p:nvPr/>
        </p:nvSpPr>
        <p:spPr>
          <a:xfrm>
            <a:off x="2339787" y="4398352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dirty="0"/>
              <a:t>Fig 5: Window While Buying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[6]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06" y="1238635"/>
            <a:ext cx="3442448" cy="28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0F9B3-BD81-FF3A-F47F-8A5A83822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66E18-6158-73FE-AA86-507122A91224}"/>
              </a:ext>
            </a:extLst>
          </p:cNvPr>
          <p:cNvSpPr txBox="1"/>
          <p:nvPr/>
        </p:nvSpPr>
        <p:spPr>
          <a:xfrm>
            <a:off x="2353236" y="4335710"/>
            <a:ext cx="448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6: Flowchart Of Sell Items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[7]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41" y="1196788"/>
            <a:ext cx="3877994" cy="29583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23AE2-1208-282F-14C0-2F8D4C770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F2C7-569C-823D-039C-AE9A8616E813}"/>
              </a:ext>
            </a:extLst>
          </p:cNvPr>
          <p:cNvSpPr txBox="1"/>
          <p:nvPr/>
        </p:nvSpPr>
        <p:spPr>
          <a:xfrm>
            <a:off x="2649071" y="4355440"/>
            <a:ext cx="51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7: Sell Items Window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066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OUTLINE OF PRESENTATION</a:t>
            </a:r>
            <a:endParaRPr sz="36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79308"/>
            <a:ext cx="8520600" cy="3796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Background and Introduction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Problem Definition and Motivation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Objective of the Project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Literature Review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Methodology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Project Description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Result and Analysis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Conclusion and Future Enhancement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References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09888-D627-1FE7-719C-AA1EB0481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[8]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12" y="1163171"/>
            <a:ext cx="3476064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CA55-0794-D975-42AB-5853596F1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5F70D-4087-39BD-9E4F-DDC7B3577243}"/>
              </a:ext>
            </a:extLst>
          </p:cNvPr>
          <p:cNvSpPr txBox="1"/>
          <p:nvPr/>
        </p:nvSpPr>
        <p:spPr>
          <a:xfrm>
            <a:off x="1801906" y="4467642"/>
            <a:ext cx="614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8: Window While Confirming Sales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[9]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9" y="1183341"/>
            <a:ext cx="3899647" cy="285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A9778-482C-C853-D891-35116D24D5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5593B-730A-6137-9640-A2773301AF44}"/>
              </a:ext>
            </a:extLst>
          </p:cNvPr>
          <p:cNvSpPr txBox="1"/>
          <p:nvPr/>
        </p:nvSpPr>
        <p:spPr>
          <a:xfrm>
            <a:off x="2581835" y="4355440"/>
            <a:ext cx="48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9: Window After Selling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[10]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9" y="1290918"/>
            <a:ext cx="3953435" cy="27163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C3F7-4AA6-AFDE-9913-310BA9867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3541D-0B7A-8647-C9D6-8D1F78FA919D}"/>
              </a:ext>
            </a:extLst>
          </p:cNvPr>
          <p:cNvSpPr txBox="1"/>
          <p:nvPr/>
        </p:nvSpPr>
        <p:spPr>
          <a:xfrm>
            <a:off x="2023782" y="4509328"/>
            <a:ext cx="539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10: Flowchart Of Search Inventory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[11]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75" y="1243852"/>
            <a:ext cx="4134972" cy="28776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3730E-E139-D8EA-F8F9-6A6B12787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964D4-354C-25D5-3A6E-DFE1F856656F}"/>
              </a:ext>
            </a:extLst>
          </p:cNvPr>
          <p:cNvSpPr txBox="1"/>
          <p:nvPr/>
        </p:nvSpPr>
        <p:spPr>
          <a:xfrm>
            <a:off x="2393575" y="4467642"/>
            <a:ext cx="489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11: Search Items Window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[12]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63" y="1125175"/>
            <a:ext cx="4126674" cy="31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1C7F-833A-C022-B64F-02A86340E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9940-7D99-DA09-C07E-066E9A88DE6F}"/>
              </a:ext>
            </a:extLst>
          </p:cNvPr>
          <p:cNvSpPr txBox="1"/>
          <p:nvPr/>
        </p:nvSpPr>
        <p:spPr>
          <a:xfrm>
            <a:off x="2003611" y="4509328"/>
            <a:ext cx="568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12: Window After Searching Items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[13]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336" y="1089211"/>
            <a:ext cx="4233327" cy="32138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DE59-95FD-BC05-6B29-FD9D9C6CE4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C9ECB-7FA9-70F3-0619-868C7E2BB988}"/>
              </a:ext>
            </a:extLst>
          </p:cNvPr>
          <p:cNvSpPr txBox="1"/>
          <p:nvPr/>
        </p:nvSpPr>
        <p:spPr>
          <a:xfrm>
            <a:off x="1960736" y="4528306"/>
            <a:ext cx="55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13: Flowchart Of Modify Inventory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[14]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149723"/>
            <a:ext cx="3952875" cy="30524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5173-768C-5D7D-F5CB-E7F1E6D42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8437-B7BC-8504-1859-DD95A2243FE7}"/>
              </a:ext>
            </a:extLst>
          </p:cNvPr>
          <p:cNvSpPr txBox="1"/>
          <p:nvPr/>
        </p:nvSpPr>
        <p:spPr>
          <a:xfrm>
            <a:off x="2306171" y="4545106"/>
            <a:ext cx="57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14: Modify Inventory Window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[15]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88" y="1311088"/>
            <a:ext cx="3691218" cy="274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37363-BCB8-D912-88F4-96D1DC9B5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CEA74-052E-5DD6-FA68-D64FF213593E}"/>
              </a:ext>
            </a:extLst>
          </p:cNvPr>
          <p:cNvSpPr txBox="1"/>
          <p:nvPr/>
        </p:nvSpPr>
        <p:spPr>
          <a:xfrm>
            <a:off x="2134224" y="4467642"/>
            <a:ext cx="560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15: Windows While Modifying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[16]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965" y="1176618"/>
            <a:ext cx="3771900" cy="29852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24C9-4C9A-ED10-F647-344A7C485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6699E-27C9-38BF-91DC-C9CBE1EBDF43}"/>
              </a:ext>
            </a:extLst>
          </p:cNvPr>
          <p:cNvSpPr txBox="1"/>
          <p:nvPr/>
        </p:nvSpPr>
        <p:spPr>
          <a:xfrm>
            <a:off x="2552736" y="4467642"/>
            <a:ext cx="502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16: Transaction Details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RESULT AND ANALYSIS</a:t>
            </a:r>
            <a:endParaRPr sz="3600" b="1"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The system features a C++-developed GUI for user-friendly interaction.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Efficient inventory/product data management with transaction history.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Database management is done using C++ and MariaDB.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Enhances organization’s performance and scalability.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The system's user-friendly interface prioritizes user experience. 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Ensures data integrity and security.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50EE6-2BB3-1D96-4D59-A8707B4D7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BACKGROUND – [1]</a:t>
            </a:r>
            <a:endParaRPr sz="36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The application “Byapar” is based on a Data Management System.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acts as a platform for managing inventory and transactions.</a:t>
            </a: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will primarily serve local businesses by offering digital management.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has an easy-to-understand design as it doesn't demand a lot of technical expertise.</a:t>
            </a:r>
            <a:endParaRPr sz="2400" dirty="0">
              <a:solidFill>
                <a:srgbClr val="11111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D0D94-C30B-38BC-E0AB-AF3C0013B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CONCLUSION </a:t>
            </a:r>
            <a:endParaRPr sz="3600" dirty="0"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Utilizes C++'s performance, efficiency, and vast libraries for scalable solutions.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Uses GUI frameworks like wxWidgets for intuitive, user-friendly interfaces.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Requires consideration of database connectivity libraries and error handling with MariaDB.</a:t>
            </a:r>
          </a:p>
          <a:p>
            <a:pPr indent="-381000">
              <a:lnSpc>
                <a:spcPct val="100000"/>
              </a:lnSpc>
              <a:buClr>
                <a:srgbClr val="000000"/>
              </a:buClr>
              <a:buSzPts val="2400"/>
              <a:buFont typeface="Arial"/>
              <a:buChar char="❏"/>
            </a:pPr>
            <a:r>
              <a:rPr lang="en-US" sz="2400" dirty="0">
                <a:solidFill>
                  <a:srgbClr val="000000"/>
                </a:solidFill>
              </a:rPr>
              <a:t>Despite limitations, well-designed SMS offers high performance, platform independence, and easy integration.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0960-601A-6FE2-5B6A-5BCDEBEEA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LIMITATION</a:t>
            </a:r>
            <a:endParaRPr sz="3600" b="1" dirty="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Complexity of CRM concept hinders efficient customer interaction management.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Inadequate error handling and C++ implementation issues can affect system reliability and usability.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Lack of profit and loss analysis, despite transaction records, can cause user issues.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16F6C-D3C4-92B5-6148-9B119D5DB3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</a:rPr>
              <a:t>FUTURE ENHANCEMENT</a:t>
            </a: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Incorporating additional features like bill issuing, monthly profit and loss calculation.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Adding card and QR payment modes.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Enhancing customer relationship management and order processing.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898A-1D36-94DD-F3B1-095C90D97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08AC-C652-0C6E-51BA-67DEC3A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6CE2D-3ECA-AD25-B08D-5B95225C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4" y="1189355"/>
            <a:ext cx="6677160" cy="3369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971EC-AFA3-4A56-5893-4260E1120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98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2365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REFERENCES – [1]</a:t>
            </a:r>
            <a:endParaRPr sz="3600" b="1" dirty="0"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77664"/>
            <a:ext cx="8520600" cy="356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latin typeface="+mn-lt"/>
              </a:rPr>
              <a:t>[1] </a:t>
            </a: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Sage Software, "History and Evolution of CRM," [Online]. Available: https://www.sagesoftware.co.in/blogs/history-and-evolution-of-crm-2/.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[2] D. Edwards, "The history and evolution of CRM," 30 December 2020. [Online]. Available:https://www.techtarget.com/searchcustomerexperience/infographic/The-history-and-evolution-of-CRM.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[3]McCue, "The History of ERP," 12 August 2020. [Online]. Available:https://www.netsuite.com/portal/resource/articles/erp/erp-history.shtml.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sz="88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0" indent="-400050" algn="l" rtl="0">
              <a:spcBef>
                <a:spcPts val="0"/>
              </a:spcBef>
              <a:spcAft>
                <a:spcPts val="1200"/>
              </a:spcAft>
              <a:buAutoNum type="romanUcPeriod"/>
            </a:pPr>
            <a:endParaRPr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979291-54DB-F392-F23A-8F010588CC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5E9-9C37-D9AC-7A45-9F3F3F9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" sz="3600" b="1" dirty="0"/>
              <a:t>REFERENCES – [2]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2B7B-FA29-6C39-C304-0C3159150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[4] D. Rivera, "A Brief History of POS Systems," 16 August 2023. [Online]. Available: https://fitsmallbusiness.com/history-of-pos-systems/.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[5] J. </a:t>
            </a:r>
            <a:r>
              <a:rPr lang="en-US" sz="2200" dirty="0" err="1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Sullivian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"The Evolution of CRM: Then vs. Now," [Online]. Available: https://www.business-software.com/blog/the-evolution-of-crm/.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[6]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SAP, "SAP: A 50-year history of success," [Online]. Available: https://www.sap.com/about/company/history.html.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93D7-0202-6BA6-4645-727A1028AA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92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2B2-8591-271C-02B2-469F1C74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" sz="3600" b="1" dirty="0"/>
              <a:t>REFERENCES – [3]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97928-D7DF-6712-87A4-367CE173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[7]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M. Hall, "Oracle Corporation," Dec 30 2008. [Online]. Available: https://www.britannica.com/topic/Oracle-Corporation.</a:t>
            </a:r>
            <a:endParaRPr lang="en-US" sz="2200" dirty="0">
              <a:solidFill>
                <a:schemeClr val="tx1"/>
              </a:solidFill>
              <a:latin typeface="+mn-lt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[8]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Intuit, "Accounting Software for Small and Growing Businesses," 2022. [Online]. Available: https://quickbooks.intuit.com/global/accounting-software/.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[9]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2024. [Online]. Available: https://www.netsuite.com/portal/aboutus.shtml.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6DB10C-4693-4906-0B14-FF35083FA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520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BACKGROUND – [2]</a:t>
            </a: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mainly focuses on offering safe data records.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increases the organization's overall productivity ensuring that it is well-managed.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A4FC9-2146-90E9-6613-CF0A3ED4C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Problem Definition and Motivation</a:t>
            </a:r>
            <a:endParaRPr sz="3600"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The project mainly focuses on ways to eliminate the old-fashioned ways of the sales management.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 The project aims to build an application that helps to manage the inventory and transactions of a business.</a:t>
            </a:r>
            <a:endParaRPr sz="96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Inspired by the sales management system of large departmental stores like Big Mart, Sales Berry, and Bhatbhateni.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Motivated by the necessity for real-world implementation.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A comparable application for small local businesses is to be created.</a:t>
            </a:r>
            <a:endParaRPr sz="9600" dirty="0">
              <a:solidFill>
                <a:srgbClr val="111111"/>
              </a:solidFill>
            </a:endParaRPr>
          </a:p>
          <a:p>
            <a:pPr marL="9144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ct val="100000"/>
              <a:buFont typeface="Times New Roman"/>
              <a:buChar char="❏"/>
            </a:pPr>
            <a:endParaRPr sz="12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9931-014D-3CB4-C799-FB0A9FC9B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OBJECTIVE OF THE PROJECT</a:t>
            </a:r>
            <a:endParaRPr sz="3600"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To study and understand the concept of DBMS and GUI development and C++.</a:t>
            </a: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To make user-friendly and easy to use application for sales management.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FAC1-2B67-CD60-1EA1-851FD8B7A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LITERATURE REVIEW – [1]</a:t>
            </a:r>
            <a:endParaRPr sz="3600" b="1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Manual Systems: Used paper-based records, balance sheets, and rudimentary systems.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Early Computer Systems: Emergence of computers in the late 20th century led to automation of basic sales processes.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 Mainframes: Businesses started using mainframes to manage inventory and orders.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1980s: Popular programs like Lotus 1-2-3 and Microsoft Excel for organizing and analyzing sales data.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E771-58FE-87E5-C0C8-88342EB19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LITERATURE REVIEW – [2]</a:t>
            </a: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ERP Systems: Merged various business functions into a single software.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1990s: Point-Of-Sale (POS) systems revolutionized retail industry with real-time inventory management and purchase tracking.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Post-1990s: Cloud-based solutions, CRM software, and mobile technology became mainstream.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A57E-A698-0F0D-1052-9C8E59AA1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LITERATURE REVIEW – [3]</a:t>
            </a:r>
            <a:endParaRPr sz="3600"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Related softwares: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 SAP: Founded in 1972, offers ERP software for sales, inventory, transactions, and billing.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Oracle: Founded in 1977, also offers ERP solutions.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Quickbooks: Launched in 1983, designed for small and medium-sized businesses.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NetSuite: An integrated cloud-based ERP system for sales, inventory, and financial transactions.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D9695-5356-5A3E-F4B5-8CD08DFA3B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1439</Words>
  <Application>Microsoft Office PowerPoint</Application>
  <PresentationFormat>On-screen Show (16:9)</PresentationFormat>
  <Paragraphs>180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Simple Light</vt:lpstr>
      <vt:lpstr> SALES MANAGEMENT SYSTEM </vt:lpstr>
      <vt:lpstr>OUTLINE OF PRESENTATION</vt:lpstr>
      <vt:lpstr>BACKGROUND – [1]</vt:lpstr>
      <vt:lpstr>BACKGROUND – [2] </vt:lpstr>
      <vt:lpstr>Problem Definition and Motivation</vt:lpstr>
      <vt:lpstr>OBJECTIVE OF THE PROJECT</vt:lpstr>
      <vt:lpstr>LITERATURE REVIEW – [1]</vt:lpstr>
      <vt:lpstr>LITERATURE REVIEW – [2] </vt:lpstr>
      <vt:lpstr>LITERATURE REVIEW – [3]</vt:lpstr>
      <vt:lpstr>METHODOLOGY- [1]</vt:lpstr>
      <vt:lpstr>METHODOLOGY – [2]</vt:lpstr>
      <vt:lpstr>METHODOLOGY – [3]</vt:lpstr>
      <vt:lpstr>PROJECT DESCRIPTION – [1]</vt:lpstr>
      <vt:lpstr>PROJECT DESCRIPTION – [2] </vt:lpstr>
      <vt:lpstr>PROJECT DESCRIPTION – [3] </vt:lpstr>
      <vt:lpstr>PROJECT DESCRIPTION – [4] </vt:lpstr>
      <vt:lpstr>PROJECT DESCRIPTION – [5] </vt:lpstr>
      <vt:lpstr>PROJECT DESCRIPTION – [6] </vt:lpstr>
      <vt:lpstr>PROJECT DESCRIPTION – [7] </vt:lpstr>
      <vt:lpstr>PROJECT DESCRIPTION – [8] </vt:lpstr>
      <vt:lpstr>PROJECT DESCRIPTION – [9] </vt:lpstr>
      <vt:lpstr>PROJECT DESCRIPTION – [10] </vt:lpstr>
      <vt:lpstr>PROJECT DESCRIPTION – [11] </vt:lpstr>
      <vt:lpstr>PROJECT DESCRIPTION – [12] </vt:lpstr>
      <vt:lpstr>PROJECT DESCRIPTION – [13] </vt:lpstr>
      <vt:lpstr>PROJECT DESCRIPTION – [14] </vt:lpstr>
      <vt:lpstr>PROJECT DESCRIPTION – [15] </vt:lpstr>
      <vt:lpstr>PROJECT DESCRIPTION – [16] </vt:lpstr>
      <vt:lpstr>RESULT AND ANALYSIS</vt:lpstr>
      <vt:lpstr>CONCLUSION </vt:lpstr>
      <vt:lpstr>LIMITATION</vt:lpstr>
      <vt:lpstr>FUTURE ENHANCEMENT</vt:lpstr>
      <vt:lpstr>Gantt Chart</vt:lpstr>
      <vt:lpstr>REFERENCES – [1]</vt:lpstr>
      <vt:lpstr>REFERENCES – [2]</vt:lpstr>
      <vt:lpstr>REFERENCES –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SALES MANAGEMENT SYSTEM </dc:title>
  <cp:lastModifiedBy>Pramit</cp:lastModifiedBy>
  <cp:revision>11</cp:revision>
  <dcterms:modified xsi:type="dcterms:W3CDTF">2024-02-17T05:04:56Z</dcterms:modified>
</cp:coreProperties>
</file>