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sldIdLst>
    <p:sldId id="256" r:id="rId2"/>
    <p:sldId id="292" r:id="rId3"/>
    <p:sldId id="290" r:id="rId4"/>
    <p:sldId id="291" r:id="rId5"/>
    <p:sldId id="293" r:id="rId6"/>
    <p:sldId id="294" r:id="rId7"/>
    <p:sldId id="29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DC4C6775-E794-4160-937E-0A514315EA31}" type="datetimeFigureOut">
              <a:rPr lang="en-IN" smtClean="0"/>
              <a:t>28-04-2024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28906759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C6775-E794-4160-937E-0A514315EA3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3ED73F-E75F-4A49-83FC-3C37C150263E}"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62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C6775-E794-4160-937E-0A514315EA3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3ED73F-E75F-4A49-83FC-3C37C150263E}"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172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C6775-E794-4160-937E-0A514315EA3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3ED73F-E75F-4A49-83FC-3C37C150263E}"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735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4C6775-E794-4160-937E-0A514315EA3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3ED73F-E75F-4A49-83FC-3C37C150263E}"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438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807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C6775-E794-4160-937E-0A514315EA31}"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3ED73F-E75F-4A49-83FC-3C37C150263E}"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381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C6775-E794-4160-937E-0A514315EA31}"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3ED73F-E75F-4A49-83FC-3C37C150263E}"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602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C6775-E794-4160-937E-0A514315EA31}"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3ED73F-E75F-4A49-83FC-3C37C150263E}"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652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347246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111718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DC4C6775-E794-4160-937E-0A514315EA31}" type="datetimeFigureOut">
              <a:rPr lang="en-IN" smtClean="0"/>
              <a:t>28-04-2024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A23ED73F-E75F-4A49-83FC-3C37C150263E}" type="slidenum">
              <a:rPr lang="en-IN" smtClean="0"/>
              <a:t>‹#›</a:t>
            </a:fld>
            <a:endParaRPr lang="en-IN"/>
          </a:p>
        </p:txBody>
      </p:sp>
    </p:spTree>
    <p:extLst>
      <p:ext uri="{BB962C8B-B14F-4D97-AF65-F5344CB8AC3E}">
        <p14:creationId xmlns:p14="http://schemas.microsoft.com/office/powerpoint/2010/main" val="2262699733"/>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01D4-A8F5-CBB1-66DB-B084EC7531B8}"/>
              </a:ext>
            </a:extLst>
          </p:cNvPr>
          <p:cNvSpPr>
            <a:spLocks noGrp="1"/>
          </p:cNvSpPr>
          <p:nvPr>
            <p:ph type="ctrTitle"/>
          </p:nvPr>
        </p:nvSpPr>
        <p:spPr/>
        <p:txBody>
          <a:bodyPr/>
          <a:lstStyle/>
          <a:p>
            <a:r>
              <a:rPr lang="en-IN" dirty="0">
                <a:latin typeface="Algerian" panose="04020705040A02060702" pitchFamily="82" charset="0"/>
              </a:rPr>
              <a:t>CAPSTONE PROJECT</a:t>
            </a:r>
          </a:p>
        </p:txBody>
      </p:sp>
      <p:sp>
        <p:nvSpPr>
          <p:cNvPr id="3" name="Subtitle 2">
            <a:extLst>
              <a:ext uri="{FF2B5EF4-FFF2-40B4-BE49-F238E27FC236}">
                <a16:creationId xmlns:a16="http://schemas.microsoft.com/office/drawing/2014/main" id="{1372A294-3B61-77A0-414A-BCCFE1EC4E92}"/>
              </a:ext>
            </a:extLst>
          </p:cNvPr>
          <p:cNvSpPr>
            <a:spLocks noGrp="1"/>
          </p:cNvSpPr>
          <p:nvPr>
            <p:ph type="subTitle" idx="1"/>
          </p:nvPr>
        </p:nvSpPr>
        <p:spPr/>
        <p:txBody>
          <a:bodyPr/>
          <a:lstStyle/>
          <a:p>
            <a:r>
              <a:rPr lang="en-IN" b="1" dirty="0">
                <a:latin typeface="Century Gothic" panose="020B0502020202020204" pitchFamily="34" charset="0"/>
              </a:rPr>
              <a:t>AIR BNB</a:t>
            </a:r>
          </a:p>
          <a:p>
            <a:r>
              <a:rPr lang="en-IN" b="1" dirty="0">
                <a:latin typeface="Century Gothic" panose="020B0502020202020204" pitchFamily="34" charset="0"/>
              </a:rPr>
              <a:t>BY: PANKAJ MISHRA</a:t>
            </a:r>
          </a:p>
        </p:txBody>
      </p:sp>
    </p:spTree>
    <p:extLst>
      <p:ext uri="{BB962C8B-B14F-4D97-AF65-F5344CB8AC3E}">
        <p14:creationId xmlns:p14="http://schemas.microsoft.com/office/powerpoint/2010/main" val="393601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BC9849-25F6-4EA3-851F-DBDCA591E5AD}"/>
              </a:ext>
            </a:extLst>
          </p:cNvPr>
          <p:cNvSpPr/>
          <p:nvPr/>
        </p:nvSpPr>
        <p:spPr>
          <a:xfrm>
            <a:off x="1408012" y="1205984"/>
            <a:ext cx="3492495" cy="584775"/>
          </a:xfrm>
          <a:prstGeom prst="rect">
            <a:avLst/>
          </a:prstGeom>
        </p:spPr>
        <p:txBody>
          <a:bodyPr wrap="none">
            <a:spAutoFit/>
          </a:bodyPr>
          <a:lstStyle/>
          <a:p>
            <a:r>
              <a:rPr lang="en-IN" sz="3200" b="1" dirty="0">
                <a:solidFill>
                  <a:srgbClr val="000000"/>
                </a:solidFill>
                <a:latin typeface="Yeseva One"/>
              </a:rPr>
              <a:t>Problem Statement</a:t>
            </a:r>
            <a:endParaRPr lang="en-IN" sz="3200" b="1" dirty="0"/>
          </a:p>
        </p:txBody>
      </p:sp>
      <p:sp>
        <p:nvSpPr>
          <p:cNvPr id="3" name="Rectangle 2">
            <a:extLst>
              <a:ext uri="{FF2B5EF4-FFF2-40B4-BE49-F238E27FC236}">
                <a16:creationId xmlns:a16="http://schemas.microsoft.com/office/drawing/2014/main" id="{6758C8EE-F3AC-4554-9960-C1B9BAAEE988}"/>
              </a:ext>
            </a:extLst>
          </p:cNvPr>
          <p:cNvSpPr/>
          <p:nvPr/>
        </p:nvSpPr>
        <p:spPr>
          <a:xfrm>
            <a:off x="1257299" y="2100560"/>
            <a:ext cx="9058275" cy="646331"/>
          </a:xfrm>
          <a:prstGeom prst="rect">
            <a:avLst/>
          </a:prstGeom>
        </p:spPr>
        <p:txBody>
          <a:bodyPr wrap="square">
            <a:spAutoFit/>
          </a:bodyPr>
          <a:lstStyle/>
          <a:p>
            <a:r>
              <a:rPr lang="en-US" dirty="0">
                <a:solidFill>
                  <a:srgbClr val="000000"/>
                </a:solidFill>
                <a:latin typeface="Raleway"/>
              </a:rPr>
              <a:t>Objective Develop an ML model that can suggest competitive listing prices to property owners in Antwerp based on various data-driven insights.</a:t>
            </a:r>
            <a:endParaRPr lang="en-IN" dirty="0"/>
          </a:p>
        </p:txBody>
      </p:sp>
      <p:sp>
        <p:nvSpPr>
          <p:cNvPr id="4" name="Rectangle 3">
            <a:extLst>
              <a:ext uri="{FF2B5EF4-FFF2-40B4-BE49-F238E27FC236}">
                <a16:creationId xmlns:a16="http://schemas.microsoft.com/office/drawing/2014/main" id="{CC04B861-A113-422E-BD3B-AB8AFE81C31C}"/>
              </a:ext>
            </a:extLst>
          </p:cNvPr>
          <p:cNvSpPr>
            <a:spLocks noChangeArrowheads="1"/>
          </p:cNvSpPr>
          <p:nvPr/>
        </p:nvSpPr>
        <p:spPr bwMode="auto">
          <a:xfrm>
            <a:off x="1239733" y="3199984"/>
            <a:ext cx="8875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__Figtree_d680cf"/>
              </a:rPr>
              <a:t>The document discusses tasks related to data understanding, feature creation, and modeling in the context of an online aggregator for short-term property rentals in Antwerp, Belgium. It emphasizes the importance of assessing relationships between variables, handling outliers, and creating predictors for predicting listing prices. The document also covers the use of machine learning models to analyze correlations, assess performance metrics, and streamline datasets for clarity and efficiency. Additionally, it addresses the significance of imputing null values, merging tables for an aggregated view, and applying label encoding to convert categorical variables into numerical format. The goal is to generate ML-based solutions to suggest appropriate listing prices to property owners accurately.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__Figtree_d680c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441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5246C0-C817-42EA-8376-8775D116CA31}"/>
              </a:ext>
            </a:extLst>
          </p:cNvPr>
          <p:cNvSpPr/>
          <p:nvPr/>
        </p:nvSpPr>
        <p:spPr>
          <a:xfrm>
            <a:off x="3047999" y="2967335"/>
            <a:ext cx="5153025" cy="1938992"/>
          </a:xfrm>
          <a:prstGeom prst="rect">
            <a:avLst/>
          </a:prstGeom>
        </p:spPr>
        <p:txBody>
          <a:bodyPr wrap="square">
            <a:spAutoFit/>
          </a:bodyPr>
          <a:lstStyle/>
          <a:p>
            <a:r>
              <a:rPr lang="en-US" sz="2400" dirty="0">
                <a:solidFill>
                  <a:srgbClr val="000000"/>
                </a:solidFill>
                <a:latin typeface="Raleway"/>
              </a:rPr>
              <a:t>1. Introduction                                      2. Problem Statement                                 3. Importing Libraries and Data                 4. Data Understanding and Feature Creation</a:t>
            </a:r>
            <a:endParaRPr lang="en-IN" sz="2400" dirty="0"/>
          </a:p>
        </p:txBody>
      </p:sp>
      <p:graphicFrame>
        <p:nvGraphicFramePr>
          <p:cNvPr id="3" name="Table 2">
            <a:extLst>
              <a:ext uri="{FF2B5EF4-FFF2-40B4-BE49-F238E27FC236}">
                <a16:creationId xmlns:a16="http://schemas.microsoft.com/office/drawing/2014/main" id="{834E0ACC-EA26-4FF8-8535-8CCF8321F108}"/>
              </a:ext>
            </a:extLst>
          </p:cNvPr>
          <p:cNvGraphicFramePr>
            <a:graphicFrameLocks noGrp="1"/>
          </p:cNvGraphicFramePr>
          <p:nvPr>
            <p:extLst>
              <p:ext uri="{D42A27DB-BD31-4B8C-83A1-F6EECF244321}">
                <p14:modId xmlns:p14="http://schemas.microsoft.com/office/powerpoint/2010/main" val="4208114101"/>
              </p:ext>
            </p:extLst>
          </p:nvPr>
        </p:nvGraphicFramePr>
        <p:xfrm>
          <a:off x="2032000" y="719665"/>
          <a:ext cx="4806950" cy="1347259"/>
        </p:xfrm>
        <a:graphic>
          <a:graphicData uri="http://schemas.openxmlformats.org/drawingml/2006/table">
            <a:tbl>
              <a:tblPr firstRow="1" bandRow="1">
                <a:tableStyleId>{2D5ABB26-0587-4C30-8999-92F81FD0307C}</a:tableStyleId>
              </a:tblPr>
              <a:tblGrid>
                <a:gridCol w="4806950">
                  <a:extLst>
                    <a:ext uri="{9D8B030D-6E8A-4147-A177-3AD203B41FA5}">
                      <a16:colId xmlns:a16="http://schemas.microsoft.com/office/drawing/2014/main" val="2904908969"/>
                    </a:ext>
                  </a:extLst>
                </a:gridCol>
              </a:tblGrid>
              <a:tr h="1347259">
                <a:tc>
                  <a:txBody>
                    <a:bodyPr/>
                    <a:lstStyle/>
                    <a:p>
                      <a:r>
                        <a:rPr lang="en-IN" sz="5400" b="0" i="0" kern="1200" dirty="0">
                          <a:solidFill>
                            <a:schemeClr val="tx1"/>
                          </a:solidFill>
                          <a:effectLst/>
                          <a:latin typeface="+mn-lt"/>
                          <a:ea typeface="+mn-ea"/>
                          <a:cs typeface="+mn-cs"/>
                        </a:rPr>
                        <a:t>Contents</a:t>
                      </a:r>
                      <a:endParaRPr lang="en-IN" sz="5400" dirty="0"/>
                    </a:p>
                  </a:txBody>
                  <a:tcPr/>
                </a:tc>
                <a:extLst>
                  <a:ext uri="{0D108BD9-81ED-4DB2-BD59-A6C34878D82A}">
                    <a16:rowId xmlns:a16="http://schemas.microsoft.com/office/drawing/2014/main" val="406130379"/>
                  </a:ext>
                </a:extLst>
              </a:tr>
            </a:tbl>
          </a:graphicData>
        </a:graphic>
      </p:graphicFrame>
    </p:spTree>
    <p:extLst>
      <p:ext uri="{BB962C8B-B14F-4D97-AF65-F5344CB8AC3E}">
        <p14:creationId xmlns:p14="http://schemas.microsoft.com/office/powerpoint/2010/main" val="234588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10405E-48CE-4F20-8FCD-FE7C11470398}"/>
              </a:ext>
            </a:extLst>
          </p:cNvPr>
          <p:cNvSpPr/>
          <p:nvPr/>
        </p:nvSpPr>
        <p:spPr>
          <a:xfrm>
            <a:off x="1562260" y="1139309"/>
            <a:ext cx="2044470" cy="523220"/>
          </a:xfrm>
          <a:prstGeom prst="rect">
            <a:avLst/>
          </a:prstGeom>
        </p:spPr>
        <p:txBody>
          <a:bodyPr wrap="none">
            <a:spAutoFit/>
          </a:bodyPr>
          <a:lstStyle/>
          <a:p>
            <a:r>
              <a:rPr lang="en-IN" sz="2800" b="1" dirty="0">
                <a:solidFill>
                  <a:srgbClr val="000000"/>
                </a:solidFill>
                <a:latin typeface="Yeseva One"/>
              </a:rPr>
              <a:t>Introduction</a:t>
            </a:r>
            <a:endParaRPr lang="en-IN" sz="2800" b="1" dirty="0"/>
          </a:p>
        </p:txBody>
      </p:sp>
      <p:sp>
        <p:nvSpPr>
          <p:cNvPr id="3" name="Rectangle 2">
            <a:extLst>
              <a:ext uri="{FF2B5EF4-FFF2-40B4-BE49-F238E27FC236}">
                <a16:creationId xmlns:a16="http://schemas.microsoft.com/office/drawing/2014/main" id="{3105C4D2-154A-4141-8B31-41FA4BE7ABE7}"/>
              </a:ext>
            </a:extLst>
          </p:cNvPr>
          <p:cNvSpPr/>
          <p:nvPr/>
        </p:nvSpPr>
        <p:spPr>
          <a:xfrm>
            <a:off x="4600575" y="2170123"/>
            <a:ext cx="6096000" cy="1508105"/>
          </a:xfrm>
          <a:prstGeom prst="rect">
            <a:avLst/>
          </a:prstGeom>
        </p:spPr>
        <p:txBody>
          <a:bodyPr>
            <a:spAutoFit/>
          </a:bodyPr>
          <a:lstStyle/>
          <a:p>
            <a:r>
              <a:rPr lang="en-US" sz="2000" dirty="0">
                <a:solidFill>
                  <a:srgbClr val="000000"/>
                </a:solidFill>
                <a:latin typeface="Raleway"/>
              </a:rPr>
              <a:t>Project Overview</a:t>
            </a:r>
          </a:p>
          <a:p>
            <a:r>
              <a:rPr lang="en-US" dirty="0">
                <a:solidFill>
                  <a:srgbClr val="000000"/>
                </a:solidFill>
                <a:latin typeface="Raleway"/>
              </a:rPr>
              <a:t>The Capstone Project focuses on an ML-based solution for suggesting appropriate rental prices to property owners who list on </a:t>
            </a:r>
            <a:r>
              <a:rPr lang="en-US" dirty="0" err="1">
                <a:solidFill>
                  <a:srgbClr val="000000"/>
                </a:solidFill>
                <a:latin typeface="Raleway"/>
              </a:rPr>
              <a:t>AirBnB</a:t>
            </a:r>
            <a:r>
              <a:rPr lang="en-US" dirty="0">
                <a:solidFill>
                  <a:srgbClr val="000000"/>
                </a:solidFill>
                <a:latin typeface="Raleway"/>
              </a:rPr>
              <a:t>, specifically tailored to Antwerp, Belgium.</a:t>
            </a:r>
          </a:p>
        </p:txBody>
      </p:sp>
      <p:sp>
        <p:nvSpPr>
          <p:cNvPr id="4" name="Rectangle 3">
            <a:extLst>
              <a:ext uri="{FF2B5EF4-FFF2-40B4-BE49-F238E27FC236}">
                <a16:creationId xmlns:a16="http://schemas.microsoft.com/office/drawing/2014/main" id="{C4944AEA-F519-4F5A-B15D-48FBF3AE0F78}"/>
              </a:ext>
            </a:extLst>
          </p:cNvPr>
          <p:cNvSpPr/>
          <p:nvPr/>
        </p:nvSpPr>
        <p:spPr>
          <a:xfrm>
            <a:off x="4533900" y="4404122"/>
            <a:ext cx="6096000" cy="1231106"/>
          </a:xfrm>
          <a:prstGeom prst="rect">
            <a:avLst/>
          </a:prstGeom>
        </p:spPr>
        <p:txBody>
          <a:bodyPr>
            <a:spAutoFit/>
          </a:bodyPr>
          <a:lstStyle/>
          <a:p>
            <a:r>
              <a:rPr lang="en-US" sz="2000" dirty="0">
                <a:solidFill>
                  <a:srgbClr val="000000"/>
                </a:solidFill>
                <a:latin typeface="Raleway"/>
              </a:rPr>
              <a:t>Data Source</a:t>
            </a:r>
          </a:p>
          <a:p>
            <a:r>
              <a:rPr lang="en-US" dirty="0">
                <a:solidFill>
                  <a:srgbClr val="000000"/>
                </a:solidFill>
                <a:latin typeface="Raleway"/>
              </a:rPr>
              <a:t>The data is sourced from the data warehouse of an online property rental aggregator. This sample includes all listings available in Antwerp, Belgium.</a:t>
            </a:r>
          </a:p>
        </p:txBody>
      </p:sp>
    </p:spTree>
    <p:extLst>
      <p:ext uri="{BB962C8B-B14F-4D97-AF65-F5344CB8AC3E}">
        <p14:creationId xmlns:p14="http://schemas.microsoft.com/office/powerpoint/2010/main" val="101624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45833-7188-46AF-90C4-49E73D747B64}"/>
              </a:ext>
            </a:extLst>
          </p:cNvPr>
          <p:cNvSpPr/>
          <p:nvPr/>
        </p:nvSpPr>
        <p:spPr>
          <a:xfrm>
            <a:off x="1571971" y="1396484"/>
            <a:ext cx="6715685" cy="769441"/>
          </a:xfrm>
          <a:prstGeom prst="rect">
            <a:avLst/>
          </a:prstGeom>
        </p:spPr>
        <p:txBody>
          <a:bodyPr wrap="none">
            <a:spAutoFit/>
          </a:bodyPr>
          <a:lstStyle/>
          <a:p>
            <a:r>
              <a:rPr lang="en-IN" sz="4400" dirty="0">
                <a:solidFill>
                  <a:srgbClr val="000000"/>
                </a:solidFill>
                <a:latin typeface="Yeseva One"/>
              </a:rPr>
              <a:t>Importing Libraries and Data</a:t>
            </a:r>
            <a:endParaRPr lang="en-IN" sz="4400" dirty="0"/>
          </a:p>
        </p:txBody>
      </p:sp>
      <p:sp>
        <p:nvSpPr>
          <p:cNvPr id="3" name="Rectangle 2">
            <a:extLst>
              <a:ext uri="{FF2B5EF4-FFF2-40B4-BE49-F238E27FC236}">
                <a16:creationId xmlns:a16="http://schemas.microsoft.com/office/drawing/2014/main" id="{2F0ABDC4-E342-4608-A1F4-E7154425F2E5}"/>
              </a:ext>
            </a:extLst>
          </p:cNvPr>
          <p:cNvSpPr/>
          <p:nvPr/>
        </p:nvSpPr>
        <p:spPr>
          <a:xfrm>
            <a:off x="1571971" y="2967335"/>
            <a:ext cx="9010304" cy="707886"/>
          </a:xfrm>
          <a:prstGeom prst="rect">
            <a:avLst/>
          </a:prstGeom>
        </p:spPr>
        <p:txBody>
          <a:bodyPr wrap="square">
            <a:spAutoFit/>
          </a:bodyPr>
          <a:lstStyle/>
          <a:p>
            <a:r>
              <a:rPr lang="en-US" sz="2000" dirty="0">
                <a:solidFill>
                  <a:srgbClr val="000000"/>
                </a:solidFill>
                <a:latin typeface="Raleway"/>
              </a:rPr>
              <a:t>Purpose Proper initialization and setup by importing essential programming libraries and data sets to facilitate the analysis and model building process.</a:t>
            </a:r>
            <a:endParaRPr lang="en-IN" sz="2000" dirty="0"/>
          </a:p>
        </p:txBody>
      </p:sp>
    </p:spTree>
    <p:extLst>
      <p:ext uri="{BB962C8B-B14F-4D97-AF65-F5344CB8AC3E}">
        <p14:creationId xmlns:p14="http://schemas.microsoft.com/office/powerpoint/2010/main" val="174031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3A6283-4ED3-4A5B-80DB-382045058E6A}"/>
              </a:ext>
            </a:extLst>
          </p:cNvPr>
          <p:cNvSpPr/>
          <p:nvPr/>
        </p:nvSpPr>
        <p:spPr>
          <a:xfrm>
            <a:off x="1529841" y="425032"/>
            <a:ext cx="8825045" cy="707886"/>
          </a:xfrm>
          <a:prstGeom prst="rect">
            <a:avLst/>
          </a:prstGeom>
        </p:spPr>
        <p:txBody>
          <a:bodyPr wrap="none">
            <a:spAutoFit/>
          </a:bodyPr>
          <a:lstStyle/>
          <a:p>
            <a:r>
              <a:rPr lang="en-US" sz="4000" dirty="0">
                <a:solidFill>
                  <a:srgbClr val="000000"/>
                </a:solidFill>
                <a:latin typeface="Yeseva One"/>
              </a:rPr>
              <a:t>Data Understanding and Feature Creation</a:t>
            </a:r>
            <a:endParaRPr lang="en-IN" sz="4000" dirty="0"/>
          </a:p>
        </p:txBody>
      </p:sp>
      <p:sp>
        <p:nvSpPr>
          <p:cNvPr id="3" name="Rectangle 2">
            <a:extLst>
              <a:ext uri="{FF2B5EF4-FFF2-40B4-BE49-F238E27FC236}">
                <a16:creationId xmlns:a16="http://schemas.microsoft.com/office/drawing/2014/main" id="{5FD44787-A4A8-48D0-B6AB-C0814A80A99B}"/>
              </a:ext>
            </a:extLst>
          </p:cNvPr>
          <p:cNvSpPr/>
          <p:nvPr/>
        </p:nvSpPr>
        <p:spPr>
          <a:xfrm>
            <a:off x="1438275" y="1331417"/>
            <a:ext cx="9925050" cy="1477328"/>
          </a:xfrm>
          <a:prstGeom prst="rect">
            <a:avLst/>
          </a:prstGeom>
        </p:spPr>
        <p:txBody>
          <a:bodyPr wrap="square">
            <a:spAutoFit/>
          </a:bodyPr>
          <a:lstStyle/>
          <a:p>
            <a:r>
              <a:rPr lang="en-US" sz="1600" b="1" dirty="0">
                <a:solidFill>
                  <a:srgbClr val="000000"/>
                </a:solidFill>
                <a:latin typeface="Raleway"/>
              </a:rPr>
              <a:t>Correlation Analysis</a:t>
            </a:r>
          </a:p>
          <a:p>
            <a:r>
              <a:rPr lang="en-US" sz="1400" dirty="0">
                <a:solidFill>
                  <a:srgbClr val="000000"/>
                </a:solidFill>
                <a:latin typeface="Raleway"/>
              </a:rPr>
              <a:t>Analyze the correlation between different variables in the calendar table to understand their relationships.</a:t>
            </a:r>
          </a:p>
          <a:p>
            <a:r>
              <a:rPr lang="en-US" sz="1600" b="1" dirty="0">
                <a:solidFill>
                  <a:srgbClr val="000000"/>
                </a:solidFill>
                <a:latin typeface="Raleway"/>
              </a:rPr>
              <a:t>Handling Null Values</a:t>
            </a:r>
          </a:p>
          <a:p>
            <a:r>
              <a:rPr lang="en-US" sz="1400" dirty="0">
                <a:solidFill>
                  <a:srgbClr val="000000"/>
                </a:solidFill>
                <a:latin typeface="Raleway"/>
              </a:rPr>
              <a:t>Strategies to identify and manage null values in the dataset to ensure data quality and model accuracy.</a:t>
            </a:r>
          </a:p>
          <a:p>
            <a:r>
              <a:rPr lang="en-US" sz="1600" b="1" dirty="0">
                <a:solidFill>
                  <a:srgbClr val="000000"/>
                </a:solidFill>
                <a:latin typeface="Raleway"/>
              </a:rPr>
              <a:t>Label Encoding</a:t>
            </a:r>
          </a:p>
          <a:p>
            <a:r>
              <a:rPr lang="en-US" sz="1400" dirty="0">
                <a:solidFill>
                  <a:srgbClr val="000000"/>
                </a:solidFill>
                <a:latin typeface="Raleway"/>
              </a:rPr>
              <a:t>Apply label encoding techniques to categorical data to transform them into a format suitable for modeling.</a:t>
            </a:r>
            <a:endParaRPr lang="en-US" sz="1100" dirty="0">
              <a:solidFill>
                <a:srgbClr val="000000"/>
              </a:solidFill>
              <a:latin typeface="Raleway"/>
            </a:endParaRPr>
          </a:p>
        </p:txBody>
      </p:sp>
      <p:sp>
        <p:nvSpPr>
          <p:cNvPr id="6" name="Rectangle 5">
            <a:extLst>
              <a:ext uri="{FF2B5EF4-FFF2-40B4-BE49-F238E27FC236}">
                <a16:creationId xmlns:a16="http://schemas.microsoft.com/office/drawing/2014/main" id="{27262C29-A651-4B94-9BAD-6C8EA77DC136}"/>
              </a:ext>
            </a:extLst>
          </p:cNvPr>
          <p:cNvSpPr/>
          <p:nvPr/>
        </p:nvSpPr>
        <p:spPr>
          <a:xfrm>
            <a:off x="1119187" y="3069520"/>
            <a:ext cx="10472737" cy="3108543"/>
          </a:xfrm>
          <a:prstGeom prst="rect">
            <a:avLst/>
          </a:prstGeom>
        </p:spPr>
        <p:txBody>
          <a:bodyPr wrap="square">
            <a:spAutoFit/>
          </a:bodyPr>
          <a:lstStyle/>
          <a:p>
            <a:pPr marL="342900" indent="-342900">
              <a:buFont typeface="+mj-lt"/>
              <a:buAutoNum type="alphaLcParenR"/>
            </a:pPr>
            <a:r>
              <a:rPr lang="en-US" sz="1400" dirty="0">
                <a:solidFill>
                  <a:srgbClr val="374151"/>
                </a:solidFill>
                <a:latin typeface="Raleway"/>
              </a:rPr>
              <a:t>Conducted data quality audit and identified outliers for further analysis, ensuring robust predictive modeling.</a:t>
            </a:r>
          </a:p>
          <a:p>
            <a:pPr marL="342900" indent="-342900">
              <a:buFont typeface="+mj-lt"/>
              <a:buAutoNum type="alphaLcParenR"/>
            </a:pPr>
            <a:r>
              <a:rPr lang="en-US" sz="1400" dirty="0">
                <a:solidFill>
                  <a:srgbClr val="374151"/>
                </a:solidFill>
                <a:latin typeface="Raleway"/>
              </a:rPr>
              <a:t>Explored correlations between variables in the calendar table to understand relationships and patterns.</a:t>
            </a:r>
          </a:p>
          <a:p>
            <a:pPr marL="342900" indent="-342900">
              <a:buFont typeface="+mj-lt"/>
              <a:buAutoNum type="alphaLcParenR"/>
            </a:pPr>
            <a:r>
              <a:rPr lang="en-US" sz="1400" dirty="0">
                <a:solidFill>
                  <a:srgbClr val="374151"/>
                </a:solidFill>
                <a:latin typeface="Raleway"/>
              </a:rPr>
              <a:t>Implemented sequential preprocessing steps, including outlier handling and label encoding, to enhance model accuracy.</a:t>
            </a:r>
          </a:p>
          <a:p>
            <a:pPr marL="342900" indent="-342900">
              <a:buFont typeface="+mj-lt"/>
              <a:buAutoNum type="alphaLcParenR"/>
            </a:pPr>
            <a:r>
              <a:rPr lang="en-US" sz="1400" dirty="0">
                <a:solidFill>
                  <a:srgbClr val="374151"/>
                </a:solidFill>
                <a:latin typeface="Raleway"/>
              </a:rPr>
              <a:t>Utilized Random Forest Regressor model due to its resilience to outliers, superior R-squared value, and lower Mean Squared Error.</a:t>
            </a:r>
          </a:p>
          <a:p>
            <a:pPr marL="342900" indent="-342900">
              <a:buFont typeface="+mj-lt"/>
              <a:buAutoNum type="alphaLcParenR"/>
            </a:pPr>
            <a:r>
              <a:rPr lang="en-US" sz="1400" dirty="0">
                <a:solidFill>
                  <a:srgbClr val="374151"/>
                </a:solidFill>
                <a:latin typeface="Raleway"/>
              </a:rPr>
              <a:t>Created a comparison matrix using lazy predict to evaluate various regression models and their performance metrics.</a:t>
            </a:r>
          </a:p>
          <a:p>
            <a:pPr marL="342900" indent="-342900">
              <a:buFont typeface="+mj-lt"/>
              <a:buAutoNum type="alphaLcParenR"/>
            </a:pPr>
            <a:r>
              <a:rPr lang="en-US" sz="1400" dirty="0">
                <a:solidFill>
                  <a:srgbClr val="374151"/>
                </a:solidFill>
                <a:latin typeface="Raleway"/>
              </a:rPr>
              <a:t>Addressed redundancy in the dataset by considering removal of host and review columns for streamlined analysis.</a:t>
            </a:r>
          </a:p>
          <a:p>
            <a:pPr marL="342900" indent="-342900">
              <a:buFont typeface="+mj-lt"/>
              <a:buAutoNum type="alphaLcParenR"/>
            </a:pPr>
            <a:r>
              <a:rPr lang="en-US" sz="1400" dirty="0">
                <a:solidFill>
                  <a:srgbClr val="374151"/>
                </a:solidFill>
                <a:latin typeface="Raleway"/>
              </a:rPr>
              <a:t>Analyzed top predictors like bedroom count, bathroom count, and accommodation capacity for their impact on listing prices.</a:t>
            </a:r>
          </a:p>
          <a:p>
            <a:pPr marL="342900" indent="-342900">
              <a:buFont typeface="+mj-lt"/>
              <a:buAutoNum type="alphaLcParenR"/>
            </a:pPr>
            <a:r>
              <a:rPr lang="en-US" sz="1400" dirty="0">
                <a:solidFill>
                  <a:srgbClr val="374151"/>
                </a:solidFill>
                <a:latin typeface="Raleway"/>
              </a:rPr>
              <a:t>Generated ML-based solutions to suggest appropriate listing prices for property owners in Antwerp, Belgium.</a:t>
            </a:r>
          </a:p>
          <a:p>
            <a:pPr marL="342900" indent="-342900">
              <a:buFont typeface="+mj-lt"/>
              <a:buAutoNum type="alphaLcParenR"/>
            </a:pPr>
            <a:r>
              <a:rPr lang="en-US" sz="1400" dirty="0">
                <a:solidFill>
                  <a:srgbClr val="374151"/>
                </a:solidFill>
                <a:latin typeface="Raleway"/>
              </a:rPr>
              <a:t>Explored the relationship between target and predictor variables through correlation analysis and bivariate relationships.</a:t>
            </a:r>
          </a:p>
          <a:p>
            <a:pPr marL="342900" indent="-342900">
              <a:buFont typeface="+mj-lt"/>
              <a:buAutoNum type="alphaLcParenR"/>
            </a:pPr>
            <a:r>
              <a:rPr lang="en-US" sz="1400" dirty="0">
                <a:solidFill>
                  <a:srgbClr val="374151"/>
                </a:solidFill>
                <a:latin typeface="Raleway"/>
              </a:rPr>
              <a:t>Explored various machine learning models and their performance metrics, considering factors like Adjusted R-Squared and RMSE.</a:t>
            </a:r>
          </a:p>
          <a:p>
            <a:pPr marL="342900" indent="-342900">
              <a:buFont typeface="+mj-lt"/>
              <a:buAutoNum type="alphaLcParenR"/>
            </a:pPr>
            <a:r>
              <a:rPr lang="en-US" sz="1400" dirty="0">
                <a:solidFill>
                  <a:srgbClr val="374151"/>
                </a:solidFill>
                <a:latin typeface="Raleway"/>
              </a:rPr>
              <a:t>Applied transformations to predictors and removed variables to streamline the dataset for clearer analysis.</a:t>
            </a:r>
            <a:endParaRPr lang="en-US" sz="1400" b="0" i="0" dirty="0">
              <a:solidFill>
                <a:srgbClr val="374151"/>
              </a:solidFill>
              <a:effectLst/>
              <a:latin typeface="Raleway"/>
            </a:endParaRPr>
          </a:p>
        </p:txBody>
      </p:sp>
    </p:spTree>
    <p:extLst>
      <p:ext uri="{BB962C8B-B14F-4D97-AF65-F5344CB8AC3E}">
        <p14:creationId xmlns:p14="http://schemas.microsoft.com/office/powerpoint/2010/main" val="192353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B05D61-5886-44CF-A4D7-BE1B25BA4C62}"/>
              </a:ext>
            </a:extLst>
          </p:cNvPr>
          <p:cNvSpPr>
            <a:spLocks noChangeArrowheads="1"/>
          </p:cNvSpPr>
          <p:nvPr/>
        </p:nvSpPr>
        <p:spPr bwMode="auto">
          <a:xfrm>
            <a:off x="609599" y="1412601"/>
            <a:ext cx="98012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__Figtree_d680cf"/>
              </a:rPr>
              <a:t>Key takeaways from the document include the importance of addressing outliers before label encoding in the modeling process to ensure model performance and accuracy. Outliers can significantly impact the predictive accuracy of the model, so managing them is crucial for model robustness. Additionally, creating an aggregated view of data by merging different tables allows for a comprehensive analysis of the dataset. Imputing null values, such as using the median for columns like bedrooms and beds, helps maintain data integrity and completeness. The document also emphasizes the significance of assessing the relationship between variables, handling data anomalies, and applying transformations to predictors for further analysis. Furthermore, the use of Lazy</a:t>
            </a:r>
            <a:r>
              <a:rPr kumimoji="0" lang="en-US" altLang="en-US" sz="1800" b="0" i="0" u="none" strike="noStrike" cap="none" normalizeH="0" dirty="0">
                <a:ln>
                  <a:noFill/>
                </a:ln>
                <a:solidFill>
                  <a:srgbClr val="000000"/>
                </a:solidFill>
                <a:effectLst/>
                <a:latin typeface="__Figtree_d680cf"/>
              </a:rPr>
              <a:t> </a:t>
            </a:r>
            <a:r>
              <a:rPr kumimoji="0" lang="en-US" altLang="en-US" sz="1800" b="0" i="0" u="none" strike="noStrike" cap="none" normalizeH="0" baseline="0" dirty="0">
                <a:ln>
                  <a:noFill/>
                </a:ln>
                <a:solidFill>
                  <a:srgbClr val="000000"/>
                </a:solidFill>
                <a:effectLst/>
                <a:latin typeface="__Figtree_d680cf"/>
              </a:rPr>
              <a:t>Regressor for fitting models to training data and creating a comparison matrix to evaluate different regression models can provide insights into model performance metrics and time taken for each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__Figtree_d680c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12CCC92F-B4C4-46FA-8EA5-00ED5DD79965}"/>
              </a:ext>
            </a:extLst>
          </p:cNvPr>
          <p:cNvGraphicFramePr>
            <a:graphicFrameLocks noGrp="1"/>
          </p:cNvGraphicFramePr>
          <p:nvPr>
            <p:extLst>
              <p:ext uri="{D42A27DB-BD31-4B8C-83A1-F6EECF244321}">
                <p14:modId xmlns:p14="http://schemas.microsoft.com/office/powerpoint/2010/main" val="676475674"/>
              </p:ext>
            </p:extLst>
          </p:nvPr>
        </p:nvGraphicFramePr>
        <p:xfrm>
          <a:off x="952108" y="785654"/>
          <a:ext cx="5542960" cy="457200"/>
        </p:xfrm>
        <a:graphic>
          <a:graphicData uri="http://schemas.openxmlformats.org/drawingml/2006/table">
            <a:tbl>
              <a:tblPr firstRow="1" bandRow="1">
                <a:tableStyleId>{9D7B26C5-4107-4FEC-AEDC-1716B250A1EF}</a:tableStyleId>
              </a:tblPr>
              <a:tblGrid>
                <a:gridCol w="5542960">
                  <a:extLst>
                    <a:ext uri="{9D8B030D-6E8A-4147-A177-3AD203B41FA5}">
                      <a16:colId xmlns:a16="http://schemas.microsoft.com/office/drawing/2014/main" val="3639603757"/>
                    </a:ext>
                  </a:extLst>
                </a:gridCol>
              </a:tblGrid>
              <a:tr h="370840">
                <a:tc>
                  <a:txBody>
                    <a:bodyPr/>
                    <a:lstStyle/>
                    <a:p>
                      <a:r>
                        <a:rPr lang="en-IN" sz="2400" dirty="0"/>
                        <a:t>CONCLUSION</a:t>
                      </a:r>
                    </a:p>
                  </a:txBody>
                  <a:tcPr/>
                </a:tc>
                <a:extLst>
                  <a:ext uri="{0D108BD9-81ED-4DB2-BD59-A6C34878D82A}">
                    <a16:rowId xmlns:a16="http://schemas.microsoft.com/office/drawing/2014/main" val="2337442661"/>
                  </a:ext>
                </a:extLst>
              </a:tr>
            </a:tbl>
          </a:graphicData>
        </a:graphic>
      </p:graphicFrame>
    </p:spTree>
    <p:extLst>
      <p:ext uri="{BB962C8B-B14F-4D97-AF65-F5344CB8AC3E}">
        <p14:creationId xmlns:p14="http://schemas.microsoft.com/office/powerpoint/2010/main" val="319598697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166</TotalTime>
  <Words>666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__Figtree_d680cf</vt:lpstr>
      <vt:lpstr>Algerian</vt:lpstr>
      <vt:lpstr>Arial</vt:lpstr>
      <vt:lpstr>Century Gothic</vt:lpstr>
      <vt:lpstr>Century Schoolbook</vt:lpstr>
      <vt:lpstr>Raleway</vt:lpstr>
      <vt:lpstr>Wingdings 2</vt:lpstr>
      <vt:lpstr>Yeseva One</vt:lpstr>
      <vt:lpstr>View</vt:lpstr>
      <vt:lpstr>CAPSTONE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pankajmi1992@hotmail.com</dc:creator>
  <cp:lastModifiedBy>pankajmi1992@hotmail.com</cp:lastModifiedBy>
  <cp:revision>11</cp:revision>
  <dcterms:created xsi:type="dcterms:W3CDTF">2024-04-28T07:19:36Z</dcterms:created>
  <dcterms:modified xsi:type="dcterms:W3CDTF">2024-04-28T15:33:53Z</dcterms:modified>
</cp:coreProperties>
</file>