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67" r:id="rId2"/>
    <p:sldId id="268" r:id="rId3"/>
    <p:sldId id="263" r:id="rId4"/>
    <p:sldId id="264" r:id="rId5"/>
    <p:sldId id="265" r:id="rId6"/>
    <p:sldId id="266" r:id="rId7"/>
    <p:sldId id="256" r:id="rId8"/>
    <p:sldId id="257" r:id="rId9"/>
    <p:sldId id="258" r:id="rId10"/>
    <p:sldId id="259" r:id="rId11"/>
    <p:sldId id="260" r:id="rId12"/>
    <p:sldId id="261"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38FD8-008A-4D7A-9FE5-69BF651F39C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183580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38FD8-008A-4D7A-9FE5-69BF651F39C4}"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11768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38FD8-008A-4D7A-9FE5-69BF651F39C4}"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17016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38FD8-008A-4D7A-9FE5-69BF651F39C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82135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38FD8-008A-4D7A-9FE5-69BF651F39C4}"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73746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538FD8-008A-4D7A-9FE5-69BF651F39C4}" type="datetimeFigureOut">
              <a:rPr lang="en-IN" smtClean="0"/>
              <a:t>31-03-2024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58768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D538FD8-008A-4D7A-9FE5-69BF651F39C4}" type="datetimeFigureOut">
              <a:rPr lang="en-IN" smtClean="0"/>
              <a:t>31-03-2024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27585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D538FD8-008A-4D7A-9FE5-69BF651F39C4}" type="datetimeFigureOut">
              <a:rPr lang="en-IN" smtClean="0"/>
              <a:t>31-03-2024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37189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538FD8-008A-4D7A-9FE5-69BF651F39C4}"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73558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538FD8-008A-4D7A-9FE5-69BF651F39C4}" type="datetimeFigureOut">
              <a:rPr lang="en-IN" smtClean="0"/>
              <a:t>31-03-2024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61898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D538FD8-008A-4D7A-9FE5-69BF651F39C4}" type="datetimeFigureOut">
              <a:rPr lang="en-IN" smtClean="0"/>
              <a:t>31-03-2024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98ED887-D830-4A59-91A6-6BB84057CD92}" type="slidenum">
              <a:rPr lang="en-IN" smtClean="0"/>
              <a:t>‹#›</a:t>
            </a:fld>
            <a:endParaRPr lang="en-IN"/>
          </a:p>
        </p:txBody>
      </p:sp>
    </p:spTree>
    <p:extLst>
      <p:ext uri="{BB962C8B-B14F-4D97-AF65-F5344CB8AC3E}">
        <p14:creationId xmlns:p14="http://schemas.microsoft.com/office/powerpoint/2010/main" val="335451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D538FD8-008A-4D7A-9FE5-69BF651F39C4}" type="datetimeFigureOut">
              <a:rPr lang="en-IN" smtClean="0"/>
              <a:t>31-03-2024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98ED887-D830-4A59-91A6-6BB84057CD92}" type="slidenum">
              <a:rPr lang="en-IN" smtClean="0"/>
              <a:t>‹#›</a:t>
            </a:fld>
            <a:endParaRPr lang="en-IN"/>
          </a:p>
        </p:txBody>
      </p:sp>
    </p:spTree>
    <p:extLst>
      <p:ext uri="{BB962C8B-B14F-4D97-AF65-F5344CB8AC3E}">
        <p14:creationId xmlns:p14="http://schemas.microsoft.com/office/powerpoint/2010/main" val="305276338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F1F5A-96B8-17C7-F361-19986DBF51C8}"/>
              </a:ext>
            </a:extLst>
          </p:cNvPr>
          <p:cNvSpPr>
            <a:spLocks noGrp="1"/>
          </p:cNvSpPr>
          <p:nvPr>
            <p:ph idx="1"/>
          </p:nvPr>
        </p:nvSpPr>
        <p:spPr/>
        <p:txBody>
          <a:bodyPr>
            <a:normAutofit/>
          </a:bodyPr>
          <a:lstStyle/>
          <a:p>
            <a:r>
              <a:rPr lang="en-US" sz="4000" u="sng" dirty="0">
                <a:latin typeface="Bahnschrift SemiBold" panose="020B0502040204020203" pitchFamily="34" charset="0"/>
              </a:rPr>
              <a:t>Project: SQL Data Analysis and Visualization with Power BI for FDA</a:t>
            </a:r>
          </a:p>
          <a:p>
            <a:r>
              <a:rPr lang="en-US" sz="4000" b="1" dirty="0">
                <a:latin typeface="Bahnschrift Light Condensed" panose="020B0502040204020203" pitchFamily="34" charset="0"/>
              </a:rPr>
              <a:t>By: PANKAJ MISHRA</a:t>
            </a:r>
            <a:endParaRPr lang="en-IN" sz="4000" b="1"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6B7A7F0A-DA7E-3CFB-AE4B-A141FC6AF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0" y="864108"/>
            <a:ext cx="3116424" cy="1715784"/>
          </a:xfrm>
          <a:prstGeom prst="rect">
            <a:avLst/>
          </a:prstGeom>
        </p:spPr>
      </p:pic>
      <p:pic>
        <p:nvPicPr>
          <p:cNvPr id="7" name="Picture 6">
            <a:extLst>
              <a:ext uri="{FF2B5EF4-FFF2-40B4-BE49-F238E27FC236}">
                <a16:creationId xmlns:a16="http://schemas.microsoft.com/office/drawing/2014/main" id="{320ADC80-2668-B12A-DFE4-A0615325A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30" y="3239521"/>
            <a:ext cx="3275045" cy="1917160"/>
          </a:xfrm>
          <a:prstGeom prst="rect">
            <a:avLst/>
          </a:prstGeom>
        </p:spPr>
      </p:pic>
    </p:spTree>
    <p:extLst>
      <p:ext uri="{BB962C8B-B14F-4D97-AF65-F5344CB8AC3E}">
        <p14:creationId xmlns:p14="http://schemas.microsoft.com/office/powerpoint/2010/main" val="240535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B7BAE-F33A-10F0-3CEB-0F57E04EC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19" y="1161853"/>
            <a:ext cx="8321761" cy="4534293"/>
          </a:xfrm>
          <a:prstGeom prst="rect">
            <a:avLst/>
          </a:prstGeom>
        </p:spPr>
      </p:pic>
      <p:pic>
        <p:nvPicPr>
          <p:cNvPr id="5" name="Picture 4">
            <a:extLst>
              <a:ext uri="{FF2B5EF4-FFF2-40B4-BE49-F238E27FC236}">
                <a16:creationId xmlns:a16="http://schemas.microsoft.com/office/drawing/2014/main" id="{1EE5A266-5A97-DFEC-A7FB-41D14BF9C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35" y="5696146"/>
            <a:ext cx="1432684" cy="723963"/>
          </a:xfrm>
          <a:prstGeom prst="rect">
            <a:avLst/>
          </a:prstGeom>
        </p:spPr>
      </p:pic>
    </p:spTree>
    <p:extLst>
      <p:ext uri="{BB962C8B-B14F-4D97-AF65-F5344CB8AC3E}">
        <p14:creationId xmlns:p14="http://schemas.microsoft.com/office/powerpoint/2010/main" val="20936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F8243E-990B-39D5-B19A-5F9F9EB4F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497" y="1089457"/>
            <a:ext cx="7453006" cy="4679085"/>
          </a:xfrm>
          <a:prstGeom prst="rect">
            <a:avLst/>
          </a:prstGeom>
        </p:spPr>
      </p:pic>
      <p:pic>
        <p:nvPicPr>
          <p:cNvPr id="5" name="Picture 4">
            <a:extLst>
              <a:ext uri="{FF2B5EF4-FFF2-40B4-BE49-F238E27FC236}">
                <a16:creationId xmlns:a16="http://schemas.microsoft.com/office/drawing/2014/main" id="{0CFDE954-1AAD-634F-0C81-D8FB625AB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14" y="5540395"/>
            <a:ext cx="1432684" cy="723963"/>
          </a:xfrm>
          <a:prstGeom prst="rect">
            <a:avLst/>
          </a:prstGeom>
        </p:spPr>
      </p:pic>
    </p:spTree>
    <p:extLst>
      <p:ext uri="{BB962C8B-B14F-4D97-AF65-F5344CB8AC3E}">
        <p14:creationId xmlns:p14="http://schemas.microsoft.com/office/powerpoint/2010/main" val="329051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9BD5A-F93B-AA91-8CF3-18A70AE39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067" y="1188526"/>
            <a:ext cx="7917866" cy="4480948"/>
          </a:xfrm>
          <a:prstGeom prst="rect">
            <a:avLst/>
          </a:prstGeom>
        </p:spPr>
      </p:pic>
      <p:pic>
        <p:nvPicPr>
          <p:cNvPr id="5" name="Picture 4">
            <a:extLst>
              <a:ext uri="{FF2B5EF4-FFF2-40B4-BE49-F238E27FC236}">
                <a16:creationId xmlns:a16="http://schemas.microsoft.com/office/drawing/2014/main" id="{AD72A10D-3380-DF6F-DF8D-25A6F0D93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845" y="5669474"/>
            <a:ext cx="1432684" cy="723963"/>
          </a:xfrm>
          <a:prstGeom prst="rect">
            <a:avLst/>
          </a:prstGeom>
        </p:spPr>
      </p:pic>
    </p:spTree>
    <p:extLst>
      <p:ext uri="{BB962C8B-B14F-4D97-AF65-F5344CB8AC3E}">
        <p14:creationId xmlns:p14="http://schemas.microsoft.com/office/powerpoint/2010/main" val="261811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6CD6A-5708-AB31-4C20-943558F30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391" y="1489542"/>
            <a:ext cx="6203218" cy="3878916"/>
          </a:xfrm>
          <a:prstGeom prst="rect">
            <a:avLst/>
          </a:prstGeom>
        </p:spPr>
      </p:pic>
      <p:pic>
        <p:nvPicPr>
          <p:cNvPr id="5" name="Picture 4">
            <a:extLst>
              <a:ext uri="{FF2B5EF4-FFF2-40B4-BE49-F238E27FC236}">
                <a16:creationId xmlns:a16="http://schemas.microsoft.com/office/drawing/2014/main" id="{391B03AA-1411-F901-E71D-17F1BDB95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85" y="5645326"/>
            <a:ext cx="1432684" cy="723963"/>
          </a:xfrm>
          <a:prstGeom prst="rect">
            <a:avLst/>
          </a:prstGeom>
        </p:spPr>
      </p:pic>
    </p:spTree>
    <p:extLst>
      <p:ext uri="{BB962C8B-B14F-4D97-AF65-F5344CB8AC3E}">
        <p14:creationId xmlns:p14="http://schemas.microsoft.com/office/powerpoint/2010/main" val="64879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7545-C792-C7BF-BDC0-92B58914BE08}"/>
              </a:ext>
            </a:extLst>
          </p:cNvPr>
          <p:cNvSpPr>
            <a:spLocks noGrp="1"/>
          </p:cNvSpPr>
          <p:nvPr>
            <p:ph type="title"/>
          </p:nvPr>
        </p:nvSpPr>
        <p:spPr/>
        <p:txBody>
          <a:bodyPr>
            <a:noAutofit/>
          </a:bodyPr>
          <a:lstStyle/>
          <a:p>
            <a:r>
              <a:rPr lang="en-US" sz="4000" b="0" i="0" dirty="0">
                <a:solidFill>
                  <a:srgbClr val="0D0D0D"/>
                </a:solidFill>
                <a:effectLst/>
                <a:latin typeface="Söhne"/>
              </a:rPr>
              <a:t>The project's overarching goal is to furnish actionable insights and visual representations that enhance decision-making and comprehension of drug approval dynamics and market trends.</a:t>
            </a:r>
            <a:endParaRPr lang="en-IN" sz="4000" dirty="0"/>
          </a:p>
        </p:txBody>
      </p:sp>
    </p:spTree>
    <p:extLst>
      <p:ext uri="{BB962C8B-B14F-4D97-AF65-F5344CB8AC3E}">
        <p14:creationId xmlns:p14="http://schemas.microsoft.com/office/powerpoint/2010/main" val="338579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4611-C628-8246-2265-2FF60E03941E}"/>
              </a:ext>
            </a:extLst>
          </p:cNvPr>
          <p:cNvSpPr>
            <a:spLocks noGrp="1"/>
          </p:cNvSpPr>
          <p:nvPr>
            <p:ph type="ctrTitle"/>
          </p:nvPr>
        </p:nvSpPr>
        <p:spPr/>
        <p:txBody>
          <a:bodyPr>
            <a:noAutofit/>
          </a:bodyPr>
          <a:lstStyle/>
          <a:p>
            <a:r>
              <a:rPr lang="en-US" sz="2000" dirty="0"/>
              <a:t>The project involves conducting a comprehensive analysis of drug approval trends, segmentation patterns based on drug marketing status, product analysis by dosage form, and exploration of therapeutic classes and approval trends. This analysis will be carried out using SQL queries, and the results will be visualized using Power BI to provide meaningful insights for decision-making. Key objectives include determining the number of drugs approved each year, identifying top and bottom years for approvals, exploring approval trends by sponsors, ranking sponsors based on approvals, segmenting products based on Marketing Status, analyzing dosage form distribution and successful forms, investigating yearly trends related to successful forms, analyzing drug approvals by therapeutic evaluation code, and visualizing approval trends and segmentation patterns through Power BI visualizations</a:t>
            </a:r>
            <a:endParaRPr lang="en-IN" sz="2000" dirty="0"/>
          </a:p>
        </p:txBody>
      </p:sp>
    </p:spTree>
    <p:extLst>
      <p:ext uri="{BB962C8B-B14F-4D97-AF65-F5344CB8AC3E}">
        <p14:creationId xmlns:p14="http://schemas.microsoft.com/office/powerpoint/2010/main" val="215136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0CF982-DEDB-57B4-13D2-AAFBBF449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931" y="1167857"/>
            <a:ext cx="2466111" cy="1785312"/>
          </a:xfrm>
        </p:spPr>
      </p:pic>
      <p:sp>
        <p:nvSpPr>
          <p:cNvPr id="4" name="Text Placeholder 3">
            <a:extLst>
              <a:ext uri="{FF2B5EF4-FFF2-40B4-BE49-F238E27FC236}">
                <a16:creationId xmlns:a16="http://schemas.microsoft.com/office/drawing/2014/main" id="{5D992BFC-9015-A495-F039-C6CB3F22E73D}"/>
              </a:ext>
            </a:extLst>
          </p:cNvPr>
          <p:cNvSpPr>
            <a:spLocks noGrp="1"/>
          </p:cNvSpPr>
          <p:nvPr>
            <p:ph type="body" sz="half" idx="2"/>
          </p:nvPr>
        </p:nvSpPr>
        <p:spPr>
          <a:xfrm>
            <a:off x="3478057" y="359764"/>
            <a:ext cx="3932237" cy="689548"/>
          </a:xfrm>
        </p:spPr>
        <p:txBody>
          <a:bodyPr>
            <a:normAutofit fontScale="92500" lnSpcReduction="20000"/>
          </a:bodyPr>
          <a:lstStyle/>
          <a:p>
            <a:r>
              <a:rPr lang="en-US" sz="2400" b="1" dirty="0">
                <a:solidFill>
                  <a:schemeClr val="accent1"/>
                </a:solidFill>
                <a:latin typeface="Arial Black" panose="020B0A04020102020204" pitchFamily="34" charset="0"/>
              </a:rPr>
              <a:t>Task 1:Identify approval trend</a:t>
            </a:r>
            <a:endParaRPr lang="en-IN" sz="2400" b="1" dirty="0">
              <a:solidFill>
                <a:schemeClr val="accent1"/>
              </a:solidFill>
              <a:latin typeface="Arial Black" panose="020B0A04020102020204" pitchFamily="34" charset="0"/>
            </a:endParaRPr>
          </a:p>
        </p:txBody>
      </p:sp>
      <p:pic>
        <p:nvPicPr>
          <p:cNvPr id="8" name="Picture 7">
            <a:extLst>
              <a:ext uri="{FF2B5EF4-FFF2-40B4-BE49-F238E27FC236}">
                <a16:creationId xmlns:a16="http://schemas.microsoft.com/office/drawing/2014/main" id="{1D4205EE-41CD-3D79-35F0-5811EBC78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95" y="3210720"/>
            <a:ext cx="2673395" cy="1146676"/>
          </a:xfrm>
          <a:prstGeom prst="rect">
            <a:avLst/>
          </a:prstGeom>
        </p:spPr>
      </p:pic>
      <p:pic>
        <p:nvPicPr>
          <p:cNvPr id="10" name="Picture 9">
            <a:extLst>
              <a:ext uri="{FF2B5EF4-FFF2-40B4-BE49-F238E27FC236}">
                <a16:creationId xmlns:a16="http://schemas.microsoft.com/office/drawing/2014/main" id="{CC8506FC-CEDF-7BD1-03FA-21AFFB34D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194" y="3294696"/>
            <a:ext cx="3137821" cy="1062700"/>
          </a:xfrm>
          <a:prstGeom prst="rect">
            <a:avLst/>
          </a:prstGeom>
        </p:spPr>
      </p:pic>
      <p:pic>
        <p:nvPicPr>
          <p:cNvPr id="12" name="Picture 11">
            <a:extLst>
              <a:ext uri="{FF2B5EF4-FFF2-40B4-BE49-F238E27FC236}">
                <a16:creationId xmlns:a16="http://schemas.microsoft.com/office/drawing/2014/main" id="{42A3B1BB-990C-2630-2F44-77DC3B44D6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195" y="1167857"/>
            <a:ext cx="3058817" cy="1776712"/>
          </a:xfrm>
          <a:prstGeom prst="rect">
            <a:avLst/>
          </a:prstGeom>
        </p:spPr>
      </p:pic>
      <p:pic>
        <p:nvPicPr>
          <p:cNvPr id="14" name="Picture 13">
            <a:extLst>
              <a:ext uri="{FF2B5EF4-FFF2-40B4-BE49-F238E27FC236}">
                <a16:creationId xmlns:a16="http://schemas.microsoft.com/office/drawing/2014/main" id="{1D7C2681-0ABC-F9B1-905E-B9FA023229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250" y="140811"/>
            <a:ext cx="1252445" cy="689548"/>
          </a:xfrm>
          <a:prstGeom prst="rect">
            <a:avLst/>
          </a:prstGeom>
        </p:spPr>
      </p:pic>
      <p:pic>
        <p:nvPicPr>
          <p:cNvPr id="2" name="table">
            <a:extLst>
              <a:ext uri="{FF2B5EF4-FFF2-40B4-BE49-F238E27FC236}">
                <a16:creationId xmlns:a16="http://schemas.microsoft.com/office/drawing/2014/main" id="{624C372F-4430-0D99-B942-5B2A9459E67C}"/>
              </a:ext>
            </a:extLst>
          </p:cNvPr>
          <p:cNvPicPr>
            <a:picLocks noChangeAspect="1"/>
          </p:cNvPicPr>
          <p:nvPr/>
        </p:nvPicPr>
        <p:blipFill>
          <a:blip r:embed="rId7"/>
          <a:stretch>
            <a:fillRect/>
          </a:stretch>
        </p:blipFill>
        <p:spPr>
          <a:xfrm>
            <a:off x="925807" y="4657716"/>
            <a:ext cx="10160000" cy="896521"/>
          </a:xfrm>
          <a:prstGeom prst="rect">
            <a:avLst/>
          </a:prstGeom>
          <a:ln>
            <a:noFill/>
          </a:ln>
          <a:effectLst>
            <a:softEdge rad="112500"/>
          </a:effectLst>
        </p:spPr>
      </p:pic>
    </p:spTree>
    <p:extLst>
      <p:ext uri="{BB962C8B-B14F-4D97-AF65-F5344CB8AC3E}">
        <p14:creationId xmlns:p14="http://schemas.microsoft.com/office/powerpoint/2010/main" val="43486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5D55C-4093-566E-41B6-6A10544EF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463" y="1814396"/>
            <a:ext cx="3660057" cy="1767993"/>
          </a:xfrm>
          <a:prstGeom prst="rect">
            <a:avLst/>
          </a:prstGeom>
        </p:spPr>
      </p:pic>
      <p:pic>
        <p:nvPicPr>
          <p:cNvPr id="5" name="Picture 4">
            <a:extLst>
              <a:ext uri="{FF2B5EF4-FFF2-40B4-BE49-F238E27FC236}">
                <a16:creationId xmlns:a16="http://schemas.microsoft.com/office/drawing/2014/main" id="{E98322D7-061D-57A5-6728-E2C988366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492" y="1814396"/>
            <a:ext cx="3161064" cy="1767993"/>
          </a:xfrm>
          <a:prstGeom prst="rect">
            <a:avLst/>
          </a:prstGeom>
        </p:spPr>
      </p:pic>
      <p:pic>
        <p:nvPicPr>
          <p:cNvPr id="7" name="Picture 6">
            <a:extLst>
              <a:ext uri="{FF2B5EF4-FFF2-40B4-BE49-F238E27FC236}">
                <a16:creationId xmlns:a16="http://schemas.microsoft.com/office/drawing/2014/main" id="{35B13DFC-02A2-8CF0-3107-0CF955D48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639" y="1871108"/>
            <a:ext cx="3949640" cy="1309672"/>
          </a:xfrm>
          <a:prstGeom prst="rect">
            <a:avLst/>
          </a:prstGeom>
        </p:spPr>
      </p:pic>
      <p:sp>
        <p:nvSpPr>
          <p:cNvPr id="8" name="TextBox 7">
            <a:extLst>
              <a:ext uri="{FF2B5EF4-FFF2-40B4-BE49-F238E27FC236}">
                <a16:creationId xmlns:a16="http://schemas.microsoft.com/office/drawing/2014/main" id="{98647478-2636-5BB5-30AB-699AE79CE9DE}"/>
              </a:ext>
            </a:extLst>
          </p:cNvPr>
          <p:cNvSpPr txBox="1"/>
          <p:nvPr/>
        </p:nvSpPr>
        <p:spPr>
          <a:xfrm>
            <a:off x="1775255" y="391885"/>
            <a:ext cx="2998237" cy="1200329"/>
          </a:xfrm>
          <a:prstGeom prst="rect">
            <a:avLst/>
          </a:prstGeom>
          <a:noFill/>
        </p:spPr>
        <p:txBody>
          <a:bodyPr wrap="square" rtlCol="0">
            <a:spAutoFit/>
          </a:bodyPr>
          <a:lstStyle/>
          <a:p>
            <a:r>
              <a:rPr lang="en-US" sz="2400" b="1" u="sng" dirty="0">
                <a:solidFill>
                  <a:schemeClr val="accent1"/>
                </a:solidFill>
              </a:rPr>
              <a:t>Task 2: Group products based on </a:t>
            </a:r>
            <a:r>
              <a:rPr lang="en-US" sz="2400" b="1" u="sng" dirty="0" err="1">
                <a:solidFill>
                  <a:schemeClr val="accent1"/>
                </a:solidFill>
              </a:rPr>
              <a:t>MarketingStatus</a:t>
            </a:r>
            <a:endParaRPr lang="en-IN" sz="2400" b="1" u="sng" dirty="0">
              <a:solidFill>
                <a:schemeClr val="accent1"/>
              </a:solidFill>
            </a:endParaRPr>
          </a:p>
        </p:txBody>
      </p:sp>
      <p:pic>
        <p:nvPicPr>
          <p:cNvPr id="10" name="Picture 9">
            <a:extLst>
              <a:ext uri="{FF2B5EF4-FFF2-40B4-BE49-F238E27FC236}">
                <a16:creationId xmlns:a16="http://schemas.microsoft.com/office/drawing/2014/main" id="{893EB835-B1E5-E7DD-0A7D-8B45E16F6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035" y="5734755"/>
            <a:ext cx="1126363" cy="620132"/>
          </a:xfrm>
          <a:prstGeom prst="rect">
            <a:avLst/>
          </a:prstGeom>
        </p:spPr>
      </p:pic>
      <p:pic>
        <p:nvPicPr>
          <p:cNvPr id="2" name="table">
            <a:extLst>
              <a:ext uri="{FF2B5EF4-FFF2-40B4-BE49-F238E27FC236}">
                <a16:creationId xmlns:a16="http://schemas.microsoft.com/office/drawing/2014/main" id="{EE067C74-B8BD-7339-134C-736B2A197869}"/>
              </a:ext>
            </a:extLst>
          </p:cNvPr>
          <p:cNvPicPr>
            <a:picLocks noChangeAspect="1"/>
          </p:cNvPicPr>
          <p:nvPr/>
        </p:nvPicPr>
        <p:blipFill>
          <a:blip r:embed="rId6"/>
          <a:stretch>
            <a:fillRect/>
          </a:stretch>
        </p:blipFill>
        <p:spPr>
          <a:xfrm>
            <a:off x="503462" y="4088842"/>
            <a:ext cx="8118023" cy="1981477"/>
          </a:xfrm>
          <a:prstGeom prst="rect">
            <a:avLst/>
          </a:prstGeom>
          <a:ln>
            <a:noFill/>
          </a:ln>
          <a:effectLst>
            <a:softEdge rad="112500"/>
          </a:effectLst>
        </p:spPr>
      </p:pic>
    </p:spTree>
    <p:extLst>
      <p:ext uri="{BB962C8B-B14F-4D97-AF65-F5344CB8AC3E}">
        <p14:creationId xmlns:p14="http://schemas.microsoft.com/office/powerpoint/2010/main" val="296883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30945-FD09-9FC9-7E37-055FBE3D4990}"/>
              </a:ext>
            </a:extLst>
          </p:cNvPr>
          <p:cNvSpPr txBox="1"/>
          <p:nvPr/>
        </p:nvSpPr>
        <p:spPr>
          <a:xfrm>
            <a:off x="2696546" y="335902"/>
            <a:ext cx="2957804" cy="1569660"/>
          </a:xfrm>
          <a:prstGeom prst="rect">
            <a:avLst/>
          </a:prstGeom>
          <a:noFill/>
        </p:spPr>
        <p:txBody>
          <a:bodyPr wrap="square" rtlCol="0">
            <a:spAutoFit/>
          </a:bodyPr>
          <a:lstStyle/>
          <a:p>
            <a:r>
              <a:rPr lang="en-IN" sz="3200" b="1" u="sng" dirty="0">
                <a:solidFill>
                  <a:schemeClr val="accent1"/>
                </a:solidFill>
              </a:rPr>
              <a:t>Task 3: Products by dosage form</a:t>
            </a:r>
          </a:p>
        </p:txBody>
      </p:sp>
      <p:pic>
        <p:nvPicPr>
          <p:cNvPr id="4" name="Picture 3">
            <a:extLst>
              <a:ext uri="{FF2B5EF4-FFF2-40B4-BE49-F238E27FC236}">
                <a16:creationId xmlns:a16="http://schemas.microsoft.com/office/drawing/2014/main" id="{00B5AA91-7C5E-D9E3-9792-0713F17B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8" y="2211356"/>
            <a:ext cx="3235310" cy="3079102"/>
          </a:xfrm>
          <a:prstGeom prst="rect">
            <a:avLst/>
          </a:prstGeom>
        </p:spPr>
      </p:pic>
      <p:pic>
        <p:nvPicPr>
          <p:cNvPr id="6" name="Picture 5">
            <a:extLst>
              <a:ext uri="{FF2B5EF4-FFF2-40B4-BE49-F238E27FC236}">
                <a16:creationId xmlns:a16="http://schemas.microsoft.com/office/drawing/2014/main" id="{2A9D1A9D-1BDD-B59C-81FB-945F13337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178" y="2062060"/>
            <a:ext cx="3175328" cy="3228398"/>
          </a:xfrm>
          <a:prstGeom prst="rect">
            <a:avLst/>
          </a:prstGeom>
        </p:spPr>
      </p:pic>
      <p:pic>
        <p:nvPicPr>
          <p:cNvPr id="10" name="Picture 9">
            <a:extLst>
              <a:ext uri="{FF2B5EF4-FFF2-40B4-BE49-F238E27FC236}">
                <a16:creationId xmlns:a16="http://schemas.microsoft.com/office/drawing/2014/main" id="{71FC9430-48E3-845F-CDF2-481F9CEA0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217" y="111597"/>
            <a:ext cx="1956580" cy="1077218"/>
          </a:xfrm>
          <a:prstGeom prst="rect">
            <a:avLst/>
          </a:prstGeom>
        </p:spPr>
      </p:pic>
      <p:pic>
        <p:nvPicPr>
          <p:cNvPr id="3" name="table">
            <a:extLst>
              <a:ext uri="{FF2B5EF4-FFF2-40B4-BE49-F238E27FC236}">
                <a16:creationId xmlns:a16="http://schemas.microsoft.com/office/drawing/2014/main" id="{B96249B0-3130-560F-530D-CCA5A8B13CE2}"/>
              </a:ext>
            </a:extLst>
          </p:cNvPr>
          <p:cNvPicPr>
            <a:picLocks noChangeAspect="1"/>
          </p:cNvPicPr>
          <p:nvPr/>
        </p:nvPicPr>
        <p:blipFill>
          <a:blip r:embed="rId5"/>
          <a:stretch>
            <a:fillRect/>
          </a:stretch>
        </p:blipFill>
        <p:spPr>
          <a:xfrm>
            <a:off x="1237837" y="5522502"/>
            <a:ext cx="9062720" cy="1200574"/>
          </a:xfrm>
          <a:prstGeom prst="rect">
            <a:avLst/>
          </a:prstGeom>
          <a:ln>
            <a:noFill/>
          </a:ln>
          <a:effectLst>
            <a:softEdge rad="112500"/>
          </a:effectLst>
        </p:spPr>
      </p:pic>
    </p:spTree>
    <p:extLst>
      <p:ext uri="{BB962C8B-B14F-4D97-AF65-F5344CB8AC3E}">
        <p14:creationId xmlns:p14="http://schemas.microsoft.com/office/powerpoint/2010/main" val="383990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9EE3C-C0B1-6475-86F3-1C5455E777D8}"/>
              </a:ext>
            </a:extLst>
          </p:cNvPr>
          <p:cNvSpPr txBox="1"/>
          <p:nvPr/>
        </p:nvSpPr>
        <p:spPr>
          <a:xfrm>
            <a:off x="933062" y="472190"/>
            <a:ext cx="3032449" cy="1200329"/>
          </a:xfrm>
          <a:prstGeom prst="rect">
            <a:avLst/>
          </a:prstGeom>
          <a:noFill/>
        </p:spPr>
        <p:txBody>
          <a:bodyPr wrap="square" rtlCol="0">
            <a:spAutoFit/>
          </a:bodyPr>
          <a:lstStyle/>
          <a:p>
            <a:r>
              <a:rPr lang="en-US" u="sng" dirty="0">
                <a:solidFill>
                  <a:schemeClr val="accent1"/>
                </a:solidFill>
                <a:latin typeface="Arial Black" panose="020B0A04020102020204" pitchFamily="34" charset="0"/>
              </a:rPr>
              <a:t>Task 4: drug approvals based on therapeutic evaluation code (</a:t>
            </a:r>
            <a:r>
              <a:rPr lang="en-US" u="sng" dirty="0" err="1">
                <a:solidFill>
                  <a:schemeClr val="accent1"/>
                </a:solidFill>
                <a:latin typeface="Arial Black" panose="020B0A04020102020204" pitchFamily="34" charset="0"/>
              </a:rPr>
              <a:t>TE_Code</a:t>
            </a:r>
            <a:r>
              <a:rPr lang="en-US" u="sng" dirty="0">
                <a:solidFill>
                  <a:schemeClr val="accent1"/>
                </a:solidFill>
                <a:latin typeface="Arial Black" panose="020B0A04020102020204" pitchFamily="34" charset="0"/>
              </a:rPr>
              <a:t>)</a:t>
            </a:r>
            <a:endParaRPr lang="en-IN" u="sng" dirty="0">
              <a:solidFill>
                <a:schemeClr val="accent1"/>
              </a:solidFill>
              <a:latin typeface="Arial Black" panose="020B0A04020102020204" pitchFamily="34" charset="0"/>
            </a:endParaRPr>
          </a:p>
        </p:txBody>
      </p:sp>
      <p:pic>
        <p:nvPicPr>
          <p:cNvPr id="4" name="Picture 3">
            <a:extLst>
              <a:ext uri="{FF2B5EF4-FFF2-40B4-BE49-F238E27FC236}">
                <a16:creationId xmlns:a16="http://schemas.microsoft.com/office/drawing/2014/main" id="{39702F6D-2F74-7912-0F27-42E292090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2" y="1838253"/>
            <a:ext cx="2378091" cy="3623826"/>
          </a:xfrm>
          <a:prstGeom prst="rect">
            <a:avLst/>
          </a:prstGeom>
        </p:spPr>
      </p:pic>
      <p:pic>
        <p:nvPicPr>
          <p:cNvPr id="6" name="Picture 5">
            <a:extLst>
              <a:ext uri="{FF2B5EF4-FFF2-40B4-BE49-F238E27FC236}">
                <a16:creationId xmlns:a16="http://schemas.microsoft.com/office/drawing/2014/main" id="{05CC9079-FD71-9862-19C0-275D871C0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746" y="1838253"/>
            <a:ext cx="2863810" cy="3623826"/>
          </a:xfrm>
          <a:prstGeom prst="rect">
            <a:avLst/>
          </a:prstGeom>
        </p:spPr>
      </p:pic>
      <p:pic>
        <p:nvPicPr>
          <p:cNvPr id="8" name="Picture 7">
            <a:extLst>
              <a:ext uri="{FF2B5EF4-FFF2-40B4-BE49-F238E27FC236}">
                <a16:creationId xmlns:a16="http://schemas.microsoft.com/office/drawing/2014/main" id="{CDB90052-6F73-4A69-3FE4-08BAD17E0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5809" y="5246557"/>
            <a:ext cx="1493551" cy="822292"/>
          </a:xfrm>
          <a:prstGeom prst="rect">
            <a:avLst/>
          </a:prstGeom>
        </p:spPr>
      </p:pic>
      <p:pic>
        <p:nvPicPr>
          <p:cNvPr id="3" name="table">
            <a:extLst>
              <a:ext uri="{FF2B5EF4-FFF2-40B4-BE49-F238E27FC236}">
                <a16:creationId xmlns:a16="http://schemas.microsoft.com/office/drawing/2014/main" id="{7EE5F4E5-55F3-EDFD-531F-B666FA5928DC}"/>
              </a:ext>
            </a:extLst>
          </p:cNvPr>
          <p:cNvPicPr>
            <a:picLocks noChangeAspect="1"/>
          </p:cNvPicPr>
          <p:nvPr/>
        </p:nvPicPr>
        <p:blipFill>
          <a:blip r:embed="rId5"/>
          <a:stretch>
            <a:fillRect/>
          </a:stretch>
        </p:blipFill>
        <p:spPr>
          <a:xfrm>
            <a:off x="232746" y="5627813"/>
            <a:ext cx="8128000" cy="1110298"/>
          </a:xfrm>
          <a:prstGeom prst="rect">
            <a:avLst/>
          </a:prstGeom>
          <a:ln>
            <a:noFill/>
          </a:ln>
          <a:effectLst>
            <a:softEdge rad="112500"/>
          </a:effectLst>
        </p:spPr>
      </p:pic>
    </p:spTree>
    <p:extLst>
      <p:ext uri="{BB962C8B-B14F-4D97-AF65-F5344CB8AC3E}">
        <p14:creationId xmlns:p14="http://schemas.microsoft.com/office/powerpoint/2010/main" val="1425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8B8FB-5127-BC8B-BB25-218F61E74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467" y="599607"/>
            <a:ext cx="6805534" cy="6430779"/>
          </a:xfrm>
          <a:prstGeom prst="rect">
            <a:avLst/>
          </a:prstGeom>
        </p:spPr>
      </p:pic>
      <p:pic>
        <p:nvPicPr>
          <p:cNvPr id="7" name="Picture 6">
            <a:extLst>
              <a:ext uri="{FF2B5EF4-FFF2-40B4-BE49-F238E27FC236}">
                <a16:creationId xmlns:a16="http://schemas.microsoft.com/office/drawing/2014/main" id="{29F7520A-1B75-F791-50C4-5A03FD05E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92" y="5660317"/>
            <a:ext cx="1432684" cy="723963"/>
          </a:xfrm>
          <a:prstGeom prst="rect">
            <a:avLst/>
          </a:prstGeom>
        </p:spPr>
      </p:pic>
    </p:spTree>
    <p:extLst>
      <p:ext uri="{BB962C8B-B14F-4D97-AF65-F5344CB8AC3E}">
        <p14:creationId xmlns:p14="http://schemas.microsoft.com/office/powerpoint/2010/main" val="31347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8E62F-D588-BE83-4C4E-D325EFEC9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760749"/>
            <a:ext cx="8900522" cy="5026846"/>
          </a:xfrm>
          <a:prstGeom prst="rect">
            <a:avLst/>
          </a:prstGeom>
        </p:spPr>
      </p:pic>
      <p:pic>
        <p:nvPicPr>
          <p:cNvPr id="7" name="Picture 6">
            <a:extLst>
              <a:ext uri="{FF2B5EF4-FFF2-40B4-BE49-F238E27FC236}">
                <a16:creationId xmlns:a16="http://schemas.microsoft.com/office/drawing/2014/main" id="{DE273A81-D6EB-38E6-4348-50506F8CE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58" y="5735269"/>
            <a:ext cx="1432684" cy="723963"/>
          </a:xfrm>
          <a:prstGeom prst="rect">
            <a:avLst/>
          </a:prstGeom>
        </p:spPr>
      </p:pic>
    </p:spTree>
    <p:extLst>
      <p:ext uri="{BB962C8B-B14F-4D97-AF65-F5344CB8AC3E}">
        <p14:creationId xmlns:p14="http://schemas.microsoft.com/office/powerpoint/2010/main" val="224856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F2811-70C4-173F-F7F0-D9E270157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322" y="1253301"/>
            <a:ext cx="7038131" cy="4689350"/>
          </a:xfrm>
          <a:prstGeom prst="rect">
            <a:avLst/>
          </a:prstGeom>
        </p:spPr>
      </p:pic>
      <p:pic>
        <p:nvPicPr>
          <p:cNvPr id="7" name="Picture 6">
            <a:extLst>
              <a:ext uri="{FF2B5EF4-FFF2-40B4-BE49-F238E27FC236}">
                <a16:creationId xmlns:a16="http://schemas.microsoft.com/office/drawing/2014/main" id="{A26F6D28-0389-E792-652A-264C4A9BD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76" y="5218688"/>
            <a:ext cx="1432684" cy="723963"/>
          </a:xfrm>
          <a:prstGeom prst="rect">
            <a:avLst/>
          </a:prstGeom>
        </p:spPr>
      </p:pic>
    </p:spTree>
    <p:extLst>
      <p:ext uri="{BB962C8B-B14F-4D97-AF65-F5344CB8AC3E}">
        <p14:creationId xmlns:p14="http://schemas.microsoft.com/office/powerpoint/2010/main" val="236253799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75</TotalTime>
  <Words>212</Words>
  <Application>Microsoft Office PowerPoint</Application>
  <PresentationFormat>Widescreen</PresentationFormat>
  <Paragraphs>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Black</vt:lpstr>
      <vt:lpstr>Bahnschrift Light Condensed</vt:lpstr>
      <vt:lpstr>Bahnschrift SemiBold</vt:lpstr>
      <vt:lpstr>Corbel</vt:lpstr>
      <vt:lpstr>Söhne</vt:lpstr>
      <vt:lpstr>Wingdings 2</vt:lpstr>
      <vt:lpstr>Frame</vt:lpstr>
      <vt:lpstr>PowerPoint Presentation</vt:lpstr>
      <vt:lpstr>The project involves conducting a comprehensive analysis of drug approval trends, segmentation patterns based on drug marketing status, product analysis by dosage form, and exploration of therapeutic classes and approval trends. This analysis will be carried out using SQL queries, and the results will be visualized using Power BI to provide meaningful insights for decision-making. Key objectives include determining the number of drugs approved each year, identifying top and bottom years for approvals, exploring approval trends by sponsors, ranking sponsors based on approvals, segmenting products based on Marketing Status, analyzing dosage form distribution and successful forms, investigating yearly trends related to successful forms, analyzing drug approvals by therapeutic evaluation code, and visualizing approval trends and segmentation patterns through Power BI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project's overarching goal is to furnish actionable insights and visual representations that enhance decision-making and comprehension of drug approval dynamics and market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pankajmi1992@hotmail.com</dc:creator>
  <cp:lastModifiedBy>pankajmi1992@hotmail.com</cp:lastModifiedBy>
  <cp:revision>3</cp:revision>
  <dcterms:created xsi:type="dcterms:W3CDTF">2024-03-31T11:51:05Z</dcterms:created>
  <dcterms:modified xsi:type="dcterms:W3CDTF">2024-03-31T14:37:49Z</dcterms:modified>
</cp:coreProperties>
</file>