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8" r:id="rId2"/>
    <p:sldId id="287" r:id="rId3"/>
    <p:sldId id="261" r:id="rId4"/>
    <p:sldId id="262" r:id="rId5"/>
    <p:sldId id="264" r:id="rId6"/>
    <p:sldId id="266" r:id="rId7"/>
    <p:sldId id="282" r:id="rId8"/>
    <p:sldId id="268" r:id="rId9"/>
    <p:sldId id="274" r:id="rId10"/>
    <p:sldId id="276" r:id="rId11"/>
    <p:sldId id="275" r:id="rId12"/>
    <p:sldId id="270" r:id="rId13"/>
    <p:sldId id="288" r:id="rId14"/>
    <p:sldId id="273" r:id="rId15"/>
    <p:sldId id="277" r:id="rId16"/>
    <p:sldId id="279" r:id="rId17"/>
    <p:sldId id="289" r:id="rId18"/>
    <p:sldId id="290" r:id="rId19"/>
    <p:sldId id="28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kaj Mishra" initials="PM" lastIdx="2" clrIdx="0">
    <p:extLst>
      <p:ext uri="{19B8F6BF-5375-455C-9EA6-DF929625EA0E}">
        <p15:presenceInfo xmlns:p15="http://schemas.microsoft.com/office/powerpoint/2012/main" userId="S::145731@aulecsit.uniud.it::2cdbfbef-8eac-4a3a-bb0c-163357f7c5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snapToGrid="0">
      <p:cViewPr varScale="1">
        <p:scale>
          <a:sx n="86" d="100"/>
          <a:sy n="86" d="100"/>
        </p:scale>
        <p:origin x="1339" y="4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859776-0A49-48E4-8A5F-B1D8D67690B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B3D67ED-FBBE-49C0-954E-8B3EAFBFB1B5}">
      <dgm:prSet phldrT="[Text]"/>
      <dgm:spPr/>
      <dgm:t>
        <a:bodyPr/>
        <a:lstStyle/>
        <a:p>
          <a:r>
            <a:rPr lang="en-US" dirty="0"/>
            <a:t>Deep Anomaly Detection</a:t>
          </a:r>
        </a:p>
      </dgm:t>
    </dgm:pt>
    <dgm:pt modelId="{DFE67E72-CEED-4FD8-BE20-EBCA3BD1B29D}" type="parTrans" cxnId="{E2EDBD29-0E90-4BFC-8260-B29CEE09FB70}">
      <dgm:prSet/>
      <dgm:spPr/>
      <dgm:t>
        <a:bodyPr/>
        <a:lstStyle/>
        <a:p>
          <a:endParaRPr lang="en-US"/>
        </a:p>
      </dgm:t>
    </dgm:pt>
    <dgm:pt modelId="{299182D8-8114-479E-BF32-9F6070DE5E90}" type="sibTrans" cxnId="{E2EDBD29-0E90-4BFC-8260-B29CEE09FB70}">
      <dgm:prSet/>
      <dgm:spPr/>
      <dgm:t>
        <a:bodyPr/>
        <a:lstStyle/>
        <a:p>
          <a:endParaRPr lang="en-US"/>
        </a:p>
      </dgm:t>
    </dgm:pt>
    <dgm:pt modelId="{1B6AF921-A9C1-4BD9-8B7E-4D0C47496BC6}">
      <dgm:prSet phldrT="[Text]"/>
      <dgm:spPr/>
      <dgm:t>
        <a:bodyPr/>
        <a:lstStyle/>
        <a:p>
          <a:r>
            <a:rPr lang="en-US" dirty="0"/>
            <a:t>Novelty Detection</a:t>
          </a:r>
        </a:p>
      </dgm:t>
    </dgm:pt>
    <dgm:pt modelId="{D8C9D428-64BB-43E6-B47B-301C0ED7AA65}" type="parTrans" cxnId="{D8312D91-40C5-4714-887C-63DA4632C9C8}">
      <dgm:prSet/>
      <dgm:spPr/>
      <dgm:t>
        <a:bodyPr/>
        <a:lstStyle/>
        <a:p>
          <a:endParaRPr lang="en-US"/>
        </a:p>
      </dgm:t>
    </dgm:pt>
    <dgm:pt modelId="{774DD429-446E-45BA-9EB7-D3436026B4E2}" type="sibTrans" cxnId="{D8312D91-40C5-4714-887C-63DA4632C9C8}">
      <dgm:prSet/>
      <dgm:spPr/>
      <dgm:t>
        <a:bodyPr/>
        <a:lstStyle/>
        <a:p>
          <a:endParaRPr lang="en-US"/>
        </a:p>
      </dgm:t>
    </dgm:pt>
    <dgm:pt modelId="{FE32EE03-3722-47D0-95F3-D6FED16D7C71}">
      <dgm:prSet phldrT="[Text]"/>
      <dgm:spPr/>
      <dgm:t>
        <a:bodyPr/>
        <a:lstStyle/>
        <a:p>
          <a:r>
            <a:rPr lang="en-US" dirty="0"/>
            <a:t>Outlier Detection</a:t>
          </a:r>
        </a:p>
      </dgm:t>
    </dgm:pt>
    <dgm:pt modelId="{3FBA2E2E-AB13-4C3A-9689-8CF0DDDD3279}" type="parTrans" cxnId="{168B4C4D-C40C-469C-897C-65CE3AFBA92F}">
      <dgm:prSet/>
      <dgm:spPr/>
      <dgm:t>
        <a:bodyPr/>
        <a:lstStyle/>
        <a:p>
          <a:endParaRPr lang="en-US"/>
        </a:p>
      </dgm:t>
    </dgm:pt>
    <dgm:pt modelId="{2D2371C3-1FB7-461D-A5B5-95BF59F78656}" type="sibTrans" cxnId="{168B4C4D-C40C-469C-897C-65CE3AFBA92F}">
      <dgm:prSet/>
      <dgm:spPr/>
      <dgm:t>
        <a:bodyPr/>
        <a:lstStyle/>
        <a:p>
          <a:endParaRPr lang="en-US"/>
        </a:p>
      </dgm:t>
    </dgm:pt>
    <dgm:pt modelId="{286DF177-1CBB-4662-A55C-53400985F24A}" type="pres">
      <dgm:prSet presAssocID="{45859776-0A49-48E4-8A5F-B1D8D67690BC}" presName="hierChild1" presStyleCnt="0">
        <dgm:presLayoutVars>
          <dgm:orgChart val="1"/>
          <dgm:chPref val="1"/>
          <dgm:dir/>
          <dgm:animOne val="branch"/>
          <dgm:animLvl val="lvl"/>
          <dgm:resizeHandles/>
        </dgm:presLayoutVars>
      </dgm:prSet>
      <dgm:spPr/>
    </dgm:pt>
    <dgm:pt modelId="{32566E29-CF83-4E42-BD74-E9E052F71249}" type="pres">
      <dgm:prSet presAssocID="{7B3D67ED-FBBE-49C0-954E-8B3EAFBFB1B5}" presName="hierRoot1" presStyleCnt="0">
        <dgm:presLayoutVars>
          <dgm:hierBranch val="init"/>
        </dgm:presLayoutVars>
      </dgm:prSet>
      <dgm:spPr/>
    </dgm:pt>
    <dgm:pt modelId="{697DCBFB-AD8D-4C6B-97D0-993290792B82}" type="pres">
      <dgm:prSet presAssocID="{7B3D67ED-FBBE-49C0-954E-8B3EAFBFB1B5}" presName="rootComposite1" presStyleCnt="0"/>
      <dgm:spPr/>
    </dgm:pt>
    <dgm:pt modelId="{0B1358DF-260C-4308-B64B-32A66A5764F3}" type="pres">
      <dgm:prSet presAssocID="{7B3D67ED-FBBE-49C0-954E-8B3EAFBFB1B5}" presName="rootText1" presStyleLbl="node0" presStyleIdx="0" presStyleCnt="1">
        <dgm:presLayoutVars>
          <dgm:chPref val="3"/>
        </dgm:presLayoutVars>
      </dgm:prSet>
      <dgm:spPr/>
    </dgm:pt>
    <dgm:pt modelId="{3A092D03-FE3F-44D8-BF57-6157D635877E}" type="pres">
      <dgm:prSet presAssocID="{7B3D67ED-FBBE-49C0-954E-8B3EAFBFB1B5}" presName="rootConnector1" presStyleLbl="node1" presStyleIdx="0" presStyleCnt="0"/>
      <dgm:spPr/>
    </dgm:pt>
    <dgm:pt modelId="{99E88BE9-6DC7-43D0-B032-07A2E68C7081}" type="pres">
      <dgm:prSet presAssocID="{7B3D67ED-FBBE-49C0-954E-8B3EAFBFB1B5}" presName="hierChild2" presStyleCnt="0"/>
      <dgm:spPr/>
    </dgm:pt>
    <dgm:pt modelId="{0C13C446-B49A-4FA3-9D56-FBDEC881F26C}" type="pres">
      <dgm:prSet presAssocID="{D8C9D428-64BB-43E6-B47B-301C0ED7AA65}" presName="Name37" presStyleLbl="parChTrans1D2" presStyleIdx="0" presStyleCnt="2"/>
      <dgm:spPr/>
    </dgm:pt>
    <dgm:pt modelId="{2730448F-55B8-40B8-9F36-8D10746B3D3A}" type="pres">
      <dgm:prSet presAssocID="{1B6AF921-A9C1-4BD9-8B7E-4D0C47496BC6}" presName="hierRoot2" presStyleCnt="0">
        <dgm:presLayoutVars>
          <dgm:hierBranch val="init"/>
        </dgm:presLayoutVars>
      </dgm:prSet>
      <dgm:spPr/>
    </dgm:pt>
    <dgm:pt modelId="{D257F9DC-E6B1-48EA-B84D-73F531D13EB7}" type="pres">
      <dgm:prSet presAssocID="{1B6AF921-A9C1-4BD9-8B7E-4D0C47496BC6}" presName="rootComposite" presStyleCnt="0"/>
      <dgm:spPr/>
    </dgm:pt>
    <dgm:pt modelId="{3469AA4C-4D8A-485D-B623-70B80D472F95}" type="pres">
      <dgm:prSet presAssocID="{1B6AF921-A9C1-4BD9-8B7E-4D0C47496BC6}" presName="rootText" presStyleLbl="node2" presStyleIdx="0" presStyleCnt="2">
        <dgm:presLayoutVars>
          <dgm:chPref val="3"/>
        </dgm:presLayoutVars>
      </dgm:prSet>
      <dgm:spPr/>
    </dgm:pt>
    <dgm:pt modelId="{524AE04D-B68D-4295-A4F6-53AD7F5EE73C}" type="pres">
      <dgm:prSet presAssocID="{1B6AF921-A9C1-4BD9-8B7E-4D0C47496BC6}" presName="rootConnector" presStyleLbl="node2" presStyleIdx="0" presStyleCnt="2"/>
      <dgm:spPr/>
    </dgm:pt>
    <dgm:pt modelId="{D25398EF-CA76-4B53-8812-47E21D42F5A1}" type="pres">
      <dgm:prSet presAssocID="{1B6AF921-A9C1-4BD9-8B7E-4D0C47496BC6}" presName="hierChild4" presStyleCnt="0"/>
      <dgm:spPr/>
    </dgm:pt>
    <dgm:pt modelId="{292904C4-FC0E-4B43-87AC-2B0E66DEE5BE}" type="pres">
      <dgm:prSet presAssocID="{1B6AF921-A9C1-4BD9-8B7E-4D0C47496BC6}" presName="hierChild5" presStyleCnt="0"/>
      <dgm:spPr/>
    </dgm:pt>
    <dgm:pt modelId="{4DF9FD7E-A132-4DA8-87FC-4D6678D940E3}" type="pres">
      <dgm:prSet presAssocID="{3FBA2E2E-AB13-4C3A-9689-8CF0DDDD3279}" presName="Name37" presStyleLbl="parChTrans1D2" presStyleIdx="1" presStyleCnt="2"/>
      <dgm:spPr/>
    </dgm:pt>
    <dgm:pt modelId="{5DC042D0-B1BB-4504-A12F-072B6F987670}" type="pres">
      <dgm:prSet presAssocID="{FE32EE03-3722-47D0-95F3-D6FED16D7C71}" presName="hierRoot2" presStyleCnt="0">
        <dgm:presLayoutVars>
          <dgm:hierBranch val="init"/>
        </dgm:presLayoutVars>
      </dgm:prSet>
      <dgm:spPr/>
    </dgm:pt>
    <dgm:pt modelId="{E5734106-6036-4BD2-8DC1-3E6BCE163F5F}" type="pres">
      <dgm:prSet presAssocID="{FE32EE03-3722-47D0-95F3-D6FED16D7C71}" presName="rootComposite" presStyleCnt="0"/>
      <dgm:spPr/>
    </dgm:pt>
    <dgm:pt modelId="{E9DA56B0-F8C5-49A6-8D1D-288D4413C798}" type="pres">
      <dgm:prSet presAssocID="{FE32EE03-3722-47D0-95F3-D6FED16D7C71}" presName="rootText" presStyleLbl="node2" presStyleIdx="1" presStyleCnt="2">
        <dgm:presLayoutVars>
          <dgm:chPref val="3"/>
        </dgm:presLayoutVars>
      </dgm:prSet>
      <dgm:spPr/>
    </dgm:pt>
    <dgm:pt modelId="{4D7902F0-905D-4A0A-B8EF-A912950E8B2A}" type="pres">
      <dgm:prSet presAssocID="{FE32EE03-3722-47D0-95F3-D6FED16D7C71}" presName="rootConnector" presStyleLbl="node2" presStyleIdx="1" presStyleCnt="2"/>
      <dgm:spPr/>
    </dgm:pt>
    <dgm:pt modelId="{D30DF5E6-E3B0-4F67-B932-5746769D8C67}" type="pres">
      <dgm:prSet presAssocID="{FE32EE03-3722-47D0-95F3-D6FED16D7C71}" presName="hierChild4" presStyleCnt="0"/>
      <dgm:spPr/>
    </dgm:pt>
    <dgm:pt modelId="{F77B16A9-ACCB-4B0F-87FA-0F6FF002EAD7}" type="pres">
      <dgm:prSet presAssocID="{FE32EE03-3722-47D0-95F3-D6FED16D7C71}" presName="hierChild5" presStyleCnt="0"/>
      <dgm:spPr/>
    </dgm:pt>
    <dgm:pt modelId="{7E6CF9C2-E11D-4933-9AA7-9C7F7F6A4E9A}" type="pres">
      <dgm:prSet presAssocID="{7B3D67ED-FBBE-49C0-954E-8B3EAFBFB1B5}" presName="hierChild3" presStyleCnt="0"/>
      <dgm:spPr/>
    </dgm:pt>
  </dgm:ptLst>
  <dgm:cxnLst>
    <dgm:cxn modelId="{16FD120D-7DD3-492A-B05B-AAFD5FEB20B5}" type="presOf" srcId="{D8C9D428-64BB-43E6-B47B-301C0ED7AA65}" destId="{0C13C446-B49A-4FA3-9D56-FBDEC881F26C}" srcOrd="0" destOrd="0" presId="urn:microsoft.com/office/officeart/2005/8/layout/orgChart1"/>
    <dgm:cxn modelId="{E2EDBD29-0E90-4BFC-8260-B29CEE09FB70}" srcId="{45859776-0A49-48E4-8A5F-B1D8D67690BC}" destId="{7B3D67ED-FBBE-49C0-954E-8B3EAFBFB1B5}" srcOrd="0" destOrd="0" parTransId="{DFE67E72-CEED-4FD8-BE20-EBCA3BD1B29D}" sibTransId="{299182D8-8114-479E-BF32-9F6070DE5E90}"/>
    <dgm:cxn modelId="{53910E33-083C-4C5D-81B0-45640D380ADB}" type="presOf" srcId="{3FBA2E2E-AB13-4C3A-9689-8CF0DDDD3279}" destId="{4DF9FD7E-A132-4DA8-87FC-4D6678D940E3}" srcOrd="0" destOrd="0" presId="urn:microsoft.com/office/officeart/2005/8/layout/orgChart1"/>
    <dgm:cxn modelId="{FB46784A-E458-4F61-B662-D67BA004C935}" type="presOf" srcId="{45859776-0A49-48E4-8A5F-B1D8D67690BC}" destId="{286DF177-1CBB-4662-A55C-53400985F24A}" srcOrd="0" destOrd="0" presId="urn:microsoft.com/office/officeart/2005/8/layout/orgChart1"/>
    <dgm:cxn modelId="{168B4C4D-C40C-469C-897C-65CE3AFBA92F}" srcId="{7B3D67ED-FBBE-49C0-954E-8B3EAFBFB1B5}" destId="{FE32EE03-3722-47D0-95F3-D6FED16D7C71}" srcOrd="1" destOrd="0" parTransId="{3FBA2E2E-AB13-4C3A-9689-8CF0DDDD3279}" sibTransId="{2D2371C3-1FB7-461D-A5B5-95BF59F78656}"/>
    <dgm:cxn modelId="{599A1475-74CA-4281-9474-01E903B09A9D}" type="presOf" srcId="{FE32EE03-3722-47D0-95F3-D6FED16D7C71}" destId="{E9DA56B0-F8C5-49A6-8D1D-288D4413C798}" srcOrd="0" destOrd="0" presId="urn:microsoft.com/office/officeart/2005/8/layout/orgChart1"/>
    <dgm:cxn modelId="{4FE0C359-9FAA-459E-9DA1-2D6AAF6D72C6}" type="presOf" srcId="{7B3D67ED-FBBE-49C0-954E-8B3EAFBFB1B5}" destId="{3A092D03-FE3F-44D8-BF57-6157D635877E}" srcOrd="1" destOrd="0" presId="urn:microsoft.com/office/officeart/2005/8/layout/orgChart1"/>
    <dgm:cxn modelId="{D8312D91-40C5-4714-887C-63DA4632C9C8}" srcId="{7B3D67ED-FBBE-49C0-954E-8B3EAFBFB1B5}" destId="{1B6AF921-A9C1-4BD9-8B7E-4D0C47496BC6}" srcOrd="0" destOrd="0" parTransId="{D8C9D428-64BB-43E6-B47B-301C0ED7AA65}" sibTransId="{774DD429-446E-45BA-9EB7-D3436026B4E2}"/>
    <dgm:cxn modelId="{1936679C-709C-4C07-ABA9-39A9D347A0C1}" type="presOf" srcId="{FE32EE03-3722-47D0-95F3-D6FED16D7C71}" destId="{4D7902F0-905D-4A0A-B8EF-A912950E8B2A}" srcOrd="1" destOrd="0" presId="urn:microsoft.com/office/officeart/2005/8/layout/orgChart1"/>
    <dgm:cxn modelId="{09ED0AB0-3229-42C2-AD77-82595C88ECFC}" type="presOf" srcId="{1B6AF921-A9C1-4BD9-8B7E-4D0C47496BC6}" destId="{524AE04D-B68D-4295-A4F6-53AD7F5EE73C}" srcOrd="1" destOrd="0" presId="urn:microsoft.com/office/officeart/2005/8/layout/orgChart1"/>
    <dgm:cxn modelId="{9885C7C5-D0E1-4910-A7A4-DA14107D9589}" type="presOf" srcId="{1B6AF921-A9C1-4BD9-8B7E-4D0C47496BC6}" destId="{3469AA4C-4D8A-485D-B623-70B80D472F95}" srcOrd="0" destOrd="0" presId="urn:microsoft.com/office/officeart/2005/8/layout/orgChart1"/>
    <dgm:cxn modelId="{A4B9F4E2-ACB0-43C1-9F95-A61201592BF8}" type="presOf" srcId="{7B3D67ED-FBBE-49C0-954E-8B3EAFBFB1B5}" destId="{0B1358DF-260C-4308-B64B-32A66A5764F3}" srcOrd="0" destOrd="0" presId="urn:microsoft.com/office/officeart/2005/8/layout/orgChart1"/>
    <dgm:cxn modelId="{A613F0BC-6CEC-447D-BEE7-1F0ADBC9C9A1}" type="presParOf" srcId="{286DF177-1CBB-4662-A55C-53400985F24A}" destId="{32566E29-CF83-4E42-BD74-E9E052F71249}" srcOrd="0" destOrd="0" presId="urn:microsoft.com/office/officeart/2005/8/layout/orgChart1"/>
    <dgm:cxn modelId="{8399A262-AEE6-40AF-A982-14326CC763B2}" type="presParOf" srcId="{32566E29-CF83-4E42-BD74-E9E052F71249}" destId="{697DCBFB-AD8D-4C6B-97D0-993290792B82}" srcOrd="0" destOrd="0" presId="urn:microsoft.com/office/officeart/2005/8/layout/orgChart1"/>
    <dgm:cxn modelId="{96F18783-B316-42E9-9A27-215B4490FF98}" type="presParOf" srcId="{697DCBFB-AD8D-4C6B-97D0-993290792B82}" destId="{0B1358DF-260C-4308-B64B-32A66A5764F3}" srcOrd="0" destOrd="0" presId="urn:microsoft.com/office/officeart/2005/8/layout/orgChart1"/>
    <dgm:cxn modelId="{DDB49730-D32C-46A2-BD5D-549F667D4355}" type="presParOf" srcId="{697DCBFB-AD8D-4C6B-97D0-993290792B82}" destId="{3A092D03-FE3F-44D8-BF57-6157D635877E}" srcOrd="1" destOrd="0" presId="urn:microsoft.com/office/officeart/2005/8/layout/orgChart1"/>
    <dgm:cxn modelId="{63C12EF3-3FD3-49C6-8AB9-EEB4C2E92634}" type="presParOf" srcId="{32566E29-CF83-4E42-BD74-E9E052F71249}" destId="{99E88BE9-6DC7-43D0-B032-07A2E68C7081}" srcOrd="1" destOrd="0" presId="urn:microsoft.com/office/officeart/2005/8/layout/orgChart1"/>
    <dgm:cxn modelId="{CC1B7D57-007C-4A8D-A7BF-E47FD7F8137C}" type="presParOf" srcId="{99E88BE9-6DC7-43D0-B032-07A2E68C7081}" destId="{0C13C446-B49A-4FA3-9D56-FBDEC881F26C}" srcOrd="0" destOrd="0" presId="urn:microsoft.com/office/officeart/2005/8/layout/orgChart1"/>
    <dgm:cxn modelId="{965328EA-D31F-43A4-9C73-4A12BCDEDFF8}" type="presParOf" srcId="{99E88BE9-6DC7-43D0-B032-07A2E68C7081}" destId="{2730448F-55B8-40B8-9F36-8D10746B3D3A}" srcOrd="1" destOrd="0" presId="urn:microsoft.com/office/officeart/2005/8/layout/orgChart1"/>
    <dgm:cxn modelId="{1FE101DD-BA8D-48B1-8A25-1A3BC4BC2B11}" type="presParOf" srcId="{2730448F-55B8-40B8-9F36-8D10746B3D3A}" destId="{D257F9DC-E6B1-48EA-B84D-73F531D13EB7}" srcOrd="0" destOrd="0" presId="urn:microsoft.com/office/officeart/2005/8/layout/orgChart1"/>
    <dgm:cxn modelId="{B36DF275-4ED3-4E44-A5F3-2D53EBE8C66F}" type="presParOf" srcId="{D257F9DC-E6B1-48EA-B84D-73F531D13EB7}" destId="{3469AA4C-4D8A-485D-B623-70B80D472F95}" srcOrd="0" destOrd="0" presId="urn:microsoft.com/office/officeart/2005/8/layout/orgChart1"/>
    <dgm:cxn modelId="{1E139EFD-9207-41CC-A43F-0DD7AD093006}" type="presParOf" srcId="{D257F9DC-E6B1-48EA-B84D-73F531D13EB7}" destId="{524AE04D-B68D-4295-A4F6-53AD7F5EE73C}" srcOrd="1" destOrd="0" presId="urn:microsoft.com/office/officeart/2005/8/layout/orgChart1"/>
    <dgm:cxn modelId="{BC5B6304-7792-44C2-B5E7-6F43991A0D4C}" type="presParOf" srcId="{2730448F-55B8-40B8-9F36-8D10746B3D3A}" destId="{D25398EF-CA76-4B53-8812-47E21D42F5A1}" srcOrd="1" destOrd="0" presId="urn:microsoft.com/office/officeart/2005/8/layout/orgChart1"/>
    <dgm:cxn modelId="{F13E1DC4-E897-4B3D-A713-75C90AD5C29B}" type="presParOf" srcId="{2730448F-55B8-40B8-9F36-8D10746B3D3A}" destId="{292904C4-FC0E-4B43-87AC-2B0E66DEE5BE}" srcOrd="2" destOrd="0" presId="urn:microsoft.com/office/officeart/2005/8/layout/orgChart1"/>
    <dgm:cxn modelId="{E0AD1958-B20B-4247-BAFF-DD63FFD74FA5}" type="presParOf" srcId="{99E88BE9-6DC7-43D0-B032-07A2E68C7081}" destId="{4DF9FD7E-A132-4DA8-87FC-4D6678D940E3}" srcOrd="2" destOrd="0" presId="urn:microsoft.com/office/officeart/2005/8/layout/orgChart1"/>
    <dgm:cxn modelId="{43527E20-4928-4968-9EF7-9286FBF1795D}" type="presParOf" srcId="{99E88BE9-6DC7-43D0-B032-07A2E68C7081}" destId="{5DC042D0-B1BB-4504-A12F-072B6F987670}" srcOrd="3" destOrd="0" presId="urn:microsoft.com/office/officeart/2005/8/layout/orgChart1"/>
    <dgm:cxn modelId="{7666E001-D2E3-48DA-8503-96AB223EE327}" type="presParOf" srcId="{5DC042D0-B1BB-4504-A12F-072B6F987670}" destId="{E5734106-6036-4BD2-8DC1-3E6BCE163F5F}" srcOrd="0" destOrd="0" presId="urn:microsoft.com/office/officeart/2005/8/layout/orgChart1"/>
    <dgm:cxn modelId="{09457932-990C-4693-823F-6EDA6FFD8569}" type="presParOf" srcId="{E5734106-6036-4BD2-8DC1-3E6BCE163F5F}" destId="{E9DA56B0-F8C5-49A6-8D1D-288D4413C798}" srcOrd="0" destOrd="0" presId="urn:microsoft.com/office/officeart/2005/8/layout/orgChart1"/>
    <dgm:cxn modelId="{29600366-38F7-4A80-99F0-0ECC97FF6CF1}" type="presParOf" srcId="{E5734106-6036-4BD2-8DC1-3E6BCE163F5F}" destId="{4D7902F0-905D-4A0A-B8EF-A912950E8B2A}" srcOrd="1" destOrd="0" presId="urn:microsoft.com/office/officeart/2005/8/layout/orgChart1"/>
    <dgm:cxn modelId="{070F2598-3F17-484F-AB92-4D62D713F84A}" type="presParOf" srcId="{5DC042D0-B1BB-4504-A12F-072B6F987670}" destId="{D30DF5E6-E3B0-4F67-B932-5746769D8C67}" srcOrd="1" destOrd="0" presId="urn:microsoft.com/office/officeart/2005/8/layout/orgChart1"/>
    <dgm:cxn modelId="{E329ECD8-E2A6-4B73-BA7B-773133460EE8}" type="presParOf" srcId="{5DC042D0-B1BB-4504-A12F-072B6F987670}" destId="{F77B16A9-ACCB-4B0F-87FA-0F6FF002EAD7}" srcOrd="2" destOrd="0" presId="urn:microsoft.com/office/officeart/2005/8/layout/orgChart1"/>
    <dgm:cxn modelId="{75B4D093-5D2A-46B0-9882-0E243A287A3E}" type="presParOf" srcId="{32566E29-CF83-4E42-BD74-E9E052F71249}" destId="{7E6CF9C2-E11D-4933-9AA7-9C7F7F6A4E9A}"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3FE654-72A1-4AB5-AA65-67F2E84DE10D}" type="doc">
      <dgm:prSet loTypeId="urn:microsoft.com/office/officeart/2005/8/layout/cycle6" loCatId="cycle" qsTypeId="urn:microsoft.com/office/officeart/2005/8/quickstyle/simple1" qsCatId="simple" csTypeId="urn:microsoft.com/office/officeart/2005/8/colors/colorful5" csCatId="colorful"/>
      <dgm:spPr/>
      <dgm:t>
        <a:bodyPr/>
        <a:lstStyle/>
        <a:p>
          <a:endParaRPr lang="en-US"/>
        </a:p>
      </dgm:t>
    </dgm:pt>
    <dgm:pt modelId="{1EBD6259-4FC5-441F-B12C-44541008A5FB}">
      <dgm:prSet/>
      <dgm:spPr/>
      <dgm:t>
        <a:bodyPr/>
        <a:lstStyle/>
        <a:p>
          <a:r>
            <a:rPr lang="en-US"/>
            <a:t>Novelty Detection is Semi-supervised Learning</a:t>
          </a:r>
        </a:p>
      </dgm:t>
    </dgm:pt>
    <dgm:pt modelId="{906A8299-8C07-41AA-BDB9-0D7A1AF6FD3A}" type="parTrans" cxnId="{8BB2A989-B9F8-469D-9941-1ABF941514EF}">
      <dgm:prSet/>
      <dgm:spPr/>
      <dgm:t>
        <a:bodyPr/>
        <a:lstStyle/>
        <a:p>
          <a:endParaRPr lang="en-US"/>
        </a:p>
      </dgm:t>
    </dgm:pt>
    <dgm:pt modelId="{88C19F9E-53C5-4C57-B633-C28488778759}" type="sibTrans" cxnId="{8BB2A989-B9F8-469D-9941-1ABF941514EF}">
      <dgm:prSet/>
      <dgm:spPr/>
      <dgm:t>
        <a:bodyPr/>
        <a:lstStyle/>
        <a:p>
          <a:endParaRPr lang="en-US"/>
        </a:p>
      </dgm:t>
    </dgm:pt>
    <dgm:pt modelId="{FED209C1-E7A5-462F-8C68-17A0BD7EF7CC}">
      <dgm:prSet/>
      <dgm:spPr/>
      <dgm:t>
        <a:bodyPr/>
        <a:lstStyle/>
        <a:p>
          <a:r>
            <a:rPr lang="en-US"/>
            <a:t>Outlier Detection is Unsupervised Learning</a:t>
          </a:r>
        </a:p>
      </dgm:t>
    </dgm:pt>
    <dgm:pt modelId="{F014B98F-A647-45DA-B4BD-D7268B77E811}" type="parTrans" cxnId="{9682B864-792E-4D3A-8ED4-A95EB2089D0D}">
      <dgm:prSet/>
      <dgm:spPr/>
      <dgm:t>
        <a:bodyPr/>
        <a:lstStyle/>
        <a:p>
          <a:endParaRPr lang="en-US"/>
        </a:p>
      </dgm:t>
    </dgm:pt>
    <dgm:pt modelId="{2B4C6BBC-118F-4743-B706-50606067EC75}" type="sibTrans" cxnId="{9682B864-792E-4D3A-8ED4-A95EB2089D0D}">
      <dgm:prSet/>
      <dgm:spPr/>
      <dgm:t>
        <a:bodyPr/>
        <a:lstStyle/>
        <a:p>
          <a:endParaRPr lang="en-US"/>
        </a:p>
      </dgm:t>
    </dgm:pt>
    <dgm:pt modelId="{1B42097A-53D1-496B-A960-5D0495F933C3}" type="pres">
      <dgm:prSet presAssocID="{593FE654-72A1-4AB5-AA65-67F2E84DE10D}" presName="cycle" presStyleCnt="0">
        <dgm:presLayoutVars>
          <dgm:dir/>
          <dgm:resizeHandles val="exact"/>
        </dgm:presLayoutVars>
      </dgm:prSet>
      <dgm:spPr/>
    </dgm:pt>
    <dgm:pt modelId="{9D5D416D-CA30-4C83-96EC-3EC300960FF3}" type="pres">
      <dgm:prSet presAssocID="{1EBD6259-4FC5-441F-B12C-44541008A5FB}" presName="node" presStyleLbl="node1" presStyleIdx="0" presStyleCnt="2">
        <dgm:presLayoutVars>
          <dgm:bulletEnabled val="1"/>
        </dgm:presLayoutVars>
      </dgm:prSet>
      <dgm:spPr/>
    </dgm:pt>
    <dgm:pt modelId="{9DBF3BDD-E51C-496B-9122-248E27045ED7}" type="pres">
      <dgm:prSet presAssocID="{1EBD6259-4FC5-441F-B12C-44541008A5FB}" presName="spNode" presStyleCnt="0"/>
      <dgm:spPr/>
    </dgm:pt>
    <dgm:pt modelId="{24795AEA-4EB2-492C-AA45-477EE42B8C1A}" type="pres">
      <dgm:prSet presAssocID="{88C19F9E-53C5-4C57-B633-C28488778759}" presName="sibTrans" presStyleLbl="sibTrans1D1" presStyleIdx="0" presStyleCnt="2"/>
      <dgm:spPr/>
    </dgm:pt>
    <dgm:pt modelId="{E67F9ED1-6425-4B9E-967F-916F4AADD689}" type="pres">
      <dgm:prSet presAssocID="{FED209C1-E7A5-462F-8C68-17A0BD7EF7CC}" presName="node" presStyleLbl="node1" presStyleIdx="1" presStyleCnt="2">
        <dgm:presLayoutVars>
          <dgm:bulletEnabled val="1"/>
        </dgm:presLayoutVars>
      </dgm:prSet>
      <dgm:spPr/>
    </dgm:pt>
    <dgm:pt modelId="{08098701-7D15-44A3-84AC-F04DE353E565}" type="pres">
      <dgm:prSet presAssocID="{FED209C1-E7A5-462F-8C68-17A0BD7EF7CC}" presName="spNode" presStyleCnt="0"/>
      <dgm:spPr/>
    </dgm:pt>
    <dgm:pt modelId="{244BFC78-0D7A-4E20-A9F4-A1294709EB7E}" type="pres">
      <dgm:prSet presAssocID="{2B4C6BBC-118F-4743-B706-50606067EC75}" presName="sibTrans" presStyleLbl="sibTrans1D1" presStyleIdx="1" presStyleCnt="2"/>
      <dgm:spPr/>
    </dgm:pt>
  </dgm:ptLst>
  <dgm:cxnLst>
    <dgm:cxn modelId="{C94BA25C-F82E-4DD4-81D6-5DCE35067625}" type="presOf" srcId="{1EBD6259-4FC5-441F-B12C-44541008A5FB}" destId="{9D5D416D-CA30-4C83-96EC-3EC300960FF3}" srcOrd="0" destOrd="0" presId="urn:microsoft.com/office/officeart/2005/8/layout/cycle6"/>
    <dgm:cxn modelId="{9682B864-792E-4D3A-8ED4-A95EB2089D0D}" srcId="{593FE654-72A1-4AB5-AA65-67F2E84DE10D}" destId="{FED209C1-E7A5-462F-8C68-17A0BD7EF7CC}" srcOrd="1" destOrd="0" parTransId="{F014B98F-A647-45DA-B4BD-D7268B77E811}" sibTransId="{2B4C6BBC-118F-4743-B706-50606067EC75}"/>
    <dgm:cxn modelId="{62567F6A-DE8B-48AF-8D28-5E6C15D8C020}" type="presOf" srcId="{2B4C6BBC-118F-4743-B706-50606067EC75}" destId="{244BFC78-0D7A-4E20-A9F4-A1294709EB7E}" srcOrd="0" destOrd="0" presId="urn:microsoft.com/office/officeart/2005/8/layout/cycle6"/>
    <dgm:cxn modelId="{8BB2A989-B9F8-469D-9941-1ABF941514EF}" srcId="{593FE654-72A1-4AB5-AA65-67F2E84DE10D}" destId="{1EBD6259-4FC5-441F-B12C-44541008A5FB}" srcOrd="0" destOrd="0" parTransId="{906A8299-8C07-41AA-BDB9-0D7A1AF6FD3A}" sibTransId="{88C19F9E-53C5-4C57-B633-C28488778759}"/>
    <dgm:cxn modelId="{A8448793-1C9A-4D45-AC4B-7071EEB3074B}" type="presOf" srcId="{593FE654-72A1-4AB5-AA65-67F2E84DE10D}" destId="{1B42097A-53D1-496B-A960-5D0495F933C3}" srcOrd="0" destOrd="0" presId="urn:microsoft.com/office/officeart/2005/8/layout/cycle6"/>
    <dgm:cxn modelId="{FCF06BBF-84C6-40C4-9356-D4859309BE8C}" type="presOf" srcId="{FED209C1-E7A5-462F-8C68-17A0BD7EF7CC}" destId="{E67F9ED1-6425-4B9E-967F-916F4AADD689}" srcOrd="0" destOrd="0" presId="urn:microsoft.com/office/officeart/2005/8/layout/cycle6"/>
    <dgm:cxn modelId="{3013B1E2-AF1E-48BF-94BF-9669ED085B0F}" type="presOf" srcId="{88C19F9E-53C5-4C57-B633-C28488778759}" destId="{24795AEA-4EB2-492C-AA45-477EE42B8C1A}" srcOrd="0" destOrd="0" presId="urn:microsoft.com/office/officeart/2005/8/layout/cycle6"/>
    <dgm:cxn modelId="{76460D4E-4B25-458B-ACFE-2A263C29A6EE}" type="presParOf" srcId="{1B42097A-53D1-496B-A960-5D0495F933C3}" destId="{9D5D416D-CA30-4C83-96EC-3EC300960FF3}" srcOrd="0" destOrd="0" presId="urn:microsoft.com/office/officeart/2005/8/layout/cycle6"/>
    <dgm:cxn modelId="{2A5F9F2D-0EC4-45D1-9F16-D5BC41177963}" type="presParOf" srcId="{1B42097A-53D1-496B-A960-5D0495F933C3}" destId="{9DBF3BDD-E51C-496B-9122-248E27045ED7}" srcOrd="1" destOrd="0" presId="urn:microsoft.com/office/officeart/2005/8/layout/cycle6"/>
    <dgm:cxn modelId="{4B569A2E-302D-4D14-9B19-DF0A11B3D1B3}" type="presParOf" srcId="{1B42097A-53D1-496B-A960-5D0495F933C3}" destId="{24795AEA-4EB2-492C-AA45-477EE42B8C1A}" srcOrd="2" destOrd="0" presId="urn:microsoft.com/office/officeart/2005/8/layout/cycle6"/>
    <dgm:cxn modelId="{1BF2FA91-48D5-440C-BA0F-49C7D47940DF}" type="presParOf" srcId="{1B42097A-53D1-496B-A960-5D0495F933C3}" destId="{E67F9ED1-6425-4B9E-967F-916F4AADD689}" srcOrd="3" destOrd="0" presId="urn:microsoft.com/office/officeart/2005/8/layout/cycle6"/>
    <dgm:cxn modelId="{1C163FB0-7330-4105-871F-327D56590E15}" type="presParOf" srcId="{1B42097A-53D1-496B-A960-5D0495F933C3}" destId="{08098701-7D15-44A3-84AC-F04DE353E565}" srcOrd="4" destOrd="0" presId="urn:microsoft.com/office/officeart/2005/8/layout/cycle6"/>
    <dgm:cxn modelId="{BC0DF855-A1AA-41CC-A40F-A50049C0D4E9}" type="presParOf" srcId="{1B42097A-53D1-496B-A960-5D0495F933C3}" destId="{244BFC78-0D7A-4E20-A9F4-A1294709EB7E}" srcOrd="5"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9FD7E-A132-4DA8-87FC-4D6678D940E3}">
      <dsp:nvSpPr>
        <dsp:cNvPr id="0" name=""/>
        <dsp:cNvSpPr/>
      </dsp:nvSpPr>
      <dsp:spPr>
        <a:xfrm>
          <a:off x="3048000" y="1742510"/>
          <a:ext cx="1668009" cy="578978"/>
        </a:xfrm>
        <a:custGeom>
          <a:avLst/>
          <a:gdLst/>
          <a:ahLst/>
          <a:cxnLst/>
          <a:rect l="0" t="0" r="0" b="0"/>
          <a:pathLst>
            <a:path>
              <a:moveTo>
                <a:pt x="0" y="0"/>
              </a:moveTo>
              <a:lnTo>
                <a:pt x="0" y="289489"/>
              </a:lnTo>
              <a:lnTo>
                <a:pt x="1668009" y="289489"/>
              </a:lnTo>
              <a:lnTo>
                <a:pt x="1668009" y="5789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13C446-B49A-4FA3-9D56-FBDEC881F26C}">
      <dsp:nvSpPr>
        <dsp:cNvPr id="0" name=""/>
        <dsp:cNvSpPr/>
      </dsp:nvSpPr>
      <dsp:spPr>
        <a:xfrm>
          <a:off x="1379990" y="1742510"/>
          <a:ext cx="1668009" cy="578978"/>
        </a:xfrm>
        <a:custGeom>
          <a:avLst/>
          <a:gdLst/>
          <a:ahLst/>
          <a:cxnLst/>
          <a:rect l="0" t="0" r="0" b="0"/>
          <a:pathLst>
            <a:path>
              <a:moveTo>
                <a:pt x="1668009" y="0"/>
              </a:moveTo>
              <a:lnTo>
                <a:pt x="1668009" y="289489"/>
              </a:lnTo>
              <a:lnTo>
                <a:pt x="0" y="289489"/>
              </a:lnTo>
              <a:lnTo>
                <a:pt x="0" y="5789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1358DF-260C-4308-B64B-32A66A5764F3}">
      <dsp:nvSpPr>
        <dsp:cNvPr id="0" name=""/>
        <dsp:cNvSpPr/>
      </dsp:nvSpPr>
      <dsp:spPr>
        <a:xfrm>
          <a:off x="1669479" y="363990"/>
          <a:ext cx="2757041" cy="13785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Deep Anomaly Detection</a:t>
          </a:r>
        </a:p>
      </dsp:txBody>
      <dsp:txXfrm>
        <a:off x="1669479" y="363990"/>
        <a:ext cx="2757041" cy="1378520"/>
      </dsp:txXfrm>
    </dsp:sp>
    <dsp:sp modelId="{3469AA4C-4D8A-485D-B623-70B80D472F95}">
      <dsp:nvSpPr>
        <dsp:cNvPr id="0" name=""/>
        <dsp:cNvSpPr/>
      </dsp:nvSpPr>
      <dsp:spPr>
        <a:xfrm>
          <a:off x="1469" y="2321489"/>
          <a:ext cx="2757041" cy="13785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Novelty Detection</a:t>
          </a:r>
        </a:p>
      </dsp:txBody>
      <dsp:txXfrm>
        <a:off x="1469" y="2321489"/>
        <a:ext cx="2757041" cy="1378520"/>
      </dsp:txXfrm>
    </dsp:sp>
    <dsp:sp modelId="{E9DA56B0-F8C5-49A6-8D1D-288D4413C798}">
      <dsp:nvSpPr>
        <dsp:cNvPr id="0" name=""/>
        <dsp:cNvSpPr/>
      </dsp:nvSpPr>
      <dsp:spPr>
        <a:xfrm>
          <a:off x="3337489" y="2321489"/>
          <a:ext cx="2757041" cy="13785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Outlier Detection</a:t>
          </a:r>
        </a:p>
      </dsp:txBody>
      <dsp:txXfrm>
        <a:off x="3337489" y="2321489"/>
        <a:ext cx="2757041" cy="1378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D416D-CA30-4C83-96EC-3EC300960FF3}">
      <dsp:nvSpPr>
        <dsp:cNvPr id="0" name=""/>
        <dsp:cNvSpPr/>
      </dsp:nvSpPr>
      <dsp:spPr>
        <a:xfrm>
          <a:off x="539114" y="1123114"/>
          <a:ext cx="3238630" cy="21051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Novelty Detection is Semi-supervised Learning</a:t>
          </a:r>
        </a:p>
      </dsp:txBody>
      <dsp:txXfrm>
        <a:off x="641877" y="1225877"/>
        <a:ext cx="3033104" cy="1899583"/>
      </dsp:txXfrm>
    </dsp:sp>
    <dsp:sp modelId="{24795AEA-4EB2-492C-AA45-477EE42B8C1A}">
      <dsp:nvSpPr>
        <dsp:cNvPr id="0" name=""/>
        <dsp:cNvSpPr/>
      </dsp:nvSpPr>
      <dsp:spPr>
        <a:xfrm>
          <a:off x="2158429" y="390748"/>
          <a:ext cx="3569841" cy="3569841"/>
        </a:xfrm>
        <a:custGeom>
          <a:avLst/>
          <a:gdLst/>
          <a:ahLst/>
          <a:cxnLst/>
          <a:rect l="0" t="0" r="0" b="0"/>
          <a:pathLst>
            <a:path>
              <a:moveTo>
                <a:pt x="360558" y="709219"/>
              </a:moveTo>
              <a:arcTo wR="1784920" hR="1784920" stAng="13023641" swAng="6352718"/>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67F9ED1-6425-4B9E-967F-916F4AADD689}">
      <dsp:nvSpPr>
        <dsp:cNvPr id="0" name=""/>
        <dsp:cNvSpPr/>
      </dsp:nvSpPr>
      <dsp:spPr>
        <a:xfrm>
          <a:off x="4108955" y="1123114"/>
          <a:ext cx="3238630" cy="2105109"/>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Outlier Detection is Unsupervised Learning</a:t>
          </a:r>
        </a:p>
      </dsp:txBody>
      <dsp:txXfrm>
        <a:off x="4211718" y="1225877"/>
        <a:ext cx="3033104" cy="1899583"/>
      </dsp:txXfrm>
    </dsp:sp>
    <dsp:sp modelId="{244BFC78-0D7A-4E20-A9F4-A1294709EB7E}">
      <dsp:nvSpPr>
        <dsp:cNvPr id="0" name=""/>
        <dsp:cNvSpPr/>
      </dsp:nvSpPr>
      <dsp:spPr>
        <a:xfrm>
          <a:off x="2158429" y="390748"/>
          <a:ext cx="3569841" cy="3569841"/>
        </a:xfrm>
        <a:custGeom>
          <a:avLst/>
          <a:gdLst/>
          <a:ahLst/>
          <a:cxnLst/>
          <a:rect l="0" t="0" r="0" b="0"/>
          <a:pathLst>
            <a:path>
              <a:moveTo>
                <a:pt x="3209283" y="2860622"/>
              </a:moveTo>
              <a:arcTo wR="1784920" hR="1784920" stAng="2223641" swAng="6352718"/>
            </a:path>
          </a:pathLst>
        </a:custGeom>
        <a:noFill/>
        <a:ln w="6350" cap="flat" cmpd="sng" algn="ctr">
          <a:solidFill>
            <a:schemeClr val="accent5">
              <a:hueOff val="-7353344"/>
              <a:satOff val="-10228"/>
              <a:lumOff val="-3922"/>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0DC2D4-D942-41CB-8D73-7A4A306B2D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B953EC-0359-4C0D-A269-B15B90862B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1CA3C7-9AD8-4697-AA0A-A1E88A2AD47F}" type="datetimeFigureOut">
              <a:rPr lang="en-US" smtClean="0"/>
              <a:t>1/19/2020</a:t>
            </a:fld>
            <a:endParaRPr lang="en-US"/>
          </a:p>
        </p:txBody>
      </p:sp>
      <p:sp>
        <p:nvSpPr>
          <p:cNvPr id="4" name="Footer Placeholder 3">
            <a:extLst>
              <a:ext uri="{FF2B5EF4-FFF2-40B4-BE49-F238E27FC236}">
                <a16:creationId xmlns:a16="http://schemas.microsoft.com/office/drawing/2014/main" id="{6AB06806-7A72-4B03-9609-1C32D26AC1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03EE9D1-B959-460C-B109-D644820560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896599-BD0F-4381-807F-90278F4DBAA9}" type="slidenum">
              <a:rPr lang="en-US" smtClean="0"/>
              <a:t>‹#›</a:t>
            </a:fld>
            <a:endParaRPr lang="en-US"/>
          </a:p>
        </p:txBody>
      </p:sp>
    </p:spTree>
    <p:extLst>
      <p:ext uri="{BB962C8B-B14F-4D97-AF65-F5344CB8AC3E}">
        <p14:creationId xmlns:p14="http://schemas.microsoft.com/office/powerpoint/2010/main" val="2189148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96A30-F498-4616-B393-5252D10EA841}" type="datetimeFigureOut">
              <a:rPr lang="en-US" smtClean="0"/>
              <a:t>1/19/2020</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875B4-9EBF-49B9-915D-7A048B2CB79A}" type="slidenum">
              <a:rPr lang="en-US" smtClean="0"/>
              <a:t>‹#›</a:t>
            </a:fld>
            <a:endParaRPr lang="en-US"/>
          </a:p>
        </p:txBody>
      </p:sp>
    </p:spTree>
    <p:extLst>
      <p:ext uri="{BB962C8B-B14F-4D97-AF65-F5344CB8AC3E}">
        <p14:creationId xmlns:p14="http://schemas.microsoft.com/office/powerpoint/2010/main" val="3110770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B875B4-9EBF-49B9-915D-7A048B2CB79A}" type="slidenum">
              <a:rPr lang="en-US" smtClean="0"/>
              <a:t>1</a:t>
            </a:fld>
            <a:endParaRPr lang="en-US"/>
          </a:p>
        </p:txBody>
      </p:sp>
    </p:spTree>
    <p:extLst>
      <p:ext uri="{BB962C8B-B14F-4D97-AF65-F5344CB8AC3E}">
        <p14:creationId xmlns:p14="http://schemas.microsoft.com/office/powerpoint/2010/main" val="161621769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799" y="4656747"/>
            <a:ext cx="6858000" cy="546629"/>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Immagine 6"/>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457950" y="171316"/>
            <a:ext cx="6133333" cy="6095238"/>
          </a:xfrm>
          <a:prstGeom prst="rect">
            <a:avLst/>
          </a:prstGeom>
          <a:noFill/>
        </p:spPr>
      </p:pic>
      <p:sp>
        <p:nvSpPr>
          <p:cNvPr id="11" name="CasellaDiTesto 10"/>
          <p:cNvSpPr txBox="1"/>
          <p:nvPr userDrawn="1"/>
        </p:nvSpPr>
        <p:spPr>
          <a:xfrm>
            <a:off x="685800" y="949407"/>
            <a:ext cx="3468649" cy="461665"/>
          </a:xfrm>
          <a:prstGeom prst="rect">
            <a:avLst/>
          </a:prstGeom>
          <a:noFill/>
        </p:spPr>
        <p:txBody>
          <a:bodyPr wrap="square" rtlCol="0">
            <a:spAutoFit/>
          </a:bodyPr>
          <a:lstStyle/>
          <a:p>
            <a:r>
              <a:rPr lang="en-US" sz="2400" i="0" dirty="0">
                <a:solidFill>
                  <a:schemeClr val="tx2"/>
                </a:solidFill>
              </a:rPr>
              <a:t>AVIRES Lab</a:t>
            </a:r>
          </a:p>
        </p:txBody>
      </p:sp>
      <p:cxnSp>
        <p:nvCxnSpPr>
          <p:cNvPr id="16" name="Connettore 1 15"/>
          <p:cNvCxnSpPr/>
          <p:nvPr userDrawn="1"/>
        </p:nvCxnSpPr>
        <p:spPr>
          <a:xfrm>
            <a:off x="685799" y="1727200"/>
            <a:ext cx="6057901" cy="0"/>
          </a:xfrm>
          <a:prstGeom prst="line">
            <a:avLst/>
          </a:prstGeom>
          <a:ln w="9525">
            <a:solidFill>
              <a:schemeClr val="tx2">
                <a:lumMod val="20000"/>
                <a:lumOff val="80000"/>
              </a:schemeClr>
            </a:solidFill>
          </a:ln>
        </p:spPr>
        <p:style>
          <a:lnRef idx="3">
            <a:schemeClr val="accent3"/>
          </a:lnRef>
          <a:fillRef idx="0">
            <a:schemeClr val="accent3"/>
          </a:fillRef>
          <a:effectRef idx="2">
            <a:schemeClr val="accent3"/>
          </a:effectRef>
          <a:fontRef idx="minor">
            <a:schemeClr val="tx1"/>
          </a:fontRef>
        </p:style>
      </p:cxnSp>
      <p:cxnSp>
        <p:nvCxnSpPr>
          <p:cNvPr id="17" name="Connettore 1 16"/>
          <p:cNvCxnSpPr/>
          <p:nvPr userDrawn="1"/>
        </p:nvCxnSpPr>
        <p:spPr>
          <a:xfrm>
            <a:off x="685799" y="5041900"/>
            <a:ext cx="6057901" cy="0"/>
          </a:xfrm>
          <a:prstGeom prst="line">
            <a:avLst/>
          </a:prstGeom>
          <a:ln w="9525">
            <a:solidFill>
              <a:schemeClr val="tx2">
                <a:lumMod val="20000"/>
                <a:lumOff val="80000"/>
              </a:schemeClr>
            </a:solidFill>
          </a:ln>
        </p:spPr>
        <p:style>
          <a:lnRef idx="3">
            <a:schemeClr val="accent3"/>
          </a:lnRef>
          <a:fillRef idx="0">
            <a:schemeClr val="accent3"/>
          </a:fillRef>
          <a:effectRef idx="2">
            <a:schemeClr val="accent3"/>
          </a:effectRef>
          <a:fontRef idx="minor">
            <a:schemeClr val="tx1"/>
          </a:fontRef>
        </p:style>
      </p:cxnSp>
      <p:sp>
        <p:nvSpPr>
          <p:cNvPr id="25" name="Segnaposto testo 24"/>
          <p:cNvSpPr>
            <a:spLocks noGrp="1"/>
          </p:cNvSpPr>
          <p:nvPr>
            <p:ph type="body" sz="quarter" idx="13" hasCustomPrompt="1"/>
          </p:nvPr>
        </p:nvSpPr>
        <p:spPr>
          <a:xfrm>
            <a:off x="685800" y="634633"/>
            <a:ext cx="4484687" cy="343778"/>
          </a:xfrm>
        </p:spPr>
        <p:txBody>
          <a:bodyPr>
            <a:normAutofit/>
          </a:bodyPr>
          <a:lstStyle>
            <a:lvl1pPr marL="0" indent="0">
              <a:buNone/>
              <a:defRPr sz="2400" i="0">
                <a:solidFill>
                  <a:schemeClr val="tx2"/>
                </a:solidFill>
              </a:defRPr>
            </a:lvl1pPr>
            <a:lvl5pPr>
              <a:defRPr/>
            </a:lvl5pPr>
          </a:lstStyle>
          <a:p>
            <a:pPr lvl="0"/>
            <a:r>
              <a:rPr lang="it-IT" dirty="0"/>
              <a:t>Autori</a:t>
            </a:r>
            <a:endParaRPr lang="en-US" dirty="0"/>
          </a:p>
        </p:txBody>
      </p:sp>
      <p:sp>
        <p:nvSpPr>
          <p:cNvPr id="4" name="Date Placeholder 3">
            <a:extLst>
              <a:ext uri="{FF2B5EF4-FFF2-40B4-BE49-F238E27FC236}">
                <a16:creationId xmlns:a16="http://schemas.microsoft.com/office/drawing/2014/main" id="{2FC4C2CB-CE2E-498D-A7D2-06E3F49AA0C7}"/>
              </a:ext>
            </a:extLst>
          </p:cNvPr>
          <p:cNvSpPr>
            <a:spLocks noGrp="1"/>
          </p:cNvSpPr>
          <p:nvPr>
            <p:ph type="dt" sz="half" idx="14"/>
          </p:nvPr>
        </p:nvSpPr>
        <p:spPr>
          <a:xfrm>
            <a:off x="1355123" y="5697450"/>
            <a:ext cx="836140" cy="260738"/>
          </a:xfrm>
        </p:spPr>
        <p:txBody>
          <a:bodyPr/>
          <a:lstStyle/>
          <a:p>
            <a:pPr algn="l"/>
            <a:fld id="{0EB371C5-2CD0-4B48-AF48-1497083ABC5B}" type="datetime1">
              <a:rPr lang="en-US" smtClean="0"/>
              <a:t>1/19/2020</a:t>
            </a:fld>
            <a:endParaRPr lang="en-US" dirty="0"/>
          </a:p>
        </p:txBody>
      </p:sp>
      <p:sp>
        <p:nvSpPr>
          <p:cNvPr id="5" name="Footer Placeholder 4">
            <a:extLst>
              <a:ext uri="{FF2B5EF4-FFF2-40B4-BE49-F238E27FC236}">
                <a16:creationId xmlns:a16="http://schemas.microsoft.com/office/drawing/2014/main" id="{D69C4ED2-1D3D-4BEC-B9F9-FB6E2CFAA6EA}"/>
              </a:ext>
            </a:extLst>
          </p:cNvPr>
          <p:cNvSpPr>
            <a:spLocks noGrp="1"/>
          </p:cNvSpPr>
          <p:nvPr>
            <p:ph type="ftr" sz="quarter" idx="15"/>
          </p:nvPr>
        </p:nvSpPr>
        <p:spPr>
          <a:xfrm>
            <a:off x="3261497" y="6522478"/>
            <a:ext cx="3801760" cy="232119"/>
          </a:xfrm>
          <a:prstGeom prst="rect">
            <a:avLst/>
          </a:prstGeom>
        </p:spPr>
        <p:txBody>
          <a:bodyPr/>
          <a:lstStyle/>
          <a:p>
            <a:r>
              <a:rPr lang="en-US"/>
              <a:t>Piè di pagina</a:t>
            </a:r>
            <a:endParaRPr lang="en-US" dirty="0"/>
          </a:p>
        </p:txBody>
      </p:sp>
      <p:sp>
        <p:nvSpPr>
          <p:cNvPr id="6" name="Slide Number Placeholder 5">
            <a:extLst>
              <a:ext uri="{FF2B5EF4-FFF2-40B4-BE49-F238E27FC236}">
                <a16:creationId xmlns:a16="http://schemas.microsoft.com/office/drawing/2014/main" id="{7E148716-A014-4072-8B19-C4EE2264FDCE}"/>
              </a:ext>
            </a:extLst>
          </p:cNvPr>
          <p:cNvSpPr>
            <a:spLocks noGrp="1"/>
          </p:cNvSpPr>
          <p:nvPr>
            <p:ph type="sldNum" sz="quarter" idx="16"/>
          </p:nvPr>
        </p:nvSpPr>
        <p:spPr/>
        <p:txBody>
          <a:bodyPr/>
          <a:lstStyle/>
          <a:p>
            <a:fld id="{AA9480BA-0D33-4D77-999A-7D6B86DD4658}" type="slidenum">
              <a:rPr lang="en-US" smtClean="0"/>
              <a:pPr/>
              <a:t>‹#›</a:t>
            </a:fld>
            <a:endParaRPr lang="en-US" dirty="0"/>
          </a:p>
        </p:txBody>
      </p:sp>
      <p:sp>
        <p:nvSpPr>
          <p:cNvPr id="12" name="Title 11">
            <a:extLst>
              <a:ext uri="{FF2B5EF4-FFF2-40B4-BE49-F238E27FC236}">
                <a16:creationId xmlns:a16="http://schemas.microsoft.com/office/drawing/2014/main" id="{AA1AD331-8559-4828-B9A3-86B58B53DA3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2170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5B113-0904-4BAC-B3AB-E34331359C49}" type="datetime1">
              <a:rPr lang="en-US" smtClean="0"/>
              <a:t>1/19/2020</a:t>
            </a:fld>
            <a:endParaRPr lang="en-US"/>
          </a:p>
        </p:txBody>
      </p:sp>
      <p:sp>
        <p:nvSpPr>
          <p:cNvPr id="5" name="Footer Placeholder 4"/>
          <p:cNvSpPr>
            <a:spLocks noGrp="1"/>
          </p:cNvSpPr>
          <p:nvPr>
            <p:ph type="ftr" sz="quarter" idx="11"/>
          </p:nvPr>
        </p:nvSpPr>
        <p:spPr>
          <a:xfrm>
            <a:off x="3261497" y="6522478"/>
            <a:ext cx="3801760" cy="232119"/>
          </a:xfrm>
          <a:prstGeom prst="rect">
            <a:avLst/>
          </a:prstGeom>
        </p:spPr>
        <p:txBody>
          <a:bodyPr/>
          <a:lstStyle/>
          <a:p>
            <a:r>
              <a:rPr lang="en-US"/>
              <a:t>Piè di pagina</a:t>
            </a:r>
          </a:p>
        </p:txBody>
      </p:sp>
      <p:sp>
        <p:nvSpPr>
          <p:cNvPr id="6" name="Slide Number Placeholder 5"/>
          <p:cNvSpPr>
            <a:spLocks noGrp="1"/>
          </p:cNvSpPr>
          <p:nvPr>
            <p:ph type="sldNum" sz="quarter" idx="12"/>
          </p:nvPr>
        </p:nvSpPr>
        <p:spPr/>
        <p:txBody>
          <a:bodyPr/>
          <a:lstStyle/>
          <a:p>
            <a:fld id="{AA9480BA-0D33-4D77-999A-7D6B86DD4658}" type="slidenum">
              <a:rPr lang="en-US" smtClean="0"/>
              <a:t>‹#›</a:t>
            </a:fld>
            <a:endParaRPr lang="en-US"/>
          </a:p>
        </p:txBody>
      </p:sp>
    </p:spTree>
    <p:extLst>
      <p:ext uri="{BB962C8B-B14F-4D97-AF65-F5344CB8AC3E}">
        <p14:creationId xmlns:p14="http://schemas.microsoft.com/office/powerpoint/2010/main" val="91369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37053" y="6440958"/>
            <a:ext cx="836140" cy="260738"/>
          </a:xfrm>
        </p:spPr>
        <p:txBody>
          <a:bodyPr/>
          <a:lstStyle/>
          <a:p>
            <a:fld id="{E43DAD60-CD0D-44CD-B371-6F93111FE63A}" type="datetime1">
              <a:rPr lang="en-US" smtClean="0"/>
              <a:t>1/19/2020</a:t>
            </a:fld>
            <a:endParaRPr lang="en-US" dirty="0"/>
          </a:p>
        </p:txBody>
      </p:sp>
      <p:sp>
        <p:nvSpPr>
          <p:cNvPr id="5" name="Footer Placeholder 4"/>
          <p:cNvSpPr>
            <a:spLocks noGrp="1"/>
          </p:cNvSpPr>
          <p:nvPr>
            <p:ph type="ftr" sz="quarter" idx="11"/>
          </p:nvPr>
        </p:nvSpPr>
        <p:spPr>
          <a:xfrm>
            <a:off x="3261497" y="6522478"/>
            <a:ext cx="3801760" cy="232119"/>
          </a:xfrm>
          <a:prstGeom prst="rect">
            <a:avLst/>
          </a:prstGeom>
        </p:spPr>
        <p:txBody>
          <a:bodyPr/>
          <a:lstStyle/>
          <a:p>
            <a:r>
              <a:rPr lang="en-US"/>
              <a:t>Piè di pagina</a:t>
            </a:r>
          </a:p>
        </p:txBody>
      </p:sp>
      <p:sp>
        <p:nvSpPr>
          <p:cNvPr id="6" name="Slide Number Placeholder 5"/>
          <p:cNvSpPr>
            <a:spLocks noGrp="1"/>
          </p:cNvSpPr>
          <p:nvPr>
            <p:ph type="sldNum" sz="quarter" idx="12"/>
          </p:nvPr>
        </p:nvSpPr>
        <p:spPr/>
        <p:txBody>
          <a:bodyPr/>
          <a:lstStyle/>
          <a:p>
            <a:fld id="{AA9480BA-0D33-4D77-999A-7D6B86DD4658}" type="slidenum">
              <a:rPr lang="en-US" smtClean="0"/>
              <a:t>‹#›</a:t>
            </a:fld>
            <a:endParaRPr lang="en-US"/>
          </a:p>
        </p:txBody>
      </p:sp>
    </p:spTree>
    <p:extLst>
      <p:ext uri="{BB962C8B-B14F-4D97-AF65-F5344CB8AC3E}">
        <p14:creationId xmlns:p14="http://schemas.microsoft.com/office/powerpoint/2010/main" val="244078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628650" y="158178"/>
            <a:ext cx="7154776" cy="565914"/>
          </a:xfrm>
        </p:spPr>
        <p:txBody>
          <a:bodyPr anchor="t">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8650" y="1025983"/>
            <a:ext cx="7886700" cy="52299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egnaposto testo 12"/>
          <p:cNvSpPr>
            <a:spLocks noGrp="1"/>
          </p:cNvSpPr>
          <p:nvPr>
            <p:ph type="body" sz="quarter" idx="13" hasCustomPrompt="1"/>
          </p:nvPr>
        </p:nvSpPr>
        <p:spPr>
          <a:xfrm>
            <a:off x="628125" y="611404"/>
            <a:ext cx="7155341" cy="343814"/>
          </a:xfrm>
        </p:spPr>
        <p:txBody>
          <a:bodyPr>
            <a:noAutofit/>
          </a:bodyPr>
          <a:lstStyle>
            <a:lvl1pPr marL="0" indent="0">
              <a:buNone/>
              <a:defRPr sz="2000" i="0">
                <a:solidFill>
                  <a:schemeClr val="tx1"/>
                </a:solidFill>
                <a:latin typeface="Yanone Kaffeesatz Light" panose="02000000000000000000" pitchFamily="2" charset="0"/>
              </a:defRPr>
            </a:lvl1pPr>
          </a:lstStyle>
          <a:p>
            <a:pPr lvl="0"/>
            <a:r>
              <a:rPr lang="en-US" dirty="0" err="1"/>
              <a:t>Sottotitolo</a:t>
            </a:r>
            <a:endParaRPr lang="en-US" dirty="0"/>
          </a:p>
        </p:txBody>
      </p:sp>
      <p:sp>
        <p:nvSpPr>
          <p:cNvPr id="17" name="Segnaposto data 16"/>
          <p:cNvSpPr>
            <a:spLocks noGrp="1"/>
          </p:cNvSpPr>
          <p:nvPr>
            <p:ph type="dt" sz="half" idx="14"/>
          </p:nvPr>
        </p:nvSpPr>
        <p:spPr/>
        <p:txBody>
          <a:bodyPr/>
          <a:lstStyle/>
          <a:p>
            <a:pPr algn="l"/>
            <a:fld id="{44E9B910-7C47-4A9D-807A-45F096EE2369}" type="datetime1">
              <a:rPr lang="en-US" smtClean="0"/>
              <a:t>1/19/2020</a:t>
            </a:fld>
            <a:endParaRPr lang="en-US" dirty="0"/>
          </a:p>
        </p:txBody>
      </p:sp>
      <p:sp>
        <p:nvSpPr>
          <p:cNvPr id="18" name="Segnaposto piè di pagina 17"/>
          <p:cNvSpPr>
            <a:spLocks noGrp="1"/>
          </p:cNvSpPr>
          <p:nvPr>
            <p:ph type="ftr" sz="quarter" idx="15"/>
          </p:nvPr>
        </p:nvSpPr>
        <p:spPr>
          <a:xfrm>
            <a:off x="3261497" y="6522478"/>
            <a:ext cx="3801760" cy="232119"/>
          </a:xfrm>
          <a:prstGeom prst="rect">
            <a:avLst/>
          </a:prstGeom>
        </p:spPr>
        <p:txBody>
          <a:bodyPr/>
          <a:lstStyle/>
          <a:p>
            <a:r>
              <a:rPr lang="en-US"/>
              <a:t>Piè di pagina</a:t>
            </a:r>
            <a:endParaRPr lang="en-US" dirty="0"/>
          </a:p>
        </p:txBody>
      </p:sp>
      <p:sp>
        <p:nvSpPr>
          <p:cNvPr id="19" name="Segnaposto numero diapositiva 18"/>
          <p:cNvSpPr>
            <a:spLocks noGrp="1"/>
          </p:cNvSpPr>
          <p:nvPr>
            <p:ph type="sldNum" sz="quarter" idx="16"/>
          </p:nvPr>
        </p:nvSpPr>
        <p:spPr/>
        <p:txBody>
          <a:bodyPr/>
          <a:lstStyle/>
          <a:p>
            <a:fld id="{AA9480BA-0D33-4D77-999A-7D6B86DD4658}" type="slidenum">
              <a:rPr lang="en-US" smtClean="0"/>
              <a:pPr/>
              <a:t>‹#›</a:t>
            </a:fld>
            <a:endParaRPr lang="en-US"/>
          </a:p>
        </p:txBody>
      </p:sp>
      <p:cxnSp>
        <p:nvCxnSpPr>
          <p:cNvPr id="24" name="Connettore 1 23"/>
          <p:cNvCxnSpPr/>
          <p:nvPr userDrawn="1"/>
        </p:nvCxnSpPr>
        <p:spPr>
          <a:xfrm>
            <a:off x="628125" y="990600"/>
            <a:ext cx="7887225" cy="0"/>
          </a:xfrm>
          <a:prstGeom prst="line">
            <a:avLst/>
          </a:prstGeom>
          <a:ln w="9525">
            <a:solidFill>
              <a:schemeClr val="tx2">
                <a:lumMod val="20000"/>
                <a:lumOff val="80000"/>
              </a:schemeClr>
            </a:solidFill>
          </a:ln>
        </p:spPr>
        <p:style>
          <a:lnRef idx="3">
            <a:schemeClr val="accent3"/>
          </a:lnRef>
          <a:fillRef idx="0">
            <a:schemeClr val="accent3"/>
          </a:fillRef>
          <a:effectRef idx="2">
            <a:schemeClr val="accent3"/>
          </a:effectRef>
          <a:fontRef idx="minor">
            <a:schemeClr val="tx1"/>
          </a:fontRef>
        </p:style>
      </p:cxnSp>
      <p:pic>
        <p:nvPicPr>
          <p:cNvPr id="11" name="Immagine 10"/>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8002740" y="177712"/>
            <a:ext cx="451790" cy="448983"/>
          </a:xfrm>
          <a:prstGeom prst="rect">
            <a:avLst/>
          </a:prstGeom>
          <a:noFill/>
          <a:ln>
            <a:noFill/>
          </a:ln>
        </p:spPr>
      </p:pic>
      <p:pic>
        <p:nvPicPr>
          <p:cNvPr id="12" name="Immagin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12100" y="660591"/>
            <a:ext cx="542430" cy="317689"/>
          </a:xfrm>
          <a:prstGeom prst="rect">
            <a:avLst/>
          </a:prstGeom>
        </p:spPr>
      </p:pic>
    </p:spTree>
    <p:extLst>
      <p:ext uri="{BB962C8B-B14F-4D97-AF65-F5344CB8AC3E}">
        <p14:creationId xmlns:p14="http://schemas.microsoft.com/office/powerpoint/2010/main" val="385985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Segnaposto data 6"/>
          <p:cNvSpPr>
            <a:spLocks noGrp="1"/>
          </p:cNvSpPr>
          <p:nvPr>
            <p:ph type="dt" sz="half" idx="10"/>
          </p:nvPr>
        </p:nvSpPr>
        <p:spPr/>
        <p:txBody>
          <a:bodyPr/>
          <a:lstStyle/>
          <a:p>
            <a:pPr algn="l"/>
            <a:fld id="{145A9D70-0DC2-4161-9FA4-91FC161122DF}" type="datetime1">
              <a:rPr lang="en-US" smtClean="0"/>
              <a:t>1/19/2020</a:t>
            </a:fld>
            <a:endParaRPr lang="en-US" dirty="0"/>
          </a:p>
        </p:txBody>
      </p:sp>
      <p:sp>
        <p:nvSpPr>
          <p:cNvPr id="8" name="Segnaposto piè di pagina 7"/>
          <p:cNvSpPr>
            <a:spLocks noGrp="1"/>
          </p:cNvSpPr>
          <p:nvPr>
            <p:ph type="ftr" sz="quarter" idx="11"/>
          </p:nvPr>
        </p:nvSpPr>
        <p:spPr>
          <a:xfrm>
            <a:off x="3261497" y="6522478"/>
            <a:ext cx="3801760" cy="232119"/>
          </a:xfrm>
          <a:prstGeom prst="rect">
            <a:avLst/>
          </a:prstGeom>
        </p:spPr>
        <p:txBody>
          <a:bodyPr/>
          <a:lstStyle/>
          <a:p>
            <a:r>
              <a:rPr lang="en-US"/>
              <a:t>Piè di pagina</a:t>
            </a:r>
            <a:endParaRPr lang="en-US" dirty="0"/>
          </a:p>
        </p:txBody>
      </p:sp>
      <p:sp>
        <p:nvSpPr>
          <p:cNvPr id="9" name="Segnaposto numero diapositiva 8"/>
          <p:cNvSpPr>
            <a:spLocks noGrp="1"/>
          </p:cNvSpPr>
          <p:nvPr>
            <p:ph type="sldNum" sz="quarter" idx="12"/>
          </p:nvPr>
        </p:nvSpPr>
        <p:spPr/>
        <p:txBody>
          <a:bodyPr/>
          <a:lstStyle/>
          <a:p>
            <a:fld id="{AA9480BA-0D33-4D77-999A-7D6B86DD4658}" type="slidenum">
              <a:rPr lang="en-US" smtClean="0"/>
              <a:pPr/>
              <a:t>‹#›</a:t>
            </a:fld>
            <a:endParaRPr lang="en-US"/>
          </a:p>
        </p:txBody>
      </p:sp>
    </p:spTree>
    <p:extLst>
      <p:ext uri="{BB962C8B-B14F-4D97-AF65-F5344CB8AC3E}">
        <p14:creationId xmlns:p14="http://schemas.microsoft.com/office/powerpoint/2010/main" val="350259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egnaposto data 7"/>
          <p:cNvSpPr>
            <a:spLocks noGrp="1"/>
          </p:cNvSpPr>
          <p:nvPr>
            <p:ph type="dt" sz="half" idx="10"/>
          </p:nvPr>
        </p:nvSpPr>
        <p:spPr>
          <a:xfrm>
            <a:off x="919800" y="5828483"/>
            <a:ext cx="836140" cy="260738"/>
          </a:xfrm>
        </p:spPr>
        <p:txBody>
          <a:bodyPr/>
          <a:lstStyle/>
          <a:p>
            <a:pPr algn="l"/>
            <a:fld id="{BC89AA0D-51C2-4344-88E1-DD89E24DE584}" type="datetime1">
              <a:rPr lang="en-US" smtClean="0"/>
              <a:t>1/19/2020</a:t>
            </a:fld>
            <a:endParaRPr lang="en-US" dirty="0"/>
          </a:p>
        </p:txBody>
      </p:sp>
      <p:sp>
        <p:nvSpPr>
          <p:cNvPr id="9" name="Segnaposto piè di pagina 8"/>
          <p:cNvSpPr>
            <a:spLocks noGrp="1"/>
          </p:cNvSpPr>
          <p:nvPr>
            <p:ph type="ftr" sz="quarter" idx="11"/>
          </p:nvPr>
        </p:nvSpPr>
        <p:spPr>
          <a:xfrm>
            <a:off x="3261497" y="6522478"/>
            <a:ext cx="3801760" cy="232119"/>
          </a:xfrm>
          <a:prstGeom prst="rect">
            <a:avLst/>
          </a:prstGeom>
        </p:spPr>
        <p:txBody>
          <a:bodyPr/>
          <a:lstStyle/>
          <a:p>
            <a:r>
              <a:rPr lang="en-US"/>
              <a:t>Piè di pagina</a:t>
            </a:r>
            <a:endParaRPr lang="en-US" dirty="0"/>
          </a:p>
        </p:txBody>
      </p:sp>
      <p:sp>
        <p:nvSpPr>
          <p:cNvPr id="10" name="Segnaposto numero diapositiva 9"/>
          <p:cNvSpPr>
            <a:spLocks noGrp="1"/>
          </p:cNvSpPr>
          <p:nvPr>
            <p:ph type="sldNum" sz="quarter" idx="12"/>
          </p:nvPr>
        </p:nvSpPr>
        <p:spPr/>
        <p:txBody>
          <a:bodyPr/>
          <a:lstStyle/>
          <a:p>
            <a:fld id="{AA9480BA-0D33-4D77-999A-7D6B86DD4658}" type="slidenum">
              <a:rPr lang="en-US" smtClean="0"/>
              <a:pPr/>
              <a:t>‹#›</a:t>
            </a:fld>
            <a:endParaRPr lang="en-US"/>
          </a:p>
        </p:txBody>
      </p:sp>
    </p:spTree>
    <p:extLst>
      <p:ext uri="{BB962C8B-B14F-4D97-AF65-F5344CB8AC3E}">
        <p14:creationId xmlns:p14="http://schemas.microsoft.com/office/powerpoint/2010/main" val="92796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F560F3-E017-4ABA-8632-497E413C0456}" type="datetime1">
              <a:rPr lang="en-US" smtClean="0"/>
              <a:t>1/19/2020</a:t>
            </a:fld>
            <a:endParaRPr lang="en-US"/>
          </a:p>
        </p:txBody>
      </p:sp>
      <p:sp>
        <p:nvSpPr>
          <p:cNvPr id="8" name="Footer Placeholder 7"/>
          <p:cNvSpPr>
            <a:spLocks noGrp="1"/>
          </p:cNvSpPr>
          <p:nvPr>
            <p:ph type="ftr" sz="quarter" idx="11"/>
          </p:nvPr>
        </p:nvSpPr>
        <p:spPr>
          <a:xfrm>
            <a:off x="3261497" y="6522478"/>
            <a:ext cx="3801760" cy="232119"/>
          </a:xfrm>
          <a:prstGeom prst="rect">
            <a:avLst/>
          </a:prstGeom>
        </p:spPr>
        <p:txBody>
          <a:bodyPr/>
          <a:lstStyle/>
          <a:p>
            <a:r>
              <a:rPr lang="en-US"/>
              <a:t>Piè di pagina</a:t>
            </a:r>
          </a:p>
        </p:txBody>
      </p:sp>
      <p:sp>
        <p:nvSpPr>
          <p:cNvPr id="9" name="Slide Number Placeholder 8"/>
          <p:cNvSpPr>
            <a:spLocks noGrp="1"/>
          </p:cNvSpPr>
          <p:nvPr>
            <p:ph type="sldNum" sz="quarter" idx="12"/>
          </p:nvPr>
        </p:nvSpPr>
        <p:spPr/>
        <p:txBody>
          <a:bodyPr/>
          <a:lstStyle/>
          <a:p>
            <a:fld id="{AA9480BA-0D33-4D77-999A-7D6B86DD4658}" type="slidenum">
              <a:rPr lang="en-US" smtClean="0"/>
              <a:t>‹#›</a:t>
            </a:fld>
            <a:endParaRPr lang="en-US"/>
          </a:p>
        </p:txBody>
      </p:sp>
    </p:spTree>
    <p:extLst>
      <p:ext uri="{BB962C8B-B14F-4D97-AF65-F5344CB8AC3E}">
        <p14:creationId xmlns:p14="http://schemas.microsoft.com/office/powerpoint/2010/main" val="3885198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FB9DC-DE65-453E-B5CB-147DFD803651}" type="datetime1">
              <a:rPr lang="en-US" smtClean="0"/>
              <a:t>1/19/2020</a:t>
            </a:fld>
            <a:endParaRPr lang="en-US" dirty="0"/>
          </a:p>
        </p:txBody>
      </p:sp>
      <p:sp>
        <p:nvSpPr>
          <p:cNvPr id="4" name="Footer Placeholder 3"/>
          <p:cNvSpPr>
            <a:spLocks noGrp="1"/>
          </p:cNvSpPr>
          <p:nvPr>
            <p:ph type="ftr" sz="quarter" idx="11"/>
          </p:nvPr>
        </p:nvSpPr>
        <p:spPr>
          <a:xfrm>
            <a:off x="3261497" y="6522478"/>
            <a:ext cx="3801760" cy="232119"/>
          </a:xfrm>
          <a:prstGeom prst="rect">
            <a:avLst/>
          </a:prstGeom>
        </p:spPr>
        <p:txBody>
          <a:bodyPr/>
          <a:lstStyle/>
          <a:p>
            <a:r>
              <a:rPr lang="en-US"/>
              <a:t>Piè di pagina</a:t>
            </a:r>
          </a:p>
        </p:txBody>
      </p:sp>
      <p:sp>
        <p:nvSpPr>
          <p:cNvPr id="5" name="Slide Number Placeholder 4"/>
          <p:cNvSpPr>
            <a:spLocks noGrp="1"/>
          </p:cNvSpPr>
          <p:nvPr>
            <p:ph type="sldNum" sz="quarter" idx="12"/>
          </p:nvPr>
        </p:nvSpPr>
        <p:spPr/>
        <p:txBody>
          <a:bodyPr/>
          <a:lstStyle/>
          <a:p>
            <a:fld id="{AA9480BA-0D33-4D77-999A-7D6B86DD4658}" type="slidenum">
              <a:rPr lang="en-US" smtClean="0"/>
              <a:t>‹#›</a:t>
            </a:fld>
            <a:endParaRPr lang="en-US"/>
          </a:p>
        </p:txBody>
      </p:sp>
    </p:spTree>
    <p:extLst>
      <p:ext uri="{BB962C8B-B14F-4D97-AF65-F5344CB8AC3E}">
        <p14:creationId xmlns:p14="http://schemas.microsoft.com/office/powerpoint/2010/main" val="116586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4DEFF0-862B-457E-81A8-DFE71092C9B7}" type="datetime1">
              <a:rPr lang="en-US" smtClean="0"/>
              <a:t>1/19/2020</a:t>
            </a:fld>
            <a:endParaRPr lang="en-US"/>
          </a:p>
        </p:txBody>
      </p:sp>
      <p:sp>
        <p:nvSpPr>
          <p:cNvPr id="3" name="Footer Placeholder 2"/>
          <p:cNvSpPr>
            <a:spLocks noGrp="1"/>
          </p:cNvSpPr>
          <p:nvPr>
            <p:ph type="ftr" sz="quarter" idx="11"/>
          </p:nvPr>
        </p:nvSpPr>
        <p:spPr>
          <a:xfrm>
            <a:off x="3261497" y="6522478"/>
            <a:ext cx="3801760" cy="232119"/>
          </a:xfrm>
          <a:prstGeom prst="rect">
            <a:avLst/>
          </a:prstGeom>
        </p:spPr>
        <p:txBody>
          <a:bodyPr/>
          <a:lstStyle/>
          <a:p>
            <a:r>
              <a:rPr lang="en-US"/>
              <a:t>Piè di pagina</a:t>
            </a:r>
          </a:p>
        </p:txBody>
      </p:sp>
      <p:sp>
        <p:nvSpPr>
          <p:cNvPr id="4" name="Slide Number Placeholder 3"/>
          <p:cNvSpPr>
            <a:spLocks noGrp="1"/>
          </p:cNvSpPr>
          <p:nvPr>
            <p:ph type="sldNum" sz="quarter" idx="12"/>
          </p:nvPr>
        </p:nvSpPr>
        <p:spPr/>
        <p:txBody>
          <a:bodyPr/>
          <a:lstStyle/>
          <a:p>
            <a:fld id="{AA9480BA-0D33-4D77-999A-7D6B86DD4658}" type="slidenum">
              <a:rPr lang="en-US" smtClean="0"/>
              <a:t>‹#›</a:t>
            </a:fld>
            <a:endParaRPr lang="en-US"/>
          </a:p>
        </p:txBody>
      </p:sp>
    </p:spTree>
    <p:extLst>
      <p:ext uri="{BB962C8B-B14F-4D97-AF65-F5344CB8AC3E}">
        <p14:creationId xmlns:p14="http://schemas.microsoft.com/office/powerpoint/2010/main" val="52285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4E465D-1405-4B71-BE0B-E4E88AAEBC0F}" type="datetime1">
              <a:rPr lang="en-US" smtClean="0"/>
              <a:t>1/19/2020</a:t>
            </a:fld>
            <a:endParaRPr lang="en-US"/>
          </a:p>
        </p:txBody>
      </p:sp>
      <p:sp>
        <p:nvSpPr>
          <p:cNvPr id="6" name="Footer Placeholder 5"/>
          <p:cNvSpPr>
            <a:spLocks noGrp="1"/>
          </p:cNvSpPr>
          <p:nvPr>
            <p:ph type="ftr" sz="quarter" idx="11"/>
          </p:nvPr>
        </p:nvSpPr>
        <p:spPr>
          <a:xfrm>
            <a:off x="3261497" y="6522478"/>
            <a:ext cx="3801760" cy="232119"/>
          </a:xfrm>
          <a:prstGeom prst="rect">
            <a:avLst/>
          </a:prstGeom>
        </p:spPr>
        <p:txBody>
          <a:bodyPr/>
          <a:lstStyle/>
          <a:p>
            <a:r>
              <a:rPr lang="en-US"/>
              <a:t>Piè di pagina</a:t>
            </a:r>
          </a:p>
        </p:txBody>
      </p:sp>
      <p:sp>
        <p:nvSpPr>
          <p:cNvPr id="7" name="Slide Number Placeholder 6"/>
          <p:cNvSpPr>
            <a:spLocks noGrp="1"/>
          </p:cNvSpPr>
          <p:nvPr>
            <p:ph type="sldNum" sz="quarter" idx="12"/>
          </p:nvPr>
        </p:nvSpPr>
        <p:spPr/>
        <p:txBody>
          <a:bodyPr/>
          <a:lstStyle/>
          <a:p>
            <a:fld id="{AA9480BA-0D33-4D77-999A-7D6B86DD4658}" type="slidenum">
              <a:rPr lang="en-US" smtClean="0"/>
              <a:t>‹#›</a:t>
            </a:fld>
            <a:endParaRPr lang="en-US"/>
          </a:p>
        </p:txBody>
      </p:sp>
    </p:spTree>
    <p:extLst>
      <p:ext uri="{BB962C8B-B14F-4D97-AF65-F5344CB8AC3E}">
        <p14:creationId xmlns:p14="http://schemas.microsoft.com/office/powerpoint/2010/main" val="192233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95547F-E220-49F1-A37F-C790911A9EEF}" type="datetime1">
              <a:rPr lang="en-US" smtClean="0"/>
              <a:t>1/19/2020</a:t>
            </a:fld>
            <a:endParaRPr lang="en-US"/>
          </a:p>
        </p:txBody>
      </p:sp>
      <p:sp>
        <p:nvSpPr>
          <p:cNvPr id="6" name="Footer Placeholder 5"/>
          <p:cNvSpPr>
            <a:spLocks noGrp="1"/>
          </p:cNvSpPr>
          <p:nvPr>
            <p:ph type="ftr" sz="quarter" idx="11"/>
          </p:nvPr>
        </p:nvSpPr>
        <p:spPr>
          <a:xfrm>
            <a:off x="3261497" y="6522478"/>
            <a:ext cx="3801760" cy="232119"/>
          </a:xfrm>
          <a:prstGeom prst="rect">
            <a:avLst/>
          </a:prstGeom>
        </p:spPr>
        <p:txBody>
          <a:bodyPr/>
          <a:lstStyle/>
          <a:p>
            <a:r>
              <a:rPr lang="en-US"/>
              <a:t>Piè di pagina</a:t>
            </a:r>
          </a:p>
        </p:txBody>
      </p:sp>
      <p:sp>
        <p:nvSpPr>
          <p:cNvPr id="7" name="Slide Number Placeholder 6"/>
          <p:cNvSpPr>
            <a:spLocks noGrp="1"/>
          </p:cNvSpPr>
          <p:nvPr>
            <p:ph type="sldNum" sz="quarter" idx="12"/>
          </p:nvPr>
        </p:nvSpPr>
        <p:spPr/>
        <p:txBody>
          <a:bodyPr/>
          <a:lstStyle/>
          <a:p>
            <a:fld id="{AA9480BA-0D33-4D77-999A-7D6B86DD4658}" type="slidenum">
              <a:rPr lang="en-US" smtClean="0"/>
              <a:t>‹#›</a:t>
            </a:fld>
            <a:endParaRPr lang="en-US"/>
          </a:p>
        </p:txBody>
      </p:sp>
    </p:spTree>
    <p:extLst>
      <p:ext uri="{BB962C8B-B14F-4D97-AF65-F5344CB8AC3E}">
        <p14:creationId xmlns:p14="http://schemas.microsoft.com/office/powerpoint/2010/main" val="304296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ttangolo 15"/>
          <p:cNvSpPr/>
          <p:nvPr userDrawn="1"/>
        </p:nvSpPr>
        <p:spPr>
          <a:xfrm>
            <a:off x="-76200" y="6437871"/>
            <a:ext cx="9296400" cy="420129"/>
          </a:xfrm>
          <a:prstGeom prst="rect">
            <a:avLst/>
          </a:prstGeom>
          <a:solidFill>
            <a:schemeClr val="tx2">
              <a:lumMod val="75000"/>
            </a:schemeClr>
          </a:solidFill>
          <a:ln w="38100">
            <a:solidFill>
              <a:schemeClr val="bg2">
                <a:lumMod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ttore 1 16"/>
          <p:cNvCxnSpPr/>
          <p:nvPr userDrawn="1"/>
        </p:nvCxnSpPr>
        <p:spPr>
          <a:xfrm>
            <a:off x="877330" y="6511410"/>
            <a:ext cx="0" cy="274320"/>
          </a:xfrm>
          <a:prstGeom prst="line">
            <a:avLst/>
          </a:prstGeom>
          <a:ln w="9525">
            <a:solidFill>
              <a:schemeClr val="bg2">
                <a:lumMod val="25000"/>
              </a:schemeClr>
            </a:solidFill>
          </a:ln>
          <a:effectLst>
            <a:outerShdw blurRad="63500" sx="102000" sy="102000" algn="ctr"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9" name="Connettore 1 18"/>
          <p:cNvCxnSpPr/>
          <p:nvPr userDrawn="1"/>
        </p:nvCxnSpPr>
        <p:spPr>
          <a:xfrm>
            <a:off x="3205550" y="6511410"/>
            <a:ext cx="0" cy="274320"/>
          </a:xfrm>
          <a:prstGeom prst="line">
            <a:avLst/>
          </a:prstGeom>
          <a:ln w="9525">
            <a:solidFill>
              <a:schemeClr val="bg2">
                <a:lumMod val="25000"/>
              </a:schemeClr>
            </a:solidFill>
          </a:ln>
          <a:effectLst>
            <a:outerShdw blurRad="63500" sx="102000" sy="102000" algn="ctr"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2" name="Connettore 1 21"/>
          <p:cNvCxnSpPr/>
          <p:nvPr userDrawn="1"/>
        </p:nvCxnSpPr>
        <p:spPr>
          <a:xfrm>
            <a:off x="7113377" y="6511410"/>
            <a:ext cx="0" cy="274320"/>
          </a:xfrm>
          <a:prstGeom prst="line">
            <a:avLst/>
          </a:prstGeom>
          <a:ln w="9525">
            <a:solidFill>
              <a:schemeClr val="bg2">
                <a:lumMod val="25000"/>
              </a:schemeClr>
            </a:solidFill>
          </a:ln>
          <a:effectLst>
            <a:outerShdw blurRad="63500" sx="102000" sy="102000" algn="ctr"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1010850" y="6508363"/>
            <a:ext cx="836140" cy="260738"/>
          </a:xfrm>
          <a:prstGeom prst="rect">
            <a:avLst/>
          </a:prstGeom>
        </p:spPr>
        <p:txBody>
          <a:bodyPr vert="horz" lIns="91440" tIns="45720" rIns="91440" bIns="45720" rtlCol="0" anchor="ctr"/>
          <a:lstStyle>
            <a:lvl1pPr algn="ctr">
              <a:defRPr sz="1200">
                <a:solidFill>
                  <a:schemeClr val="tx1"/>
                </a:solidFill>
              </a:defRPr>
            </a:lvl1pPr>
          </a:lstStyle>
          <a:p>
            <a:pPr algn="l"/>
            <a:fld id="{55AEB4F8-9BAE-48AF-9321-508CF52F4113}" type="datetime1">
              <a:rPr lang="en-US" smtClean="0"/>
              <a:t>1/19/2020</a:t>
            </a:fld>
            <a:endParaRPr lang="en-US" dirty="0"/>
          </a:p>
        </p:txBody>
      </p:sp>
      <p:sp>
        <p:nvSpPr>
          <p:cNvPr id="6" name="Slide Number Placeholder 5"/>
          <p:cNvSpPr>
            <a:spLocks noGrp="1"/>
          </p:cNvSpPr>
          <p:nvPr>
            <p:ph type="sldNum" sz="quarter" idx="4"/>
          </p:nvPr>
        </p:nvSpPr>
        <p:spPr>
          <a:xfrm>
            <a:off x="21624" y="6524625"/>
            <a:ext cx="428710" cy="244476"/>
          </a:xfrm>
          <a:prstGeom prst="rect">
            <a:avLst/>
          </a:prstGeom>
        </p:spPr>
        <p:txBody>
          <a:bodyPr vert="horz" lIns="91440" tIns="45720" rIns="91440" bIns="45720" rtlCol="0" anchor="ctr"/>
          <a:lstStyle>
            <a:lvl1pPr algn="r">
              <a:defRPr sz="1200">
                <a:solidFill>
                  <a:schemeClr val="tx1"/>
                </a:solidFill>
              </a:defRPr>
            </a:lvl1pPr>
          </a:lstStyle>
          <a:p>
            <a:fld id="{AA9480BA-0D33-4D77-999A-7D6B86DD4658}" type="slidenum">
              <a:rPr lang="en-US" smtClean="0"/>
              <a:pPr/>
              <a:t>‹#›</a:t>
            </a:fld>
            <a:endParaRPr lang="en-US" dirty="0"/>
          </a:p>
        </p:txBody>
      </p:sp>
      <p:sp>
        <p:nvSpPr>
          <p:cNvPr id="15" name="CasellaDiTesto 14"/>
          <p:cNvSpPr txBox="1"/>
          <p:nvPr userDrawn="1"/>
        </p:nvSpPr>
        <p:spPr>
          <a:xfrm>
            <a:off x="7201242" y="6581001"/>
            <a:ext cx="931908" cy="276999"/>
          </a:xfrm>
          <a:prstGeom prst="rect">
            <a:avLst/>
          </a:prstGeom>
          <a:noFill/>
        </p:spPr>
        <p:txBody>
          <a:bodyPr wrap="square" rtlCol="0">
            <a:spAutoFit/>
          </a:bodyPr>
          <a:lstStyle/>
          <a:p>
            <a:r>
              <a:rPr lang="en-US" sz="1200" b="0" i="0" dirty="0">
                <a:solidFill>
                  <a:schemeClr val="tx1">
                    <a:lumMod val="60000"/>
                    <a:lumOff val="40000"/>
                  </a:schemeClr>
                </a:solidFill>
              </a:rPr>
              <a:t>Pankaj Mishra</a:t>
            </a:r>
          </a:p>
        </p:txBody>
      </p:sp>
      <p:sp>
        <p:nvSpPr>
          <p:cNvPr id="20" name="CasellaDiTesto 19"/>
          <p:cNvSpPr txBox="1"/>
          <p:nvPr userDrawn="1"/>
        </p:nvSpPr>
        <p:spPr>
          <a:xfrm>
            <a:off x="7203988" y="6409208"/>
            <a:ext cx="1878227" cy="276999"/>
          </a:xfrm>
          <a:prstGeom prst="rect">
            <a:avLst/>
          </a:prstGeom>
          <a:noFill/>
        </p:spPr>
        <p:txBody>
          <a:bodyPr wrap="square" rtlCol="0">
            <a:spAutoFit/>
          </a:bodyPr>
          <a:lstStyle/>
          <a:p>
            <a:r>
              <a:rPr lang="en-US" sz="1200" dirty="0" err="1"/>
              <a:t>Autori</a:t>
            </a:r>
            <a:endParaRPr lang="en-US" sz="1200" dirty="0"/>
          </a:p>
        </p:txBody>
      </p:sp>
      <p:sp>
        <p:nvSpPr>
          <p:cNvPr id="8" name="CasellaDiTesto 7"/>
          <p:cNvSpPr txBox="1"/>
          <p:nvPr userDrawn="1"/>
        </p:nvSpPr>
        <p:spPr>
          <a:xfrm>
            <a:off x="322762" y="6516058"/>
            <a:ext cx="271228" cy="261610"/>
          </a:xfrm>
          <a:prstGeom prst="rect">
            <a:avLst/>
          </a:prstGeom>
          <a:noFill/>
        </p:spPr>
        <p:txBody>
          <a:bodyPr wrap="none" rtlCol="0">
            <a:spAutoFit/>
          </a:bodyPr>
          <a:lstStyle/>
          <a:p>
            <a:r>
              <a:rPr lang="en-US" sz="1100" dirty="0">
                <a:solidFill>
                  <a:schemeClr val="tx1">
                    <a:lumMod val="60000"/>
                    <a:lumOff val="40000"/>
                  </a:schemeClr>
                </a:solidFill>
              </a:rPr>
              <a:t>of</a:t>
            </a:r>
          </a:p>
        </p:txBody>
      </p:sp>
      <p:sp>
        <p:nvSpPr>
          <p:cNvPr id="23" name="Slide Number Placeholder 5"/>
          <p:cNvSpPr txBox="1">
            <a:spLocks/>
          </p:cNvSpPr>
          <p:nvPr userDrawn="1"/>
        </p:nvSpPr>
        <p:spPr>
          <a:xfrm>
            <a:off x="469299" y="6524625"/>
            <a:ext cx="360406" cy="24447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20</a:t>
            </a:r>
          </a:p>
        </p:txBody>
      </p:sp>
    </p:spTree>
    <p:extLst>
      <p:ext uri="{BB962C8B-B14F-4D97-AF65-F5344CB8AC3E}">
        <p14:creationId xmlns:p14="http://schemas.microsoft.com/office/powerpoint/2010/main" val="478648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Yanone Kaffeesatz Regular" panose="02000000000000000000" pitchFamily="2"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hyperlink" Target="http://sharenoesis.com/wp-content/uploads/2010/05/7ShapeFaceRemoveGuides.jp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avires.dimi.uniud.it/" TargetMode="External"/><Relationship Id="rId11" Type="http://schemas.openxmlformats.org/officeDocument/2006/relationships/image" Target="../media/image30.png"/><Relationship Id="rId5" Type="http://schemas.openxmlformats.org/officeDocument/2006/relationships/image" Target="../media/image25.png"/><Relationship Id="rId10" Type="http://schemas.openxmlformats.org/officeDocument/2006/relationships/image" Target="../media/image29.svg"/><Relationship Id="rId4" Type="http://schemas.openxmlformats.org/officeDocument/2006/relationships/hyperlink" Target="https://www.linkedin.com/in/pankaj-mishra-86898140/" TargetMode="External"/><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en.wikipedia.org/wiki/Anomaly_detection" TargetMode="Externa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4"/>
          </p:nvPr>
        </p:nvSpPr>
        <p:spPr>
          <a:xfrm>
            <a:off x="1067682" y="6508363"/>
            <a:ext cx="836140" cy="260738"/>
          </a:xfrm>
        </p:spPr>
        <p:txBody>
          <a:bodyPr/>
          <a:lstStyle/>
          <a:p>
            <a:pPr algn="l"/>
            <a:fld id="{A20F74B7-57F3-466E-9935-7BFF4AED0A52}" type="datetime1">
              <a:rPr lang="en-US" smtClean="0"/>
              <a:t>1/19/2020</a:t>
            </a:fld>
            <a:endParaRPr lang="en-US" dirty="0"/>
          </a:p>
        </p:txBody>
      </p:sp>
      <p:sp>
        <p:nvSpPr>
          <p:cNvPr id="2" name="Titolo 1"/>
          <p:cNvSpPr>
            <a:spLocks noGrp="1"/>
          </p:cNvSpPr>
          <p:nvPr>
            <p:ph type="ctrTitle"/>
          </p:nvPr>
        </p:nvSpPr>
        <p:spPr>
          <a:xfrm>
            <a:off x="685800" y="2144917"/>
            <a:ext cx="5772151" cy="2425357"/>
          </a:xfrm>
        </p:spPr>
        <p:txBody>
          <a:bodyPr>
            <a:normAutofit/>
          </a:bodyPr>
          <a:lstStyle/>
          <a:p>
            <a:r>
              <a:rPr lang="en-US" i="1" u="sng" dirty="0"/>
              <a:t>Anomaly Detection for Highly Unbalanced Dataset*</a:t>
            </a:r>
          </a:p>
        </p:txBody>
      </p:sp>
      <p:sp>
        <p:nvSpPr>
          <p:cNvPr id="3" name="Sottotitolo 2"/>
          <p:cNvSpPr>
            <a:spLocks noGrp="1"/>
          </p:cNvSpPr>
          <p:nvPr>
            <p:ph type="subTitle" idx="1"/>
          </p:nvPr>
        </p:nvSpPr>
        <p:spPr>
          <a:xfrm>
            <a:off x="450334" y="5482370"/>
            <a:ext cx="6858000" cy="546629"/>
          </a:xfrm>
        </p:spPr>
        <p:txBody>
          <a:bodyPr/>
          <a:lstStyle/>
          <a:p>
            <a:r>
              <a:rPr lang="en-US" dirty="0"/>
              <a:t>Supervised by : </a:t>
            </a:r>
            <a:r>
              <a:rPr lang="en-US" u="sng" dirty="0"/>
              <a:t>Prof. Gian Luca </a:t>
            </a:r>
            <a:r>
              <a:rPr lang="en-US" u="sng" dirty="0" err="1"/>
              <a:t>Foresti</a:t>
            </a:r>
            <a:endParaRPr lang="en-US" u="sng" dirty="0"/>
          </a:p>
        </p:txBody>
      </p:sp>
      <p:sp>
        <p:nvSpPr>
          <p:cNvPr id="7" name="Segnaposto testo 6"/>
          <p:cNvSpPr>
            <a:spLocks noGrp="1"/>
          </p:cNvSpPr>
          <p:nvPr>
            <p:ph type="body" sz="quarter" idx="13"/>
          </p:nvPr>
        </p:nvSpPr>
        <p:spPr/>
        <p:txBody>
          <a:bodyPr>
            <a:normAutofit fontScale="92500" lnSpcReduction="20000"/>
          </a:bodyPr>
          <a:lstStyle/>
          <a:p>
            <a:r>
              <a:rPr lang="en-US" u="sng" dirty="0"/>
              <a:t>Pankaj Mishra</a:t>
            </a:r>
          </a:p>
          <a:p>
            <a:endParaRPr lang="en-US" u="sng" dirty="0"/>
          </a:p>
        </p:txBody>
      </p:sp>
      <p:sp>
        <p:nvSpPr>
          <p:cNvPr id="8" name="Slide Number Placeholder 7">
            <a:extLst>
              <a:ext uri="{FF2B5EF4-FFF2-40B4-BE49-F238E27FC236}">
                <a16:creationId xmlns:a16="http://schemas.microsoft.com/office/drawing/2014/main" id="{D29E4424-4DBE-44A5-9562-337B13CF7A00}"/>
              </a:ext>
            </a:extLst>
          </p:cNvPr>
          <p:cNvSpPr>
            <a:spLocks noGrp="1"/>
          </p:cNvSpPr>
          <p:nvPr>
            <p:ph type="sldNum" sz="quarter" idx="16"/>
          </p:nvPr>
        </p:nvSpPr>
        <p:spPr>
          <a:xfrm>
            <a:off x="21624" y="6524625"/>
            <a:ext cx="428710" cy="244476"/>
          </a:xfrm>
        </p:spPr>
        <p:txBody>
          <a:bodyPr/>
          <a:lstStyle/>
          <a:p>
            <a:fld id="{AA9480BA-0D33-4D77-999A-7D6B86DD4658}" type="slidenum">
              <a:rPr lang="en-US" smtClean="0"/>
              <a:pPr/>
              <a:t>1</a:t>
            </a:fld>
            <a:endParaRPr lang="en-US"/>
          </a:p>
        </p:txBody>
      </p:sp>
      <p:sp>
        <p:nvSpPr>
          <p:cNvPr id="5" name="TextBox 4">
            <a:extLst>
              <a:ext uri="{FF2B5EF4-FFF2-40B4-BE49-F238E27FC236}">
                <a16:creationId xmlns:a16="http://schemas.microsoft.com/office/drawing/2014/main" id="{C791564A-3126-448A-8CD8-FBC3E7E04EF9}"/>
              </a:ext>
            </a:extLst>
          </p:cNvPr>
          <p:cNvSpPr txBox="1"/>
          <p:nvPr/>
        </p:nvSpPr>
        <p:spPr>
          <a:xfrm>
            <a:off x="3879334" y="6325715"/>
            <a:ext cx="2672179" cy="646331"/>
          </a:xfrm>
          <a:prstGeom prst="rect">
            <a:avLst/>
          </a:prstGeom>
          <a:noFill/>
        </p:spPr>
        <p:txBody>
          <a:bodyPr wrap="square" rtlCol="0">
            <a:spAutoFit/>
          </a:bodyPr>
          <a:lstStyle/>
          <a:p>
            <a:r>
              <a:rPr lang="en-US" dirty="0"/>
              <a:t>DMIF, University of Udine</a:t>
            </a:r>
          </a:p>
          <a:p>
            <a:r>
              <a:rPr lang="en-US" dirty="0"/>
              <a:t>2018-2019</a:t>
            </a:r>
          </a:p>
        </p:txBody>
      </p:sp>
      <p:sp>
        <p:nvSpPr>
          <p:cNvPr id="6" name="TextBox 5">
            <a:extLst>
              <a:ext uri="{FF2B5EF4-FFF2-40B4-BE49-F238E27FC236}">
                <a16:creationId xmlns:a16="http://schemas.microsoft.com/office/drawing/2014/main" id="{33DE0D3A-2EF3-45AC-B0A0-B1FE065A14EA}"/>
              </a:ext>
            </a:extLst>
          </p:cNvPr>
          <p:cNvSpPr txBox="1"/>
          <p:nvPr/>
        </p:nvSpPr>
        <p:spPr>
          <a:xfrm>
            <a:off x="6047913" y="6158000"/>
            <a:ext cx="5772151" cy="246221"/>
          </a:xfrm>
          <a:prstGeom prst="rect">
            <a:avLst/>
          </a:prstGeom>
          <a:noFill/>
        </p:spPr>
        <p:txBody>
          <a:bodyPr wrap="square" rtlCol="0">
            <a:spAutoFit/>
          </a:bodyPr>
          <a:lstStyle/>
          <a:p>
            <a:r>
              <a:rPr lang="en-US" sz="1000" dirty="0"/>
              <a:t>Our Ph.D. is sponsored by external inst. – </a:t>
            </a:r>
            <a:r>
              <a:rPr lang="en-US" sz="1000" dirty="0" err="1"/>
              <a:t>beanTech</a:t>
            </a:r>
            <a:r>
              <a:rPr lang="en-US" sz="1000" dirty="0"/>
              <a:t> </a:t>
            </a:r>
            <a:r>
              <a:rPr lang="en-US" sz="1000" dirty="0" err="1"/>
              <a:t>srl</a:t>
            </a:r>
            <a:endParaRPr lang="en-US" sz="1000" dirty="0"/>
          </a:p>
        </p:txBody>
      </p:sp>
    </p:spTree>
    <p:extLst>
      <p:ext uri="{BB962C8B-B14F-4D97-AF65-F5344CB8AC3E}">
        <p14:creationId xmlns:p14="http://schemas.microsoft.com/office/powerpoint/2010/main" val="3931329613"/>
      </p:ext>
    </p:extLst>
  </p:cSld>
  <p:clrMapOvr>
    <a:masterClrMapping/>
  </p:clrMapOvr>
  <mc:AlternateContent xmlns:mc="http://schemas.openxmlformats.org/markup-compatibility/2006">
    <mc:Choice xmlns:p14="http://schemas.microsoft.com/office/powerpoint/2010/main" Requires="p14">
      <p:transition spd="slow" p14:dur="2000" advTm="1839"/>
    </mc:Choice>
    <mc:Fallback>
      <p:transition spd="slow" advTm="183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09C-D84C-4C92-878B-212AB99C8195}"/>
              </a:ext>
            </a:extLst>
          </p:cNvPr>
          <p:cNvSpPr>
            <a:spLocks noGrp="1"/>
          </p:cNvSpPr>
          <p:nvPr>
            <p:ph type="title"/>
          </p:nvPr>
        </p:nvSpPr>
        <p:spPr>
          <a:xfrm>
            <a:off x="628650" y="365126"/>
            <a:ext cx="4005453" cy="1146176"/>
          </a:xfrm>
        </p:spPr>
        <p:txBody>
          <a:bodyPr vert="horz" lIns="91440" tIns="45720" rIns="91440" bIns="45720" rtlCol="0" anchor="ctr">
            <a:normAutofit/>
          </a:bodyPr>
          <a:lstStyle/>
          <a:p>
            <a:r>
              <a:rPr lang="en-US" sz="2400" kern="1200">
                <a:solidFill>
                  <a:schemeClr val="tx1"/>
                </a:solidFill>
                <a:latin typeface="+mj-lt"/>
                <a:ea typeface="+mj-ea"/>
                <a:cs typeface="+mj-cs"/>
              </a:rPr>
              <a:t>How Capsule Dynamic Routing Algorithm Predicts</a:t>
            </a:r>
          </a:p>
        </p:txBody>
      </p:sp>
      <p:sp>
        <p:nvSpPr>
          <p:cNvPr id="18" name="Freeform: Shape 17">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103" y="-2"/>
            <a:ext cx="4509896"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0597" y="1690688"/>
            <a:ext cx="65334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4448591"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a:extLst>
              <a:ext uri="{FF2B5EF4-FFF2-40B4-BE49-F238E27FC236}">
                <a16:creationId xmlns:a16="http://schemas.microsoft.com/office/drawing/2014/main" id="{C25296E8-D9E9-4343-A07B-CE07FEC8AB51}"/>
              </a:ext>
            </a:extLst>
          </p:cNvPr>
          <p:cNvSpPr>
            <a:spLocks noGrp="1"/>
          </p:cNvSpPr>
          <p:nvPr>
            <p:ph type="body" sz="quarter" idx="13"/>
          </p:nvPr>
        </p:nvSpPr>
        <p:spPr>
          <a:xfrm>
            <a:off x="628650" y="2173288"/>
            <a:ext cx="2702378" cy="3639684"/>
          </a:xfrm>
        </p:spPr>
        <p:txBody>
          <a:bodyPr vert="horz" lIns="91440" tIns="45720" rIns="91440" bIns="45720" rtlCol="0" anchor="ctr">
            <a:normAutofit/>
          </a:bodyPr>
          <a:lstStyle/>
          <a:p>
            <a:pPr indent="-228600">
              <a:buFont typeface="Arial" panose="020B0604020202020204" pitchFamily="34" charset="0"/>
              <a:buChar char="•"/>
            </a:pPr>
            <a:r>
              <a:rPr lang="en-US" sz="1700" dirty="0">
                <a:solidFill>
                  <a:srgbClr val="FFFFFF"/>
                </a:solidFill>
                <a:latin typeface="+mn-lt"/>
              </a:rPr>
              <a:t>Predictions for face location of nose, mouth and eyes capsules closely match: there must be a face there.</a:t>
            </a:r>
            <a:endParaRPr lang="en-US" sz="1700" b="1" dirty="0">
              <a:solidFill>
                <a:srgbClr val="FFFFFF"/>
              </a:solidFill>
              <a:latin typeface="+mn-lt"/>
            </a:endParaRPr>
          </a:p>
        </p:txBody>
      </p:sp>
      <p:pic>
        <p:nvPicPr>
          <p:cNvPr id="8" name="Content Placeholder 7">
            <a:extLst>
              <a:ext uri="{FF2B5EF4-FFF2-40B4-BE49-F238E27FC236}">
                <a16:creationId xmlns:a16="http://schemas.microsoft.com/office/drawing/2014/main" id="{5DC8A3C7-F92F-42A2-920B-AC6546C202DF}"/>
              </a:ext>
            </a:extLst>
          </p:cNvPr>
          <p:cNvPicPr>
            <a:picLocks noGrp="1" noChangeAspect="1"/>
          </p:cNvPicPr>
          <p:nvPr>
            <p:ph idx="1"/>
          </p:nvPr>
        </p:nvPicPr>
        <p:blipFill>
          <a:blip r:embed="rId3"/>
          <a:stretch>
            <a:fillRect/>
          </a:stretch>
        </p:blipFill>
        <p:spPr>
          <a:xfrm>
            <a:off x="4637316" y="2259697"/>
            <a:ext cx="3878033" cy="3830854"/>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9" name="TextBox 8">
            <a:extLst>
              <a:ext uri="{FF2B5EF4-FFF2-40B4-BE49-F238E27FC236}">
                <a16:creationId xmlns:a16="http://schemas.microsoft.com/office/drawing/2014/main" id="{ED4C4EFB-D521-4C37-B7CE-C99B986FB96A}"/>
              </a:ext>
            </a:extLst>
          </p:cNvPr>
          <p:cNvSpPr txBox="1"/>
          <p:nvPr/>
        </p:nvSpPr>
        <p:spPr>
          <a:xfrm>
            <a:off x="239729" y="5978200"/>
            <a:ext cx="3978328" cy="369332"/>
          </a:xfrm>
          <a:prstGeom prst="rect">
            <a:avLst/>
          </a:prstGeom>
          <a:noFill/>
        </p:spPr>
        <p:txBody>
          <a:bodyPr wrap="square" rtlCol="0">
            <a:spAutoFit/>
          </a:bodyPr>
          <a:lstStyle/>
          <a:p>
            <a:r>
              <a:rPr lang="en-US" dirty="0"/>
              <a:t>Source: author, based on </a:t>
            </a:r>
            <a:r>
              <a:rPr lang="en-US" dirty="0">
                <a:hlinkClick r:id="rId4"/>
              </a:rPr>
              <a:t>original image</a:t>
            </a:r>
            <a:r>
              <a:rPr lang="en-US" dirty="0"/>
              <a:t>.</a:t>
            </a:r>
          </a:p>
        </p:txBody>
      </p:sp>
      <p:sp>
        <p:nvSpPr>
          <p:cNvPr id="10" name="Slide Number Placeholder 9">
            <a:extLst>
              <a:ext uri="{FF2B5EF4-FFF2-40B4-BE49-F238E27FC236}">
                <a16:creationId xmlns:a16="http://schemas.microsoft.com/office/drawing/2014/main" id="{290784BF-E5F3-49BB-BD8C-F0559D5C93B9}"/>
              </a:ext>
            </a:extLst>
          </p:cNvPr>
          <p:cNvSpPr>
            <a:spLocks noGrp="1"/>
          </p:cNvSpPr>
          <p:nvPr>
            <p:ph type="sldNum" sz="quarter" idx="16"/>
          </p:nvPr>
        </p:nvSpPr>
        <p:spPr/>
        <p:txBody>
          <a:bodyPr/>
          <a:lstStyle/>
          <a:p>
            <a:fld id="{AA9480BA-0D33-4D77-999A-7D6B86DD4658}" type="slidenum">
              <a:rPr lang="en-US" smtClean="0"/>
              <a:pPr/>
              <a:t>10</a:t>
            </a:fld>
            <a:endParaRPr lang="en-US"/>
          </a:p>
        </p:txBody>
      </p:sp>
      <p:sp>
        <p:nvSpPr>
          <p:cNvPr id="16" name="Segnaposto data 3">
            <a:extLst>
              <a:ext uri="{FF2B5EF4-FFF2-40B4-BE49-F238E27FC236}">
                <a16:creationId xmlns:a16="http://schemas.microsoft.com/office/drawing/2014/main" id="{88C7237C-5DB6-480D-9071-320FF03A1E1B}"/>
              </a:ext>
            </a:extLst>
          </p:cNvPr>
          <p:cNvSpPr>
            <a:spLocks noGrp="1"/>
          </p:cNvSpPr>
          <p:nvPr>
            <p:ph type="dt" sz="half" idx="14"/>
          </p:nvPr>
        </p:nvSpPr>
        <p:spPr>
          <a:xfrm>
            <a:off x="887228" y="6529613"/>
            <a:ext cx="1270045" cy="239488"/>
          </a:xfrm>
        </p:spPr>
        <p:txBody>
          <a:bodyPr/>
          <a:lstStyle/>
          <a:p>
            <a:pPr algn="l"/>
            <a:fld id="{A20F74B7-57F3-466E-9935-7BFF4AED0A52}" type="datetime1">
              <a:rPr lang="en-US" smtClean="0"/>
              <a:t>1/19/2020</a:t>
            </a:fld>
            <a:endParaRPr lang="en-US" dirty="0"/>
          </a:p>
        </p:txBody>
      </p:sp>
      <p:sp>
        <p:nvSpPr>
          <p:cNvPr id="11" name="TextBox 10">
            <a:extLst>
              <a:ext uri="{FF2B5EF4-FFF2-40B4-BE49-F238E27FC236}">
                <a16:creationId xmlns:a16="http://schemas.microsoft.com/office/drawing/2014/main" id="{31442D93-7777-4AC9-BFF6-633E7DAF8E05}"/>
              </a:ext>
            </a:extLst>
          </p:cNvPr>
          <p:cNvSpPr txBox="1"/>
          <p:nvPr/>
        </p:nvSpPr>
        <p:spPr>
          <a:xfrm>
            <a:off x="3773165" y="6462197"/>
            <a:ext cx="2423447" cy="369332"/>
          </a:xfrm>
          <a:prstGeom prst="rect">
            <a:avLst/>
          </a:prstGeom>
          <a:noFill/>
        </p:spPr>
        <p:txBody>
          <a:bodyPr wrap="square" rtlCol="0">
            <a:spAutoFit/>
          </a:bodyPr>
          <a:lstStyle/>
          <a:p>
            <a:r>
              <a:rPr lang="en-US" u="sng" dirty="0"/>
              <a:t>SCIENTIFIC OUTLINE</a:t>
            </a:r>
          </a:p>
        </p:txBody>
      </p:sp>
    </p:spTree>
    <p:custDataLst>
      <p:tags r:id="rId1"/>
    </p:custDataLst>
    <p:extLst>
      <p:ext uri="{BB962C8B-B14F-4D97-AF65-F5344CB8AC3E}">
        <p14:creationId xmlns:p14="http://schemas.microsoft.com/office/powerpoint/2010/main" val="310631256"/>
      </p:ext>
    </p:extLst>
  </p:cSld>
  <p:clrMapOvr>
    <a:masterClrMapping/>
  </p:clrMapOvr>
  <mc:AlternateContent xmlns:mc="http://schemas.openxmlformats.org/markup-compatibility/2006">
    <mc:Choice xmlns:p14="http://schemas.microsoft.com/office/powerpoint/2010/main" Requires="p14">
      <p:transition spd="slow" p14:dur="2000" advTm="8694"/>
    </mc:Choice>
    <mc:Fallback>
      <p:transition spd="slow" advTm="86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path" presetSubtype="0" accel="50000" decel="50000" fill="hold" grpId="0" nodeType="clickEffect">
                                  <p:stCondLst>
                                    <p:cond delay="0"/>
                                  </p:stCondLst>
                                  <p:childTnLst>
                                    <p:animMotion origin="layout" path="M 0 0 L 0.178 0 L 0.25 0.121 L 0.072 0.121 L 0 0 Z" pathEditMode="relative" ptsTypes="">
                                      <p:cBhvr>
                                        <p:cTn id="11" dur="2000" fill="hold"/>
                                        <p:tgtEl>
                                          <p:spTgt spid="4">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7A537-12AE-491A-97CF-11DA2D60AC50}"/>
              </a:ext>
            </a:extLst>
          </p:cNvPr>
          <p:cNvSpPr>
            <a:spLocks noGrp="1"/>
          </p:cNvSpPr>
          <p:nvPr>
            <p:ph type="title"/>
          </p:nvPr>
        </p:nvSpPr>
        <p:spPr>
          <a:xfrm>
            <a:off x="367902" y="643467"/>
            <a:ext cx="8408193" cy="744836"/>
          </a:xfrm>
        </p:spPr>
        <p:txBody>
          <a:bodyPr vert="horz" lIns="91440" tIns="45720" rIns="91440" bIns="45720" rtlCol="0" anchor="ctr">
            <a:normAutofit/>
          </a:bodyPr>
          <a:lstStyle/>
          <a:p>
            <a:pPr algn="ctr"/>
            <a:r>
              <a:rPr lang="en-US" sz="2800" kern="1200">
                <a:solidFill>
                  <a:schemeClr val="bg1"/>
                </a:solidFill>
                <a:latin typeface="+mj-lt"/>
                <a:ea typeface="+mj-ea"/>
                <a:cs typeface="+mj-cs"/>
              </a:rPr>
              <a:t>Capsule Vs. Traditional Network</a:t>
            </a:r>
          </a:p>
        </p:txBody>
      </p:sp>
      <p:pic>
        <p:nvPicPr>
          <p:cNvPr id="11" name="Content Placeholder 7">
            <a:extLst>
              <a:ext uri="{FF2B5EF4-FFF2-40B4-BE49-F238E27FC236}">
                <a16:creationId xmlns:a16="http://schemas.microsoft.com/office/drawing/2014/main" id="{0EF18945-23BD-4323-955A-D682FB12D8F7}"/>
              </a:ext>
            </a:extLst>
          </p:cNvPr>
          <p:cNvPicPr>
            <a:picLocks noGrp="1" noChangeAspect="1"/>
          </p:cNvPicPr>
          <p:nvPr>
            <p:ph idx="1"/>
          </p:nvPr>
        </p:nvPicPr>
        <p:blipFill>
          <a:blip r:embed="rId3"/>
          <a:stretch>
            <a:fillRect/>
          </a:stretch>
        </p:blipFill>
        <p:spPr>
          <a:xfrm>
            <a:off x="879394" y="1675227"/>
            <a:ext cx="7385210" cy="4394199"/>
          </a:xfrm>
          <a:prstGeom prst="rect">
            <a:avLst/>
          </a:prstGeom>
        </p:spPr>
      </p:pic>
      <p:sp>
        <p:nvSpPr>
          <p:cNvPr id="9" name="Slide Number Placeholder 8">
            <a:extLst>
              <a:ext uri="{FF2B5EF4-FFF2-40B4-BE49-F238E27FC236}">
                <a16:creationId xmlns:a16="http://schemas.microsoft.com/office/drawing/2014/main" id="{A7DF4228-BE49-4C07-B45E-A318C2A4E9E9}"/>
              </a:ext>
            </a:extLst>
          </p:cNvPr>
          <p:cNvSpPr>
            <a:spLocks noGrp="1"/>
          </p:cNvSpPr>
          <p:nvPr>
            <p:ph type="sldNum" sz="quarter" idx="16"/>
          </p:nvPr>
        </p:nvSpPr>
        <p:spPr/>
        <p:txBody>
          <a:bodyPr/>
          <a:lstStyle/>
          <a:p>
            <a:fld id="{AA9480BA-0D33-4D77-999A-7D6B86DD4658}" type="slidenum">
              <a:rPr lang="en-US" smtClean="0"/>
              <a:pPr/>
              <a:t>11</a:t>
            </a:fld>
            <a:endParaRPr lang="en-US"/>
          </a:p>
        </p:txBody>
      </p:sp>
      <p:sp>
        <p:nvSpPr>
          <p:cNvPr id="19" name="Segnaposto data 3">
            <a:extLst>
              <a:ext uri="{FF2B5EF4-FFF2-40B4-BE49-F238E27FC236}">
                <a16:creationId xmlns:a16="http://schemas.microsoft.com/office/drawing/2014/main" id="{C9FB07BF-681C-4F18-A34C-8331ED2BF24D}"/>
              </a:ext>
            </a:extLst>
          </p:cNvPr>
          <p:cNvSpPr>
            <a:spLocks noGrp="1"/>
          </p:cNvSpPr>
          <p:nvPr>
            <p:ph type="dt" sz="half" idx="14"/>
          </p:nvPr>
        </p:nvSpPr>
        <p:spPr>
          <a:xfrm>
            <a:off x="1067681" y="6508363"/>
            <a:ext cx="1276023" cy="260738"/>
          </a:xfrm>
        </p:spPr>
        <p:txBody>
          <a:bodyPr/>
          <a:lstStyle/>
          <a:p>
            <a:pPr algn="l"/>
            <a:fld id="{A20F74B7-57F3-466E-9935-7BFF4AED0A52}" type="datetime1">
              <a:rPr lang="en-US" smtClean="0"/>
              <a:t>1/19/2020</a:t>
            </a:fld>
            <a:endParaRPr lang="en-US" dirty="0"/>
          </a:p>
        </p:txBody>
      </p:sp>
      <p:sp>
        <p:nvSpPr>
          <p:cNvPr id="7" name="TextBox 6">
            <a:extLst>
              <a:ext uri="{FF2B5EF4-FFF2-40B4-BE49-F238E27FC236}">
                <a16:creationId xmlns:a16="http://schemas.microsoft.com/office/drawing/2014/main" id="{88A59EE7-BCB8-4BA5-ADF5-E24070AEA287}"/>
              </a:ext>
            </a:extLst>
          </p:cNvPr>
          <p:cNvSpPr txBox="1"/>
          <p:nvPr/>
        </p:nvSpPr>
        <p:spPr>
          <a:xfrm>
            <a:off x="3773165" y="6462197"/>
            <a:ext cx="2423447" cy="369332"/>
          </a:xfrm>
          <a:prstGeom prst="rect">
            <a:avLst/>
          </a:prstGeom>
          <a:noFill/>
        </p:spPr>
        <p:txBody>
          <a:bodyPr wrap="square" rtlCol="0">
            <a:spAutoFit/>
          </a:bodyPr>
          <a:lstStyle/>
          <a:p>
            <a:r>
              <a:rPr lang="en-US" u="sng" dirty="0"/>
              <a:t>SCIENTIFIC OUTLINE</a:t>
            </a:r>
          </a:p>
        </p:txBody>
      </p:sp>
    </p:spTree>
    <p:custDataLst>
      <p:tags r:id="rId1"/>
    </p:custDataLst>
    <p:extLst>
      <p:ext uri="{BB962C8B-B14F-4D97-AF65-F5344CB8AC3E}">
        <p14:creationId xmlns:p14="http://schemas.microsoft.com/office/powerpoint/2010/main" val="3093789641"/>
      </p:ext>
    </p:extLst>
  </p:cSld>
  <p:clrMapOvr>
    <a:masterClrMapping/>
  </p:clrMapOvr>
  <mc:AlternateContent xmlns:mc="http://schemas.openxmlformats.org/markup-compatibility/2006">
    <mc:Choice xmlns:p14="http://schemas.microsoft.com/office/powerpoint/2010/main" Requires="p14">
      <p:transition spd="slow" p14:dur="2000" advTm="8437"/>
    </mc:Choice>
    <mc:Fallback>
      <p:transition spd="slow" advTm="8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FAFAF6-42E8-4B2F-95A5-04A4609A6F7C}"/>
              </a:ext>
            </a:extLst>
          </p:cNvPr>
          <p:cNvSpPr>
            <a:spLocks noGrp="1"/>
          </p:cNvSpPr>
          <p:nvPr>
            <p:ph type="title"/>
          </p:nvPr>
        </p:nvSpPr>
        <p:spPr>
          <a:xfrm>
            <a:off x="394554" y="466578"/>
            <a:ext cx="8354891" cy="930447"/>
          </a:xfrm>
        </p:spPr>
        <p:txBody>
          <a:bodyPr vert="horz" lIns="91440" tIns="45720" rIns="91440" bIns="45720" rtlCol="0" anchor="b">
            <a:normAutofit fontScale="90000"/>
          </a:bodyPr>
          <a:lstStyle/>
          <a:p>
            <a:pPr algn="ctr"/>
            <a:r>
              <a:rPr lang="en-US" sz="4300" kern="1200">
                <a:solidFill>
                  <a:srgbClr val="FFFFFF"/>
                </a:solidFill>
                <a:latin typeface="+mj-lt"/>
                <a:ea typeface="+mj-ea"/>
                <a:cs typeface="+mj-cs"/>
              </a:rPr>
              <a:t>Our Network for Anomaly Detection</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BA0D331F-A87B-40EF-B230-84B1A7607EB1}"/>
              </a:ext>
            </a:extLst>
          </p:cNvPr>
          <p:cNvPicPr>
            <a:picLocks noGrp="1" noChangeAspect="1"/>
          </p:cNvPicPr>
          <p:nvPr>
            <p:ph idx="1"/>
          </p:nvPr>
        </p:nvPicPr>
        <p:blipFill>
          <a:blip r:embed="rId3"/>
          <a:stretch>
            <a:fillRect/>
          </a:stretch>
        </p:blipFill>
        <p:spPr>
          <a:xfrm>
            <a:off x="240030" y="2560321"/>
            <a:ext cx="8622615" cy="3030582"/>
          </a:xfrm>
          <a:prstGeom prst="rect">
            <a:avLst/>
          </a:prstGeom>
        </p:spPr>
      </p:pic>
      <p:sp>
        <p:nvSpPr>
          <p:cNvPr id="9" name="Slide Number Placeholder 8">
            <a:extLst>
              <a:ext uri="{FF2B5EF4-FFF2-40B4-BE49-F238E27FC236}">
                <a16:creationId xmlns:a16="http://schemas.microsoft.com/office/drawing/2014/main" id="{A2171573-1AF5-41A3-87B1-A0B3D921E4DD}"/>
              </a:ext>
            </a:extLst>
          </p:cNvPr>
          <p:cNvSpPr>
            <a:spLocks noGrp="1"/>
          </p:cNvSpPr>
          <p:nvPr>
            <p:ph type="sldNum" sz="quarter" idx="16"/>
          </p:nvPr>
        </p:nvSpPr>
        <p:spPr/>
        <p:txBody>
          <a:bodyPr/>
          <a:lstStyle/>
          <a:p>
            <a:fld id="{AA9480BA-0D33-4D77-999A-7D6B86DD4658}" type="slidenum">
              <a:rPr lang="en-US" smtClean="0"/>
              <a:pPr/>
              <a:t>12</a:t>
            </a:fld>
            <a:endParaRPr lang="en-US"/>
          </a:p>
        </p:txBody>
      </p:sp>
      <p:sp>
        <p:nvSpPr>
          <p:cNvPr id="10" name="Right Brace 9" descr="Encoder">
            <a:extLst>
              <a:ext uri="{FF2B5EF4-FFF2-40B4-BE49-F238E27FC236}">
                <a16:creationId xmlns:a16="http://schemas.microsoft.com/office/drawing/2014/main" id="{0ACA1933-C553-42FF-BFC9-83F08936B426}"/>
              </a:ext>
              <a:ext uri="{C183D7F6-B498-43B3-948B-1728B52AA6E4}">
                <adec:decorative xmlns:adec="http://schemas.microsoft.com/office/drawing/2017/decorative" val="0"/>
              </a:ext>
            </a:extLst>
          </p:cNvPr>
          <p:cNvSpPr/>
          <p:nvPr/>
        </p:nvSpPr>
        <p:spPr>
          <a:xfrm rot="5400000">
            <a:off x="3185086" y="2572127"/>
            <a:ext cx="428710" cy="5898215"/>
          </a:xfrm>
          <a:prstGeom prst="rightBrace">
            <a:avLst>
              <a:gd name="adj1" fmla="val 55053"/>
              <a:gd name="adj2" fmla="val 54282"/>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44503BD-1E80-4075-A2CB-0626CA3FE4BE}"/>
              </a:ext>
            </a:extLst>
          </p:cNvPr>
          <p:cNvSpPr txBox="1"/>
          <p:nvPr/>
        </p:nvSpPr>
        <p:spPr>
          <a:xfrm>
            <a:off x="1741715" y="5873098"/>
            <a:ext cx="2987040" cy="369332"/>
          </a:xfrm>
          <a:prstGeom prst="rect">
            <a:avLst/>
          </a:prstGeom>
          <a:noFill/>
        </p:spPr>
        <p:txBody>
          <a:bodyPr wrap="square" rtlCol="0">
            <a:spAutoFit/>
          </a:bodyPr>
          <a:lstStyle/>
          <a:p>
            <a:pPr algn="ctr"/>
            <a:r>
              <a:rPr lang="en-US" dirty="0"/>
              <a:t>ENCODER</a:t>
            </a:r>
          </a:p>
        </p:txBody>
      </p:sp>
      <p:sp>
        <p:nvSpPr>
          <p:cNvPr id="16" name="Right Brace 15" descr="Encoder">
            <a:extLst>
              <a:ext uri="{FF2B5EF4-FFF2-40B4-BE49-F238E27FC236}">
                <a16:creationId xmlns:a16="http://schemas.microsoft.com/office/drawing/2014/main" id="{C061BF74-B2CA-445C-A1FF-D691DDF118A2}"/>
              </a:ext>
              <a:ext uri="{C183D7F6-B498-43B3-948B-1728B52AA6E4}">
                <adec:decorative xmlns:adec="http://schemas.microsoft.com/office/drawing/2017/decorative" val="0"/>
              </a:ext>
            </a:extLst>
          </p:cNvPr>
          <p:cNvSpPr/>
          <p:nvPr/>
        </p:nvSpPr>
        <p:spPr>
          <a:xfrm rot="5400000">
            <a:off x="7498341" y="4479301"/>
            <a:ext cx="428710" cy="1961942"/>
          </a:xfrm>
          <a:prstGeom prst="rightBrace">
            <a:avLst>
              <a:gd name="adj1" fmla="val 26614"/>
              <a:gd name="adj2" fmla="val 5117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C104BD02-09F4-452F-9799-B9A4CF69CF6B}"/>
              </a:ext>
            </a:extLst>
          </p:cNvPr>
          <p:cNvSpPr txBox="1"/>
          <p:nvPr/>
        </p:nvSpPr>
        <p:spPr>
          <a:xfrm>
            <a:off x="6161326" y="5833902"/>
            <a:ext cx="2987040" cy="369332"/>
          </a:xfrm>
          <a:prstGeom prst="rect">
            <a:avLst/>
          </a:prstGeom>
          <a:noFill/>
        </p:spPr>
        <p:txBody>
          <a:bodyPr wrap="square" rtlCol="0">
            <a:spAutoFit/>
          </a:bodyPr>
          <a:lstStyle/>
          <a:p>
            <a:pPr algn="ctr"/>
            <a:r>
              <a:rPr lang="en-US" dirty="0"/>
              <a:t>DECODER</a:t>
            </a:r>
          </a:p>
        </p:txBody>
      </p:sp>
      <p:sp>
        <p:nvSpPr>
          <p:cNvPr id="14" name="TextBox 13">
            <a:extLst>
              <a:ext uri="{FF2B5EF4-FFF2-40B4-BE49-F238E27FC236}">
                <a16:creationId xmlns:a16="http://schemas.microsoft.com/office/drawing/2014/main" id="{02D815E7-579C-4214-B38A-42900EC2E60C}"/>
              </a:ext>
            </a:extLst>
          </p:cNvPr>
          <p:cNvSpPr txBox="1"/>
          <p:nvPr/>
        </p:nvSpPr>
        <p:spPr>
          <a:xfrm>
            <a:off x="5681798" y="2239348"/>
            <a:ext cx="3222172" cy="1015663"/>
          </a:xfrm>
          <a:prstGeom prst="rect">
            <a:avLst/>
          </a:prstGeom>
          <a:noFill/>
        </p:spPr>
        <p:txBody>
          <a:bodyPr wrap="square" rtlCol="0">
            <a:spAutoFit/>
          </a:bodyPr>
          <a:lstStyle/>
          <a:p>
            <a:r>
              <a:rPr lang="en-US" sz="1500" dirty="0"/>
              <a:t>Here z1 and z2 are the two classes for normal and anomaly class (a case of supervised learning). But we are doing this for highly unbalanced dataset</a:t>
            </a:r>
          </a:p>
        </p:txBody>
      </p:sp>
      <p:sp>
        <p:nvSpPr>
          <p:cNvPr id="21" name="Segnaposto data 3">
            <a:extLst>
              <a:ext uri="{FF2B5EF4-FFF2-40B4-BE49-F238E27FC236}">
                <a16:creationId xmlns:a16="http://schemas.microsoft.com/office/drawing/2014/main" id="{9F4F2499-C70E-4111-8BD4-E10F5A91B1FA}"/>
              </a:ext>
            </a:extLst>
          </p:cNvPr>
          <p:cNvSpPr>
            <a:spLocks noGrp="1"/>
          </p:cNvSpPr>
          <p:nvPr>
            <p:ph type="dt" sz="half" idx="14"/>
          </p:nvPr>
        </p:nvSpPr>
        <p:spPr>
          <a:xfrm>
            <a:off x="1067681" y="6508363"/>
            <a:ext cx="1338167" cy="244476"/>
          </a:xfrm>
        </p:spPr>
        <p:txBody>
          <a:bodyPr/>
          <a:lstStyle/>
          <a:p>
            <a:pPr algn="l"/>
            <a:fld id="{A20F74B7-57F3-466E-9935-7BFF4AED0A52}" type="datetime1">
              <a:rPr lang="en-US" smtClean="0"/>
              <a:t>1/19/2020</a:t>
            </a:fld>
            <a:endParaRPr lang="en-US" dirty="0"/>
          </a:p>
        </p:txBody>
      </p:sp>
      <p:sp>
        <p:nvSpPr>
          <p:cNvPr id="17" name="TextBox 16">
            <a:extLst>
              <a:ext uri="{FF2B5EF4-FFF2-40B4-BE49-F238E27FC236}">
                <a16:creationId xmlns:a16="http://schemas.microsoft.com/office/drawing/2014/main" id="{50D65A88-990B-456F-8EE1-93606CA9265F}"/>
              </a:ext>
            </a:extLst>
          </p:cNvPr>
          <p:cNvSpPr txBox="1"/>
          <p:nvPr/>
        </p:nvSpPr>
        <p:spPr>
          <a:xfrm>
            <a:off x="3773165" y="6462197"/>
            <a:ext cx="2423447" cy="369332"/>
          </a:xfrm>
          <a:prstGeom prst="rect">
            <a:avLst/>
          </a:prstGeom>
          <a:noFill/>
        </p:spPr>
        <p:txBody>
          <a:bodyPr wrap="square" rtlCol="0">
            <a:spAutoFit/>
          </a:bodyPr>
          <a:lstStyle/>
          <a:p>
            <a:r>
              <a:rPr lang="en-US" u="sng" dirty="0"/>
              <a:t>SCIENTIFIC OUTLINE</a:t>
            </a:r>
          </a:p>
        </p:txBody>
      </p:sp>
    </p:spTree>
    <p:custDataLst>
      <p:tags r:id="rId1"/>
    </p:custDataLst>
    <p:extLst>
      <p:ext uri="{BB962C8B-B14F-4D97-AF65-F5344CB8AC3E}">
        <p14:creationId xmlns:p14="http://schemas.microsoft.com/office/powerpoint/2010/main" val="817410485"/>
      </p:ext>
    </p:extLst>
  </p:cSld>
  <p:clrMapOvr>
    <a:masterClrMapping/>
  </p:clrMapOvr>
  <mc:AlternateContent xmlns:mc="http://schemas.openxmlformats.org/markup-compatibility/2006">
    <mc:Choice xmlns:p14="http://schemas.microsoft.com/office/powerpoint/2010/main" Requires="p14">
      <p:transition spd="slow" p14:dur="2000" advTm="9576"/>
    </mc:Choice>
    <mc:Fallback>
      <p:transition spd="slow" advTm="95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202B-8CC7-4D2E-88F1-9F33DF3F4742}"/>
              </a:ext>
            </a:extLst>
          </p:cNvPr>
          <p:cNvSpPr>
            <a:spLocks noGrp="1"/>
          </p:cNvSpPr>
          <p:nvPr>
            <p:ph type="title"/>
          </p:nvPr>
        </p:nvSpPr>
        <p:spPr>
          <a:xfrm>
            <a:off x="628650" y="207675"/>
            <a:ext cx="7154776" cy="565914"/>
          </a:xfrm>
        </p:spPr>
        <p:txBody>
          <a:bodyPr/>
          <a:lstStyle/>
          <a:p>
            <a:r>
              <a:rPr lang="en-US" b="1" u="sng" dirty="0"/>
              <a:t>Novel ANOMALY SCORE</a:t>
            </a:r>
          </a:p>
        </p:txBody>
      </p:sp>
      <p:pic>
        <p:nvPicPr>
          <p:cNvPr id="7" name="Content Placeholder 6">
            <a:extLst>
              <a:ext uri="{FF2B5EF4-FFF2-40B4-BE49-F238E27FC236}">
                <a16:creationId xmlns:a16="http://schemas.microsoft.com/office/drawing/2014/main" id="{3EF60792-5DD4-4AA9-9BC8-9C1595772370}"/>
              </a:ext>
            </a:extLst>
          </p:cNvPr>
          <p:cNvPicPr>
            <a:picLocks noGrp="1" noChangeAspect="1"/>
          </p:cNvPicPr>
          <p:nvPr>
            <p:ph idx="1"/>
          </p:nvPr>
        </p:nvPicPr>
        <p:blipFill>
          <a:blip r:embed="rId3"/>
          <a:stretch>
            <a:fillRect/>
          </a:stretch>
        </p:blipFill>
        <p:spPr>
          <a:xfrm>
            <a:off x="1233996" y="1025525"/>
            <a:ext cx="6729273" cy="5313131"/>
          </a:xfrm>
          <a:prstGeom prst="rect">
            <a:avLst/>
          </a:prstGeom>
        </p:spPr>
      </p:pic>
      <p:sp>
        <p:nvSpPr>
          <p:cNvPr id="5" name="Date Placeholder 4">
            <a:extLst>
              <a:ext uri="{FF2B5EF4-FFF2-40B4-BE49-F238E27FC236}">
                <a16:creationId xmlns:a16="http://schemas.microsoft.com/office/drawing/2014/main" id="{F00314BE-2FDA-49E5-BC67-B22D4FB88067}"/>
              </a:ext>
            </a:extLst>
          </p:cNvPr>
          <p:cNvSpPr>
            <a:spLocks noGrp="1"/>
          </p:cNvSpPr>
          <p:nvPr>
            <p:ph type="dt" sz="half" idx="14"/>
          </p:nvPr>
        </p:nvSpPr>
        <p:spPr/>
        <p:txBody>
          <a:bodyPr/>
          <a:lstStyle/>
          <a:p>
            <a:pPr algn="l"/>
            <a:fld id="{44E9B910-7C47-4A9D-807A-45F096EE2369}" type="datetime1">
              <a:rPr lang="en-US" smtClean="0"/>
              <a:t>1/19/2020</a:t>
            </a:fld>
            <a:endParaRPr lang="en-US" dirty="0"/>
          </a:p>
        </p:txBody>
      </p:sp>
      <p:sp>
        <p:nvSpPr>
          <p:cNvPr id="6" name="Slide Number Placeholder 5">
            <a:extLst>
              <a:ext uri="{FF2B5EF4-FFF2-40B4-BE49-F238E27FC236}">
                <a16:creationId xmlns:a16="http://schemas.microsoft.com/office/drawing/2014/main" id="{A99A2933-8A41-4F2F-829E-CD509D7457CB}"/>
              </a:ext>
            </a:extLst>
          </p:cNvPr>
          <p:cNvSpPr>
            <a:spLocks noGrp="1"/>
          </p:cNvSpPr>
          <p:nvPr>
            <p:ph type="sldNum" sz="quarter" idx="16"/>
          </p:nvPr>
        </p:nvSpPr>
        <p:spPr/>
        <p:txBody>
          <a:bodyPr/>
          <a:lstStyle/>
          <a:p>
            <a:fld id="{AA9480BA-0D33-4D77-999A-7D6B86DD4658}" type="slidenum">
              <a:rPr lang="en-US" smtClean="0"/>
              <a:pPr/>
              <a:t>13</a:t>
            </a:fld>
            <a:endParaRPr lang="en-US"/>
          </a:p>
        </p:txBody>
      </p:sp>
    </p:spTree>
    <p:custDataLst>
      <p:tags r:id="rId1"/>
    </p:custDataLst>
    <p:extLst>
      <p:ext uri="{BB962C8B-B14F-4D97-AF65-F5344CB8AC3E}">
        <p14:creationId xmlns:p14="http://schemas.microsoft.com/office/powerpoint/2010/main" val="2730706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8161">
        <p159:morph option="byObject"/>
      </p:transition>
    </mc:Choice>
    <mc:Fallback>
      <p:transition spd="slow" advTm="816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CADF78-0495-47E1-8379-7AA5FD1594B9}"/>
              </a:ext>
            </a:extLst>
          </p:cNvPr>
          <p:cNvSpPr>
            <a:spLocks noGrp="1"/>
          </p:cNvSpPr>
          <p:nvPr>
            <p:ph type="title"/>
          </p:nvPr>
        </p:nvSpPr>
        <p:spPr>
          <a:xfrm>
            <a:off x="394554" y="466578"/>
            <a:ext cx="8354891" cy="930447"/>
          </a:xfrm>
        </p:spPr>
        <p:txBody>
          <a:bodyPr vert="horz" lIns="91440" tIns="45720" rIns="91440" bIns="45720" rtlCol="0" anchor="b">
            <a:normAutofit fontScale="90000"/>
          </a:bodyPr>
          <a:lstStyle/>
          <a:p>
            <a:pPr algn="ctr"/>
            <a:r>
              <a:rPr lang="en-US" sz="3600" kern="1200" dirty="0">
                <a:solidFill>
                  <a:srgbClr val="FFFFFF"/>
                </a:solidFill>
                <a:latin typeface="+mj-lt"/>
                <a:ea typeface="+mj-ea"/>
                <a:cs typeface="+mj-cs"/>
              </a:rPr>
              <a:t>Some Standard Results on Public Dataset</a:t>
            </a:r>
          </a:p>
        </p:txBody>
      </p:sp>
      <p:sp>
        <p:nvSpPr>
          <p:cNvPr id="4" name="Text Placeholder 3">
            <a:extLst>
              <a:ext uri="{FF2B5EF4-FFF2-40B4-BE49-F238E27FC236}">
                <a16:creationId xmlns:a16="http://schemas.microsoft.com/office/drawing/2014/main" id="{C00AFC39-F8F1-4CFE-97FE-4660EB50C5E1}"/>
              </a:ext>
            </a:extLst>
          </p:cNvPr>
          <p:cNvSpPr>
            <a:spLocks noGrp="1"/>
          </p:cNvSpPr>
          <p:nvPr>
            <p:ph type="body" sz="quarter" idx="13"/>
          </p:nvPr>
        </p:nvSpPr>
        <p:spPr>
          <a:xfrm>
            <a:off x="1143000" y="1525638"/>
            <a:ext cx="6858000" cy="420001"/>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p>
            <a:pPr algn="ctr"/>
            <a:r>
              <a:rPr lang="en-US" sz="1700" kern="1200" dirty="0">
                <a:solidFill>
                  <a:srgbClr val="E7E6E6"/>
                </a:solidFill>
                <a:latin typeface="+mn-lt"/>
                <a:ea typeface="+mn-ea"/>
                <a:cs typeface="+mn-cs"/>
              </a:rPr>
              <a:t>MNIST DATASET</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5C60A491-E806-4543-A080-F7E7F757E55C}"/>
              </a:ext>
            </a:extLst>
          </p:cNvPr>
          <p:cNvGraphicFramePr>
            <a:graphicFrameLocks noGrp="1"/>
          </p:cNvGraphicFramePr>
          <p:nvPr>
            <p:ph idx="1"/>
            <p:extLst>
              <p:ext uri="{D42A27DB-BD31-4B8C-83A1-F6EECF244321}">
                <p14:modId xmlns:p14="http://schemas.microsoft.com/office/powerpoint/2010/main" val="2842469579"/>
              </p:ext>
            </p:extLst>
          </p:nvPr>
        </p:nvGraphicFramePr>
        <p:xfrm>
          <a:off x="248575" y="2310834"/>
          <a:ext cx="8614070" cy="1542436"/>
        </p:xfrm>
        <a:graphic>
          <a:graphicData uri="http://schemas.openxmlformats.org/drawingml/2006/table">
            <a:tbl>
              <a:tblPr firstRow="1" bandRow="1">
                <a:tableStyleId>{5C22544A-7EE6-4342-B048-85BDC9FD1C3A}</a:tableStyleId>
              </a:tblPr>
              <a:tblGrid>
                <a:gridCol w="2381414">
                  <a:extLst>
                    <a:ext uri="{9D8B030D-6E8A-4147-A177-3AD203B41FA5}">
                      <a16:colId xmlns:a16="http://schemas.microsoft.com/office/drawing/2014/main" val="3683226739"/>
                    </a:ext>
                  </a:extLst>
                </a:gridCol>
                <a:gridCol w="507252">
                  <a:extLst>
                    <a:ext uri="{9D8B030D-6E8A-4147-A177-3AD203B41FA5}">
                      <a16:colId xmlns:a16="http://schemas.microsoft.com/office/drawing/2014/main" val="4124297277"/>
                    </a:ext>
                  </a:extLst>
                </a:gridCol>
                <a:gridCol w="636156">
                  <a:extLst>
                    <a:ext uri="{9D8B030D-6E8A-4147-A177-3AD203B41FA5}">
                      <a16:colId xmlns:a16="http://schemas.microsoft.com/office/drawing/2014/main" val="2433053979"/>
                    </a:ext>
                  </a:extLst>
                </a:gridCol>
                <a:gridCol w="636156">
                  <a:extLst>
                    <a:ext uri="{9D8B030D-6E8A-4147-A177-3AD203B41FA5}">
                      <a16:colId xmlns:a16="http://schemas.microsoft.com/office/drawing/2014/main" val="3026086313"/>
                    </a:ext>
                  </a:extLst>
                </a:gridCol>
                <a:gridCol w="636156">
                  <a:extLst>
                    <a:ext uri="{9D8B030D-6E8A-4147-A177-3AD203B41FA5}">
                      <a16:colId xmlns:a16="http://schemas.microsoft.com/office/drawing/2014/main" val="3787688575"/>
                    </a:ext>
                  </a:extLst>
                </a:gridCol>
                <a:gridCol w="636156">
                  <a:extLst>
                    <a:ext uri="{9D8B030D-6E8A-4147-A177-3AD203B41FA5}">
                      <a16:colId xmlns:a16="http://schemas.microsoft.com/office/drawing/2014/main" val="1351001846"/>
                    </a:ext>
                  </a:extLst>
                </a:gridCol>
                <a:gridCol w="636156">
                  <a:extLst>
                    <a:ext uri="{9D8B030D-6E8A-4147-A177-3AD203B41FA5}">
                      <a16:colId xmlns:a16="http://schemas.microsoft.com/office/drawing/2014/main" val="1088091135"/>
                    </a:ext>
                  </a:extLst>
                </a:gridCol>
                <a:gridCol w="636156">
                  <a:extLst>
                    <a:ext uri="{9D8B030D-6E8A-4147-A177-3AD203B41FA5}">
                      <a16:colId xmlns:a16="http://schemas.microsoft.com/office/drawing/2014/main" val="148223237"/>
                    </a:ext>
                  </a:extLst>
                </a:gridCol>
                <a:gridCol w="636156">
                  <a:extLst>
                    <a:ext uri="{9D8B030D-6E8A-4147-A177-3AD203B41FA5}">
                      <a16:colId xmlns:a16="http://schemas.microsoft.com/office/drawing/2014/main" val="2891413436"/>
                    </a:ext>
                  </a:extLst>
                </a:gridCol>
                <a:gridCol w="636156">
                  <a:extLst>
                    <a:ext uri="{9D8B030D-6E8A-4147-A177-3AD203B41FA5}">
                      <a16:colId xmlns:a16="http://schemas.microsoft.com/office/drawing/2014/main" val="1933359944"/>
                    </a:ext>
                  </a:extLst>
                </a:gridCol>
                <a:gridCol w="636156">
                  <a:extLst>
                    <a:ext uri="{9D8B030D-6E8A-4147-A177-3AD203B41FA5}">
                      <a16:colId xmlns:a16="http://schemas.microsoft.com/office/drawing/2014/main" val="3255005867"/>
                    </a:ext>
                  </a:extLst>
                </a:gridCol>
              </a:tblGrid>
              <a:tr h="266933">
                <a:tc>
                  <a:txBody>
                    <a:bodyPr/>
                    <a:lstStyle/>
                    <a:p>
                      <a:pPr algn="l" fontAlgn="b"/>
                      <a:r>
                        <a:rPr lang="en-US" sz="1900" u="none" strike="noStrike" dirty="0">
                          <a:effectLst/>
                        </a:rPr>
                        <a:t>Error</a:t>
                      </a:r>
                      <a:endParaRPr lang="en-US" sz="1900" b="0" i="0" u="none" strike="noStrike" dirty="0">
                        <a:solidFill>
                          <a:srgbClr val="000000"/>
                        </a:solidFill>
                        <a:effectLst/>
                        <a:latin typeface="Calibri" panose="020F0502020204030204" pitchFamily="34" charset="0"/>
                      </a:endParaRPr>
                    </a:p>
                  </a:txBody>
                  <a:tcPr marL="11428" marR="11428" marT="11428" marB="0" anchor="b"/>
                </a:tc>
                <a:tc gridSpan="10">
                  <a:txBody>
                    <a:bodyPr/>
                    <a:lstStyle/>
                    <a:p>
                      <a:pPr algn="ctr" fontAlgn="b"/>
                      <a:r>
                        <a:rPr lang="en-US" sz="1900" u="none" strike="noStrike" dirty="0">
                          <a:effectLst/>
                        </a:rPr>
                        <a:t>Normal Digits</a:t>
                      </a:r>
                      <a:endParaRPr lang="en-US" sz="1900" b="0" i="0" u="none" strike="noStrike" dirty="0">
                        <a:solidFill>
                          <a:srgbClr val="000000"/>
                        </a:solidFill>
                        <a:effectLst/>
                        <a:latin typeface="Calibri" panose="020F0502020204030204" pitchFamily="34" charset="0"/>
                      </a:endParaRPr>
                    </a:p>
                  </a:txBody>
                  <a:tcPr marL="11428" marR="11428" marT="11428"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20210225"/>
                  </a:ext>
                </a:extLst>
              </a:tr>
              <a:tr h="266933">
                <a:tc>
                  <a:txBody>
                    <a:bodyPr/>
                    <a:lstStyle/>
                    <a:p>
                      <a:pPr algn="l" fontAlgn="b"/>
                      <a:r>
                        <a:rPr lang="en-US" sz="1900" b="0" i="0" u="none" strike="noStrike" dirty="0">
                          <a:solidFill>
                            <a:srgbClr val="000000"/>
                          </a:solidFill>
                          <a:effectLst/>
                          <a:latin typeface="Calibri" panose="020F0502020204030204" pitchFamily="34" charset="0"/>
                        </a:rPr>
                        <a:t>1% anomaly in training</a:t>
                      </a:r>
                    </a:p>
                  </a:txBody>
                  <a:tcPr marL="11428" marR="11428" marT="11428" marB="0" anchor="b"/>
                </a:tc>
                <a:tc>
                  <a:txBody>
                    <a:bodyPr/>
                    <a:lstStyle/>
                    <a:p>
                      <a:pPr algn="r" fontAlgn="b"/>
                      <a:r>
                        <a:rPr lang="en-US" sz="1900" u="none" strike="noStrike">
                          <a:effectLst/>
                        </a:rPr>
                        <a:t>0</a:t>
                      </a:r>
                      <a:endParaRPr lang="en-US" sz="1900" b="0" i="0" u="none" strike="noStrike">
                        <a:solidFill>
                          <a:srgbClr val="FFFFFF"/>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1</a:t>
                      </a:r>
                      <a:endParaRPr lang="en-US" sz="1900" b="0" i="0" u="none" strike="noStrike">
                        <a:solidFill>
                          <a:srgbClr val="FFFFFF"/>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2</a:t>
                      </a:r>
                      <a:endParaRPr lang="en-US" sz="1900" b="0" i="0" u="none" strike="noStrike">
                        <a:solidFill>
                          <a:srgbClr val="FFFFFF"/>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3</a:t>
                      </a:r>
                      <a:endParaRPr lang="en-US" sz="1900" b="0" i="0" u="none" strike="noStrike">
                        <a:solidFill>
                          <a:srgbClr val="FFFFFF"/>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4</a:t>
                      </a:r>
                      <a:endParaRPr lang="en-US" sz="1900" b="0" i="0" u="none" strike="noStrike">
                        <a:solidFill>
                          <a:srgbClr val="FFFFFF"/>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5</a:t>
                      </a:r>
                      <a:endParaRPr lang="en-US" sz="1900" b="0" i="0" u="none" strike="noStrike">
                        <a:solidFill>
                          <a:srgbClr val="FFFFFF"/>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6</a:t>
                      </a:r>
                      <a:endParaRPr lang="en-US" sz="1900" b="0" i="0" u="none" strike="noStrike">
                        <a:solidFill>
                          <a:srgbClr val="FFFFFF"/>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7</a:t>
                      </a:r>
                      <a:endParaRPr lang="en-US" sz="1900" b="0" i="0" u="none" strike="noStrike">
                        <a:solidFill>
                          <a:srgbClr val="FFFFFF"/>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8</a:t>
                      </a:r>
                      <a:endParaRPr lang="en-US" sz="1900" b="0" i="0" u="none" strike="noStrike">
                        <a:solidFill>
                          <a:srgbClr val="FFFFFF"/>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9</a:t>
                      </a:r>
                      <a:endParaRPr lang="en-US" sz="1900" b="0" i="0" u="none" strike="noStrike">
                        <a:solidFill>
                          <a:srgbClr val="FFFFFF"/>
                        </a:solidFill>
                        <a:effectLst/>
                        <a:latin typeface="Calibri" panose="020F0502020204030204" pitchFamily="34" charset="0"/>
                      </a:endParaRPr>
                    </a:p>
                  </a:txBody>
                  <a:tcPr marL="11428" marR="11428" marT="11428" marB="0" anchor="b"/>
                </a:tc>
                <a:extLst>
                  <a:ext uri="{0D108BD9-81ED-4DB2-BD59-A6C34878D82A}">
                    <a16:rowId xmlns:a16="http://schemas.microsoft.com/office/drawing/2014/main" val="3047408435"/>
                  </a:ext>
                </a:extLst>
              </a:tr>
              <a:tr h="940460">
                <a:tc>
                  <a:txBody>
                    <a:bodyPr/>
                    <a:lstStyle/>
                    <a:p>
                      <a:pPr algn="l" fontAlgn="b"/>
                      <a:r>
                        <a:rPr lang="en-US" sz="1900" u="none" strike="noStrike" dirty="0">
                          <a:effectLst/>
                        </a:rPr>
                        <a:t>Total error (</a:t>
                      </a:r>
                      <a:r>
                        <a:rPr lang="en-US" sz="1900" u="none" strike="noStrike" dirty="0" err="1">
                          <a:effectLst/>
                        </a:rPr>
                        <a:t>logreg</a:t>
                      </a:r>
                      <a:r>
                        <a:rPr lang="en-US" sz="1900" u="none" strike="noStrike" dirty="0">
                          <a:effectLst/>
                        </a:rPr>
                        <a:t> on length differences + recon loss) %</a:t>
                      </a:r>
                      <a:endParaRPr lang="en-US" sz="1900" b="0" i="0" u="none" strike="noStrike" dirty="0">
                        <a:solidFill>
                          <a:srgbClr val="000000"/>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0.50</a:t>
                      </a:r>
                      <a:endParaRPr lang="en-US" sz="1900" b="0" i="0" u="none" strike="noStrike">
                        <a:solidFill>
                          <a:srgbClr val="000000"/>
                        </a:solidFill>
                        <a:effectLst/>
                        <a:latin typeface="Calibri" panose="020F0502020204030204" pitchFamily="34" charset="0"/>
                      </a:endParaRPr>
                    </a:p>
                  </a:txBody>
                  <a:tcPr marL="11428" marR="11428" marT="11428" marB="0" anchor="b"/>
                </a:tc>
                <a:tc>
                  <a:txBody>
                    <a:bodyPr/>
                    <a:lstStyle/>
                    <a:p>
                      <a:pPr algn="r" fontAlgn="b"/>
                      <a:r>
                        <a:rPr lang="en-US" sz="1900" u="none" strike="noStrike" dirty="0">
                          <a:effectLst/>
                        </a:rPr>
                        <a:t>0.73</a:t>
                      </a:r>
                      <a:endParaRPr lang="en-US" sz="1900" b="0" i="0" u="none" strike="noStrike" dirty="0">
                        <a:solidFill>
                          <a:srgbClr val="000000"/>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0.78</a:t>
                      </a:r>
                      <a:endParaRPr lang="en-US" sz="1900" b="0" i="0" u="none" strike="noStrike">
                        <a:solidFill>
                          <a:srgbClr val="000000"/>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0.79</a:t>
                      </a:r>
                      <a:endParaRPr lang="en-US" sz="1900" b="0" i="0" u="none" strike="noStrike">
                        <a:solidFill>
                          <a:srgbClr val="000000"/>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0.90</a:t>
                      </a:r>
                      <a:endParaRPr lang="en-US" sz="1900" b="0" i="0" u="none" strike="noStrike">
                        <a:solidFill>
                          <a:srgbClr val="000000"/>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1.67</a:t>
                      </a:r>
                      <a:endParaRPr lang="en-US" sz="1900" b="0" i="0" u="none" strike="noStrike">
                        <a:solidFill>
                          <a:srgbClr val="000000"/>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1.26</a:t>
                      </a:r>
                      <a:endParaRPr lang="en-US" sz="1900" b="0" i="0" u="none" strike="noStrike">
                        <a:solidFill>
                          <a:srgbClr val="000000"/>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1.95</a:t>
                      </a:r>
                      <a:endParaRPr lang="en-US" sz="1900" b="0" i="0" u="none" strike="noStrike">
                        <a:solidFill>
                          <a:srgbClr val="000000"/>
                        </a:solidFill>
                        <a:effectLst/>
                        <a:latin typeface="Calibri" panose="020F0502020204030204" pitchFamily="34" charset="0"/>
                      </a:endParaRPr>
                    </a:p>
                  </a:txBody>
                  <a:tcPr marL="11428" marR="11428" marT="11428" marB="0" anchor="b"/>
                </a:tc>
                <a:tc>
                  <a:txBody>
                    <a:bodyPr/>
                    <a:lstStyle/>
                    <a:p>
                      <a:pPr algn="r" fontAlgn="b"/>
                      <a:r>
                        <a:rPr lang="en-US" sz="1900" u="none" strike="noStrike">
                          <a:effectLst/>
                        </a:rPr>
                        <a:t>1.00</a:t>
                      </a:r>
                      <a:endParaRPr lang="en-US" sz="1900" b="0" i="0" u="none" strike="noStrike">
                        <a:solidFill>
                          <a:srgbClr val="000000"/>
                        </a:solidFill>
                        <a:effectLst/>
                        <a:latin typeface="Calibri" panose="020F0502020204030204" pitchFamily="34" charset="0"/>
                      </a:endParaRPr>
                    </a:p>
                  </a:txBody>
                  <a:tcPr marL="11428" marR="11428" marT="11428" marB="0" anchor="b"/>
                </a:tc>
                <a:tc>
                  <a:txBody>
                    <a:bodyPr/>
                    <a:lstStyle/>
                    <a:p>
                      <a:pPr algn="r" fontAlgn="b"/>
                      <a:r>
                        <a:rPr lang="en-US" sz="1900" u="none" strike="noStrike" dirty="0">
                          <a:effectLst/>
                        </a:rPr>
                        <a:t>2.07</a:t>
                      </a:r>
                      <a:endParaRPr lang="en-US" sz="1900" b="0" i="0" u="none" strike="noStrike" dirty="0">
                        <a:solidFill>
                          <a:srgbClr val="000000"/>
                        </a:solidFill>
                        <a:effectLst/>
                        <a:latin typeface="Calibri" panose="020F0502020204030204" pitchFamily="34" charset="0"/>
                      </a:endParaRPr>
                    </a:p>
                  </a:txBody>
                  <a:tcPr marL="11428" marR="11428" marT="11428" marB="0" anchor="b"/>
                </a:tc>
                <a:extLst>
                  <a:ext uri="{0D108BD9-81ED-4DB2-BD59-A6C34878D82A}">
                    <a16:rowId xmlns:a16="http://schemas.microsoft.com/office/drawing/2014/main" val="682174691"/>
                  </a:ext>
                </a:extLst>
              </a:tr>
            </a:tbl>
          </a:graphicData>
        </a:graphic>
      </p:graphicFrame>
      <p:pic>
        <p:nvPicPr>
          <p:cNvPr id="9" name="Picture 8">
            <a:extLst>
              <a:ext uri="{FF2B5EF4-FFF2-40B4-BE49-F238E27FC236}">
                <a16:creationId xmlns:a16="http://schemas.microsoft.com/office/drawing/2014/main" id="{D0F34D08-320A-41C1-9BDB-52F03901124C}"/>
              </a:ext>
            </a:extLst>
          </p:cNvPr>
          <p:cNvPicPr>
            <a:picLocks noChangeAspect="1"/>
          </p:cNvPicPr>
          <p:nvPr/>
        </p:nvPicPr>
        <p:blipFill>
          <a:blip r:embed="rId3"/>
          <a:stretch>
            <a:fillRect/>
          </a:stretch>
        </p:blipFill>
        <p:spPr>
          <a:xfrm>
            <a:off x="790261" y="4231267"/>
            <a:ext cx="3086101" cy="2160154"/>
          </a:xfrm>
          <a:prstGeom prst="rect">
            <a:avLst/>
          </a:prstGeom>
        </p:spPr>
      </p:pic>
      <p:pic>
        <p:nvPicPr>
          <p:cNvPr id="10" name="Picture 9">
            <a:extLst>
              <a:ext uri="{FF2B5EF4-FFF2-40B4-BE49-F238E27FC236}">
                <a16:creationId xmlns:a16="http://schemas.microsoft.com/office/drawing/2014/main" id="{43EF4FD7-570C-4578-A699-E5230B1734F2}"/>
              </a:ext>
            </a:extLst>
          </p:cNvPr>
          <p:cNvPicPr>
            <a:picLocks noChangeAspect="1"/>
          </p:cNvPicPr>
          <p:nvPr/>
        </p:nvPicPr>
        <p:blipFill>
          <a:blip r:embed="rId4"/>
          <a:stretch>
            <a:fillRect/>
          </a:stretch>
        </p:blipFill>
        <p:spPr>
          <a:xfrm>
            <a:off x="5050986" y="4250610"/>
            <a:ext cx="3153728" cy="2163504"/>
          </a:xfrm>
          <a:prstGeom prst="rect">
            <a:avLst/>
          </a:prstGeom>
        </p:spPr>
      </p:pic>
      <p:sp>
        <p:nvSpPr>
          <p:cNvPr id="11" name="Rectangle 10">
            <a:extLst>
              <a:ext uri="{FF2B5EF4-FFF2-40B4-BE49-F238E27FC236}">
                <a16:creationId xmlns:a16="http://schemas.microsoft.com/office/drawing/2014/main" id="{8D959D11-5D24-40AC-9CFA-EB0D4B82751B}"/>
              </a:ext>
            </a:extLst>
          </p:cNvPr>
          <p:cNvSpPr/>
          <p:nvPr/>
        </p:nvSpPr>
        <p:spPr>
          <a:xfrm>
            <a:off x="653158" y="4271737"/>
            <a:ext cx="3291840" cy="1034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C239936-0986-4FCE-87F2-AC117EFB1E44}"/>
              </a:ext>
            </a:extLst>
          </p:cNvPr>
          <p:cNvSpPr txBox="1"/>
          <p:nvPr/>
        </p:nvSpPr>
        <p:spPr>
          <a:xfrm>
            <a:off x="1587658" y="4581665"/>
            <a:ext cx="2288721" cy="369332"/>
          </a:xfrm>
          <a:prstGeom prst="rect">
            <a:avLst/>
          </a:prstGeom>
          <a:noFill/>
        </p:spPr>
        <p:txBody>
          <a:bodyPr wrap="square" rtlCol="0">
            <a:spAutoFit/>
          </a:bodyPr>
          <a:lstStyle/>
          <a:p>
            <a:r>
              <a:rPr lang="en-US" dirty="0"/>
              <a:t>Normal class</a:t>
            </a:r>
          </a:p>
        </p:txBody>
      </p:sp>
      <p:sp>
        <p:nvSpPr>
          <p:cNvPr id="19" name="TextBox 18">
            <a:extLst>
              <a:ext uri="{FF2B5EF4-FFF2-40B4-BE49-F238E27FC236}">
                <a16:creationId xmlns:a16="http://schemas.microsoft.com/office/drawing/2014/main" id="{79FA2B96-E3DC-45C4-9F5B-8B1441B46864}"/>
              </a:ext>
            </a:extLst>
          </p:cNvPr>
          <p:cNvSpPr txBox="1"/>
          <p:nvPr/>
        </p:nvSpPr>
        <p:spPr>
          <a:xfrm>
            <a:off x="5894066" y="4612139"/>
            <a:ext cx="2288721" cy="369332"/>
          </a:xfrm>
          <a:prstGeom prst="rect">
            <a:avLst/>
          </a:prstGeom>
          <a:noFill/>
        </p:spPr>
        <p:txBody>
          <a:bodyPr wrap="square" rtlCol="0">
            <a:spAutoFit/>
          </a:bodyPr>
          <a:lstStyle/>
          <a:p>
            <a:r>
              <a:rPr lang="en-US" dirty="0"/>
              <a:t>Anomaly class</a:t>
            </a:r>
          </a:p>
        </p:txBody>
      </p:sp>
      <p:sp>
        <p:nvSpPr>
          <p:cNvPr id="21" name="Rectangle 20">
            <a:extLst>
              <a:ext uri="{FF2B5EF4-FFF2-40B4-BE49-F238E27FC236}">
                <a16:creationId xmlns:a16="http://schemas.microsoft.com/office/drawing/2014/main" id="{EEBB21A7-ACCB-4481-8034-75F2BC31E6FE}"/>
              </a:ext>
            </a:extLst>
          </p:cNvPr>
          <p:cNvSpPr/>
          <p:nvPr/>
        </p:nvSpPr>
        <p:spPr>
          <a:xfrm>
            <a:off x="5011808" y="4258670"/>
            <a:ext cx="3291840" cy="1034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FCA3C75-AC29-4A85-9ABF-4FC83550CD79}"/>
              </a:ext>
            </a:extLst>
          </p:cNvPr>
          <p:cNvSpPr/>
          <p:nvPr/>
        </p:nvSpPr>
        <p:spPr>
          <a:xfrm>
            <a:off x="640092" y="5355951"/>
            <a:ext cx="3291840" cy="103449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A86D92C-38CB-4605-93C6-C00DF5416C14}"/>
              </a:ext>
            </a:extLst>
          </p:cNvPr>
          <p:cNvSpPr/>
          <p:nvPr/>
        </p:nvSpPr>
        <p:spPr>
          <a:xfrm>
            <a:off x="5033569" y="5351591"/>
            <a:ext cx="3291840" cy="103449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2DF2FFC-CCFD-47A8-90CB-7036BE745113}"/>
              </a:ext>
            </a:extLst>
          </p:cNvPr>
          <p:cNvSpPr txBox="1"/>
          <p:nvPr/>
        </p:nvSpPr>
        <p:spPr>
          <a:xfrm>
            <a:off x="818592" y="5665879"/>
            <a:ext cx="2774760" cy="646331"/>
          </a:xfrm>
          <a:prstGeom prst="rect">
            <a:avLst/>
          </a:prstGeom>
          <a:noFill/>
        </p:spPr>
        <p:txBody>
          <a:bodyPr wrap="square" rtlCol="0">
            <a:spAutoFit/>
          </a:bodyPr>
          <a:lstStyle/>
          <a:p>
            <a:r>
              <a:rPr lang="en-US" dirty="0"/>
              <a:t>Reconstruction for Normal class</a:t>
            </a:r>
          </a:p>
        </p:txBody>
      </p:sp>
      <p:sp>
        <p:nvSpPr>
          <p:cNvPr id="26" name="TextBox 25">
            <a:extLst>
              <a:ext uri="{FF2B5EF4-FFF2-40B4-BE49-F238E27FC236}">
                <a16:creationId xmlns:a16="http://schemas.microsoft.com/office/drawing/2014/main" id="{5E151F0D-4AD0-49D2-9A84-A95D06E295D4}"/>
              </a:ext>
            </a:extLst>
          </p:cNvPr>
          <p:cNvSpPr txBox="1"/>
          <p:nvPr/>
        </p:nvSpPr>
        <p:spPr>
          <a:xfrm>
            <a:off x="5106556" y="5687649"/>
            <a:ext cx="3263456" cy="369332"/>
          </a:xfrm>
          <a:prstGeom prst="rect">
            <a:avLst/>
          </a:prstGeom>
          <a:noFill/>
        </p:spPr>
        <p:txBody>
          <a:bodyPr wrap="square" rtlCol="0">
            <a:spAutoFit/>
          </a:bodyPr>
          <a:lstStyle/>
          <a:p>
            <a:r>
              <a:rPr lang="en-US" dirty="0"/>
              <a:t>Reconstruction for Anomaly class</a:t>
            </a:r>
          </a:p>
        </p:txBody>
      </p:sp>
      <p:sp>
        <p:nvSpPr>
          <p:cNvPr id="14" name="Slide Number Placeholder 13">
            <a:extLst>
              <a:ext uri="{FF2B5EF4-FFF2-40B4-BE49-F238E27FC236}">
                <a16:creationId xmlns:a16="http://schemas.microsoft.com/office/drawing/2014/main" id="{F3A80976-2637-41B2-9F1C-F9F30EFBC40B}"/>
              </a:ext>
            </a:extLst>
          </p:cNvPr>
          <p:cNvSpPr>
            <a:spLocks noGrp="1"/>
          </p:cNvSpPr>
          <p:nvPr>
            <p:ph type="sldNum" sz="quarter" idx="16"/>
          </p:nvPr>
        </p:nvSpPr>
        <p:spPr/>
        <p:txBody>
          <a:bodyPr/>
          <a:lstStyle/>
          <a:p>
            <a:fld id="{AA9480BA-0D33-4D77-999A-7D6B86DD4658}" type="slidenum">
              <a:rPr lang="en-US" smtClean="0"/>
              <a:pPr/>
              <a:t>14</a:t>
            </a:fld>
            <a:endParaRPr lang="en-US"/>
          </a:p>
        </p:txBody>
      </p:sp>
      <p:sp>
        <p:nvSpPr>
          <p:cNvPr id="28" name="Segnaposto data 3">
            <a:extLst>
              <a:ext uri="{FF2B5EF4-FFF2-40B4-BE49-F238E27FC236}">
                <a16:creationId xmlns:a16="http://schemas.microsoft.com/office/drawing/2014/main" id="{92430836-EF28-480F-BF77-24A6EF247501}"/>
              </a:ext>
            </a:extLst>
          </p:cNvPr>
          <p:cNvSpPr>
            <a:spLocks noGrp="1"/>
          </p:cNvSpPr>
          <p:nvPr>
            <p:ph type="dt" sz="half" idx="14"/>
          </p:nvPr>
        </p:nvSpPr>
        <p:spPr>
          <a:xfrm>
            <a:off x="1067682" y="6508363"/>
            <a:ext cx="836140" cy="260738"/>
          </a:xfrm>
        </p:spPr>
        <p:txBody>
          <a:bodyPr/>
          <a:lstStyle/>
          <a:p>
            <a:pPr algn="l"/>
            <a:fld id="{A20F74B7-57F3-466E-9935-7BFF4AED0A52}" type="datetime1">
              <a:rPr lang="en-US" smtClean="0"/>
              <a:t>1/19/2020</a:t>
            </a:fld>
            <a:endParaRPr lang="en-US" dirty="0"/>
          </a:p>
        </p:txBody>
      </p:sp>
    </p:spTree>
    <p:custDataLst>
      <p:tags r:id="rId1"/>
    </p:custDataLst>
    <p:extLst>
      <p:ext uri="{BB962C8B-B14F-4D97-AF65-F5344CB8AC3E}">
        <p14:creationId xmlns:p14="http://schemas.microsoft.com/office/powerpoint/2010/main" val="4118665181"/>
      </p:ext>
    </p:extLst>
  </p:cSld>
  <p:clrMapOvr>
    <a:masterClrMapping/>
  </p:clrMapOvr>
  <mc:AlternateContent xmlns:mc="http://schemas.openxmlformats.org/markup-compatibility/2006">
    <mc:Choice xmlns:p14="http://schemas.microsoft.com/office/powerpoint/2010/main" Requires="p14">
      <p:transition spd="slow" p14:dur="2000" advTm="5099"/>
    </mc:Choice>
    <mc:Fallback>
      <p:transition spd="slow" advTm="50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81D62A-3344-468F-8E7F-009D82A0C326}"/>
              </a:ext>
            </a:extLst>
          </p:cNvPr>
          <p:cNvSpPr>
            <a:spLocks noGrp="1"/>
          </p:cNvSpPr>
          <p:nvPr>
            <p:ph type="title"/>
          </p:nvPr>
        </p:nvSpPr>
        <p:spPr>
          <a:xfrm>
            <a:off x="394554" y="466578"/>
            <a:ext cx="8354891" cy="930447"/>
          </a:xfrm>
        </p:spPr>
        <p:txBody>
          <a:bodyPr vert="horz" lIns="91440" tIns="45720" rIns="91440" bIns="45720" rtlCol="0" anchor="b">
            <a:normAutofit fontScale="90000"/>
          </a:bodyPr>
          <a:lstStyle/>
          <a:p>
            <a:pPr algn="ctr"/>
            <a:r>
              <a:rPr lang="en-US" sz="3600" kern="1200">
                <a:solidFill>
                  <a:srgbClr val="FFFFFF"/>
                </a:solidFill>
                <a:latin typeface="+mj-lt"/>
                <a:ea typeface="+mj-ea"/>
                <a:cs typeface="+mj-cs"/>
              </a:rPr>
              <a:t>Some Standard Results on Public Dataset</a:t>
            </a:r>
          </a:p>
        </p:txBody>
      </p:sp>
      <p:sp>
        <p:nvSpPr>
          <p:cNvPr id="4" name="Text Placeholder 3">
            <a:extLst>
              <a:ext uri="{FF2B5EF4-FFF2-40B4-BE49-F238E27FC236}">
                <a16:creationId xmlns:a16="http://schemas.microsoft.com/office/drawing/2014/main" id="{95714215-299F-455C-B205-749204B44837}"/>
              </a:ext>
            </a:extLst>
          </p:cNvPr>
          <p:cNvSpPr>
            <a:spLocks noGrp="1"/>
          </p:cNvSpPr>
          <p:nvPr>
            <p:ph type="body" sz="quarter" idx="13"/>
          </p:nvPr>
        </p:nvSpPr>
        <p:spPr>
          <a:xfrm>
            <a:off x="1143000" y="1525638"/>
            <a:ext cx="6858000" cy="420001"/>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p>
            <a:pPr algn="ctr"/>
            <a:r>
              <a:rPr lang="en-US" sz="1700" kern="1200" dirty="0">
                <a:solidFill>
                  <a:srgbClr val="E7E6E6"/>
                </a:solidFill>
                <a:latin typeface="+mn-lt"/>
                <a:ea typeface="+mn-ea"/>
                <a:cs typeface="+mn-cs"/>
              </a:rPr>
              <a:t>Fashion-MNIST</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DC5BACC5-338E-4F0D-A726-73D64507171E}"/>
              </a:ext>
            </a:extLst>
          </p:cNvPr>
          <p:cNvGraphicFramePr>
            <a:graphicFrameLocks noGrp="1"/>
          </p:cNvGraphicFramePr>
          <p:nvPr>
            <p:extLst>
              <p:ext uri="{D42A27DB-BD31-4B8C-83A1-F6EECF244321}">
                <p14:modId xmlns:p14="http://schemas.microsoft.com/office/powerpoint/2010/main" val="504090980"/>
              </p:ext>
            </p:extLst>
          </p:nvPr>
        </p:nvGraphicFramePr>
        <p:xfrm>
          <a:off x="240026" y="2310834"/>
          <a:ext cx="8622619" cy="1186850"/>
        </p:xfrm>
        <a:graphic>
          <a:graphicData uri="http://schemas.openxmlformats.org/drawingml/2006/table">
            <a:tbl>
              <a:tblPr firstRow="1" bandRow="1">
                <a:tableStyleId>{9D7B26C5-4107-4FEC-AEDC-1716B250A1EF}</a:tableStyleId>
              </a:tblPr>
              <a:tblGrid>
                <a:gridCol w="2705113">
                  <a:extLst>
                    <a:ext uri="{9D8B030D-6E8A-4147-A177-3AD203B41FA5}">
                      <a16:colId xmlns:a16="http://schemas.microsoft.com/office/drawing/2014/main" val="709931328"/>
                    </a:ext>
                  </a:extLst>
                </a:gridCol>
                <a:gridCol w="569268">
                  <a:extLst>
                    <a:ext uri="{9D8B030D-6E8A-4147-A177-3AD203B41FA5}">
                      <a16:colId xmlns:a16="http://schemas.microsoft.com/office/drawing/2014/main" val="2501157587"/>
                    </a:ext>
                  </a:extLst>
                </a:gridCol>
                <a:gridCol w="569268">
                  <a:extLst>
                    <a:ext uri="{9D8B030D-6E8A-4147-A177-3AD203B41FA5}">
                      <a16:colId xmlns:a16="http://schemas.microsoft.com/office/drawing/2014/main" val="3230774887"/>
                    </a:ext>
                  </a:extLst>
                </a:gridCol>
                <a:gridCol w="681681">
                  <a:extLst>
                    <a:ext uri="{9D8B030D-6E8A-4147-A177-3AD203B41FA5}">
                      <a16:colId xmlns:a16="http://schemas.microsoft.com/office/drawing/2014/main" val="1853877849"/>
                    </a:ext>
                  </a:extLst>
                </a:gridCol>
                <a:gridCol w="569268">
                  <a:extLst>
                    <a:ext uri="{9D8B030D-6E8A-4147-A177-3AD203B41FA5}">
                      <a16:colId xmlns:a16="http://schemas.microsoft.com/office/drawing/2014/main" val="390987843"/>
                    </a:ext>
                  </a:extLst>
                </a:gridCol>
                <a:gridCol w="569268">
                  <a:extLst>
                    <a:ext uri="{9D8B030D-6E8A-4147-A177-3AD203B41FA5}">
                      <a16:colId xmlns:a16="http://schemas.microsoft.com/office/drawing/2014/main" val="1582824162"/>
                    </a:ext>
                  </a:extLst>
                </a:gridCol>
                <a:gridCol w="569268">
                  <a:extLst>
                    <a:ext uri="{9D8B030D-6E8A-4147-A177-3AD203B41FA5}">
                      <a16:colId xmlns:a16="http://schemas.microsoft.com/office/drawing/2014/main" val="2792874335"/>
                    </a:ext>
                  </a:extLst>
                </a:gridCol>
                <a:gridCol w="681681">
                  <a:extLst>
                    <a:ext uri="{9D8B030D-6E8A-4147-A177-3AD203B41FA5}">
                      <a16:colId xmlns:a16="http://schemas.microsoft.com/office/drawing/2014/main" val="3843918613"/>
                    </a:ext>
                  </a:extLst>
                </a:gridCol>
                <a:gridCol w="569268">
                  <a:extLst>
                    <a:ext uri="{9D8B030D-6E8A-4147-A177-3AD203B41FA5}">
                      <a16:colId xmlns:a16="http://schemas.microsoft.com/office/drawing/2014/main" val="2334656621"/>
                    </a:ext>
                  </a:extLst>
                </a:gridCol>
                <a:gridCol w="569268">
                  <a:extLst>
                    <a:ext uri="{9D8B030D-6E8A-4147-A177-3AD203B41FA5}">
                      <a16:colId xmlns:a16="http://schemas.microsoft.com/office/drawing/2014/main" val="3733444874"/>
                    </a:ext>
                  </a:extLst>
                </a:gridCol>
                <a:gridCol w="569268">
                  <a:extLst>
                    <a:ext uri="{9D8B030D-6E8A-4147-A177-3AD203B41FA5}">
                      <a16:colId xmlns:a16="http://schemas.microsoft.com/office/drawing/2014/main" val="717122307"/>
                    </a:ext>
                  </a:extLst>
                </a:gridCol>
              </a:tblGrid>
              <a:tr h="313862">
                <a:tc>
                  <a:txBody>
                    <a:bodyPr/>
                    <a:lstStyle/>
                    <a:p>
                      <a:pPr algn="l" fontAlgn="b"/>
                      <a:r>
                        <a:rPr lang="en-US" sz="1600" u="none" strike="noStrike">
                          <a:effectLst/>
                        </a:rPr>
                        <a:t>Error</a:t>
                      </a:r>
                      <a:endParaRPr lang="en-US" sz="1600" b="0" i="0" u="none" strike="noStrike">
                        <a:solidFill>
                          <a:srgbClr val="000000"/>
                        </a:solidFill>
                        <a:effectLst/>
                        <a:latin typeface="Calibri" panose="020F0502020204030204" pitchFamily="34" charset="0"/>
                      </a:endParaRPr>
                    </a:p>
                  </a:txBody>
                  <a:tcPr marL="9733" marR="9733" marT="9733" marB="0" anchor="b"/>
                </a:tc>
                <a:tc gridSpan="10">
                  <a:txBody>
                    <a:bodyPr/>
                    <a:lstStyle/>
                    <a:p>
                      <a:pPr algn="ctr" fontAlgn="b"/>
                      <a:r>
                        <a:rPr lang="en-US" sz="1600" u="none" strike="noStrike" dirty="0">
                          <a:effectLst/>
                        </a:rPr>
                        <a:t>NORMAL CLASS </a:t>
                      </a:r>
                      <a:endParaRPr lang="en-US" sz="1600" b="0" i="0" u="none" strike="noStrike" dirty="0">
                        <a:solidFill>
                          <a:srgbClr val="000000"/>
                        </a:solidFill>
                        <a:effectLst/>
                        <a:latin typeface="Calibri" panose="020F0502020204030204" pitchFamily="34" charset="0"/>
                      </a:endParaRPr>
                    </a:p>
                  </a:txBody>
                  <a:tcPr marL="9733" marR="9733" marT="973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28443418"/>
                  </a:ext>
                </a:extLst>
              </a:tr>
              <a:tr h="313862">
                <a:tc>
                  <a:txBody>
                    <a:bodyPr/>
                    <a:lstStyle/>
                    <a:p>
                      <a:pPr algn="l" fontAlgn="b"/>
                      <a:r>
                        <a:rPr lang="en-US" sz="1600" b="0" i="0" u="none" strike="noStrike" dirty="0">
                          <a:solidFill>
                            <a:srgbClr val="000000"/>
                          </a:solidFill>
                          <a:effectLst/>
                          <a:latin typeface="Calibri" panose="020F0502020204030204" pitchFamily="34" charset="0"/>
                        </a:rPr>
                        <a:t>Anomaly 1 %</a:t>
                      </a:r>
                    </a:p>
                  </a:txBody>
                  <a:tcPr marL="9733" marR="9733" marT="9733"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733" marR="9733" marT="9733" marB="0" anchor="b"/>
                </a:tc>
                <a:extLst>
                  <a:ext uri="{0D108BD9-81ED-4DB2-BD59-A6C34878D82A}">
                    <a16:rowId xmlns:a16="http://schemas.microsoft.com/office/drawing/2014/main" val="1518132001"/>
                  </a:ext>
                </a:extLst>
              </a:tr>
              <a:tr h="559126">
                <a:tc>
                  <a:txBody>
                    <a:bodyPr/>
                    <a:lstStyle/>
                    <a:p>
                      <a:pPr algn="l" fontAlgn="b"/>
                      <a:r>
                        <a:rPr lang="en-US" sz="1600" u="none" strike="noStrike">
                          <a:effectLst/>
                        </a:rPr>
                        <a:t>Total error (logreg on length differences + recon loss)</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6.72</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1.93</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12.50</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4.99</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8.50</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1.93</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15.56</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3.36</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2.27</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dirty="0">
                          <a:effectLst/>
                        </a:rPr>
                        <a:t>2.17</a:t>
                      </a:r>
                      <a:endParaRPr lang="en-US" sz="1600" b="0" i="0" u="none" strike="noStrike" dirty="0">
                        <a:solidFill>
                          <a:srgbClr val="000000"/>
                        </a:solidFill>
                        <a:effectLst/>
                        <a:latin typeface="Calibri" panose="020F0502020204030204" pitchFamily="34" charset="0"/>
                      </a:endParaRPr>
                    </a:p>
                  </a:txBody>
                  <a:tcPr marL="9733" marR="9733" marT="9733" marB="0" anchor="b"/>
                </a:tc>
                <a:extLst>
                  <a:ext uri="{0D108BD9-81ED-4DB2-BD59-A6C34878D82A}">
                    <a16:rowId xmlns:a16="http://schemas.microsoft.com/office/drawing/2014/main" val="3987678040"/>
                  </a:ext>
                </a:extLst>
              </a:tr>
            </a:tbl>
          </a:graphicData>
        </a:graphic>
      </p:graphicFrame>
      <p:pic>
        <p:nvPicPr>
          <p:cNvPr id="10" name="Picture 9">
            <a:extLst>
              <a:ext uri="{FF2B5EF4-FFF2-40B4-BE49-F238E27FC236}">
                <a16:creationId xmlns:a16="http://schemas.microsoft.com/office/drawing/2014/main" id="{D1224AED-7116-440B-97CA-194D670B72BB}"/>
              </a:ext>
            </a:extLst>
          </p:cNvPr>
          <p:cNvPicPr>
            <a:picLocks noChangeAspect="1"/>
          </p:cNvPicPr>
          <p:nvPr/>
        </p:nvPicPr>
        <p:blipFill rotWithShape="1">
          <a:blip r:embed="rId2"/>
          <a:srcRect t="3252" b="-1"/>
          <a:stretch/>
        </p:blipFill>
        <p:spPr>
          <a:xfrm>
            <a:off x="538706" y="3884022"/>
            <a:ext cx="2979557" cy="2151017"/>
          </a:xfrm>
          <a:prstGeom prst="rect">
            <a:avLst/>
          </a:prstGeom>
        </p:spPr>
      </p:pic>
      <p:sp>
        <p:nvSpPr>
          <p:cNvPr id="14" name="Rectangle 13">
            <a:extLst>
              <a:ext uri="{FF2B5EF4-FFF2-40B4-BE49-F238E27FC236}">
                <a16:creationId xmlns:a16="http://schemas.microsoft.com/office/drawing/2014/main" id="{A8361F13-F176-4200-9992-D8499AC5DCDB}"/>
              </a:ext>
            </a:extLst>
          </p:cNvPr>
          <p:cNvSpPr/>
          <p:nvPr/>
        </p:nvSpPr>
        <p:spPr>
          <a:xfrm>
            <a:off x="394554" y="3796937"/>
            <a:ext cx="3291840" cy="1034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86855D4-3853-42F6-A70A-4610EDDF019E}"/>
              </a:ext>
            </a:extLst>
          </p:cNvPr>
          <p:cNvSpPr txBox="1"/>
          <p:nvPr/>
        </p:nvSpPr>
        <p:spPr>
          <a:xfrm>
            <a:off x="1143000" y="3730154"/>
            <a:ext cx="2288721" cy="369332"/>
          </a:xfrm>
          <a:prstGeom prst="rect">
            <a:avLst/>
          </a:prstGeom>
          <a:noFill/>
        </p:spPr>
        <p:txBody>
          <a:bodyPr wrap="square" rtlCol="0">
            <a:spAutoFit/>
          </a:bodyPr>
          <a:lstStyle/>
          <a:p>
            <a:r>
              <a:rPr lang="en-US" dirty="0"/>
              <a:t>Normal class (9)</a:t>
            </a:r>
          </a:p>
        </p:txBody>
      </p:sp>
      <p:sp>
        <p:nvSpPr>
          <p:cNvPr id="17" name="Rectangle 16">
            <a:extLst>
              <a:ext uri="{FF2B5EF4-FFF2-40B4-BE49-F238E27FC236}">
                <a16:creationId xmlns:a16="http://schemas.microsoft.com/office/drawing/2014/main" id="{0BF5E505-5F9C-4AEA-B4EF-FB918D727C60}"/>
              </a:ext>
            </a:extLst>
          </p:cNvPr>
          <p:cNvSpPr/>
          <p:nvPr/>
        </p:nvSpPr>
        <p:spPr>
          <a:xfrm>
            <a:off x="382564" y="5115987"/>
            <a:ext cx="3291840" cy="103449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89D529C-6347-4BB7-AC6D-CC004E800331}"/>
              </a:ext>
            </a:extLst>
          </p:cNvPr>
          <p:cNvSpPr txBox="1"/>
          <p:nvPr/>
        </p:nvSpPr>
        <p:spPr>
          <a:xfrm>
            <a:off x="797876" y="5775684"/>
            <a:ext cx="2461215" cy="369332"/>
          </a:xfrm>
          <a:prstGeom prst="rect">
            <a:avLst/>
          </a:prstGeom>
          <a:noFill/>
        </p:spPr>
        <p:txBody>
          <a:bodyPr wrap="square" rtlCol="0">
            <a:spAutoFit/>
          </a:bodyPr>
          <a:lstStyle/>
          <a:p>
            <a:r>
              <a:rPr lang="en-US" dirty="0"/>
              <a:t>Reconstruction for Normal class</a:t>
            </a:r>
          </a:p>
        </p:txBody>
      </p:sp>
      <p:pic>
        <p:nvPicPr>
          <p:cNvPr id="11" name="Picture 10">
            <a:extLst>
              <a:ext uri="{FF2B5EF4-FFF2-40B4-BE49-F238E27FC236}">
                <a16:creationId xmlns:a16="http://schemas.microsoft.com/office/drawing/2014/main" id="{C49CE6BC-39BC-4C77-9CA0-3014FEFDD8F2}"/>
              </a:ext>
            </a:extLst>
          </p:cNvPr>
          <p:cNvPicPr>
            <a:picLocks noChangeAspect="1"/>
          </p:cNvPicPr>
          <p:nvPr/>
        </p:nvPicPr>
        <p:blipFill>
          <a:blip r:embed="rId3"/>
          <a:stretch>
            <a:fillRect/>
          </a:stretch>
        </p:blipFill>
        <p:spPr>
          <a:xfrm>
            <a:off x="4891935" y="3722769"/>
            <a:ext cx="3073990" cy="2304885"/>
          </a:xfrm>
          <a:prstGeom prst="rect">
            <a:avLst/>
          </a:prstGeom>
        </p:spPr>
      </p:pic>
      <p:sp>
        <p:nvSpPr>
          <p:cNvPr id="19" name="Rectangle 18">
            <a:extLst>
              <a:ext uri="{FF2B5EF4-FFF2-40B4-BE49-F238E27FC236}">
                <a16:creationId xmlns:a16="http://schemas.microsoft.com/office/drawing/2014/main" id="{3F4AA524-0A79-411B-9823-9E6F889133D8}"/>
              </a:ext>
            </a:extLst>
          </p:cNvPr>
          <p:cNvSpPr/>
          <p:nvPr/>
        </p:nvSpPr>
        <p:spPr>
          <a:xfrm>
            <a:off x="4812030" y="3681538"/>
            <a:ext cx="3291840" cy="1034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5648139-AFC3-48D3-A45D-BA0049223232}"/>
              </a:ext>
            </a:extLst>
          </p:cNvPr>
          <p:cNvSpPr txBox="1"/>
          <p:nvPr/>
        </p:nvSpPr>
        <p:spPr>
          <a:xfrm>
            <a:off x="5824397" y="3599918"/>
            <a:ext cx="2288721" cy="369332"/>
          </a:xfrm>
          <a:prstGeom prst="rect">
            <a:avLst/>
          </a:prstGeom>
          <a:noFill/>
        </p:spPr>
        <p:txBody>
          <a:bodyPr wrap="square" rtlCol="0">
            <a:spAutoFit/>
          </a:bodyPr>
          <a:lstStyle/>
          <a:p>
            <a:r>
              <a:rPr lang="en-US" dirty="0"/>
              <a:t>Anomaly class</a:t>
            </a:r>
          </a:p>
        </p:txBody>
      </p:sp>
      <p:sp>
        <p:nvSpPr>
          <p:cNvPr id="21" name="Rectangle 20">
            <a:extLst>
              <a:ext uri="{FF2B5EF4-FFF2-40B4-BE49-F238E27FC236}">
                <a16:creationId xmlns:a16="http://schemas.microsoft.com/office/drawing/2014/main" id="{F10852BC-F0B7-4610-8929-1CE49FEA10DB}"/>
              </a:ext>
            </a:extLst>
          </p:cNvPr>
          <p:cNvSpPr/>
          <p:nvPr/>
        </p:nvSpPr>
        <p:spPr>
          <a:xfrm>
            <a:off x="4821278" y="5039785"/>
            <a:ext cx="3291840" cy="103449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A05E65A-24DD-47DE-875A-1790579980A6}"/>
              </a:ext>
            </a:extLst>
          </p:cNvPr>
          <p:cNvSpPr txBox="1"/>
          <p:nvPr/>
        </p:nvSpPr>
        <p:spPr>
          <a:xfrm>
            <a:off x="5202332" y="5766027"/>
            <a:ext cx="2836752" cy="369332"/>
          </a:xfrm>
          <a:prstGeom prst="rect">
            <a:avLst/>
          </a:prstGeom>
          <a:noFill/>
        </p:spPr>
        <p:txBody>
          <a:bodyPr wrap="square" rtlCol="0">
            <a:spAutoFit/>
          </a:bodyPr>
          <a:lstStyle/>
          <a:p>
            <a:r>
              <a:rPr lang="en-US" dirty="0"/>
              <a:t>Reconstruction for Anomaly class</a:t>
            </a:r>
          </a:p>
        </p:txBody>
      </p:sp>
      <p:sp>
        <p:nvSpPr>
          <p:cNvPr id="12" name="Slide Number Placeholder 11">
            <a:extLst>
              <a:ext uri="{FF2B5EF4-FFF2-40B4-BE49-F238E27FC236}">
                <a16:creationId xmlns:a16="http://schemas.microsoft.com/office/drawing/2014/main" id="{2ECDA8DB-CB34-44A3-A550-250489AF15D0}"/>
              </a:ext>
            </a:extLst>
          </p:cNvPr>
          <p:cNvSpPr>
            <a:spLocks noGrp="1"/>
          </p:cNvSpPr>
          <p:nvPr>
            <p:ph type="sldNum" sz="quarter" idx="16"/>
          </p:nvPr>
        </p:nvSpPr>
        <p:spPr/>
        <p:txBody>
          <a:bodyPr/>
          <a:lstStyle/>
          <a:p>
            <a:fld id="{AA9480BA-0D33-4D77-999A-7D6B86DD4658}" type="slidenum">
              <a:rPr lang="en-US" smtClean="0"/>
              <a:pPr/>
              <a:t>15</a:t>
            </a:fld>
            <a:endParaRPr lang="en-US"/>
          </a:p>
        </p:txBody>
      </p:sp>
      <p:sp>
        <p:nvSpPr>
          <p:cNvPr id="24" name="Segnaposto data 3">
            <a:extLst>
              <a:ext uri="{FF2B5EF4-FFF2-40B4-BE49-F238E27FC236}">
                <a16:creationId xmlns:a16="http://schemas.microsoft.com/office/drawing/2014/main" id="{7C771A57-D798-4DD6-BAD0-58A910B19E45}"/>
              </a:ext>
            </a:extLst>
          </p:cNvPr>
          <p:cNvSpPr>
            <a:spLocks noGrp="1"/>
          </p:cNvSpPr>
          <p:nvPr>
            <p:ph type="dt" sz="half" idx="14"/>
          </p:nvPr>
        </p:nvSpPr>
        <p:spPr>
          <a:xfrm>
            <a:off x="1067682" y="6508363"/>
            <a:ext cx="836140" cy="260738"/>
          </a:xfrm>
        </p:spPr>
        <p:txBody>
          <a:bodyPr/>
          <a:lstStyle/>
          <a:p>
            <a:pPr algn="l"/>
            <a:fld id="{A20F74B7-57F3-466E-9935-7BFF4AED0A52}" type="datetime1">
              <a:rPr lang="en-US" smtClean="0"/>
              <a:t>1/19/2020</a:t>
            </a:fld>
            <a:endParaRPr lang="en-US" dirty="0"/>
          </a:p>
        </p:txBody>
      </p:sp>
    </p:spTree>
    <p:extLst>
      <p:ext uri="{BB962C8B-B14F-4D97-AF65-F5344CB8AC3E}">
        <p14:creationId xmlns:p14="http://schemas.microsoft.com/office/powerpoint/2010/main" val="3593095574"/>
      </p:ext>
    </p:extLst>
  </p:cSld>
  <p:clrMapOvr>
    <a:masterClrMapping/>
  </p:clrMapOvr>
  <mc:AlternateContent xmlns:mc="http://schemas.openxmlformats.org/markup-compatibility/2006">
    <mc:Choice xmlns:p14="http://schemas.microsoft.com/office/powerpoint/2010/main" Requires="p14">
      <p:transition spd="slow" p14:dur="2000" advTm="1753"/>
    </mc:Choice>
    <mc:Fallback>
      <p:transition spd="slow" advTm="175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AA6C3B8-ECF7-43B7-A128-18DF9CF9AE84}"/>
              </a:ext>
            </a:extLst>
          </p:cNvPr>
          <p:cNvPicPr>
            <a:picLocks noChangeAspect="1"/>
          </p:cNvPicPr>
          <p:nvPr/>
        </p:nvPicPr>
        <p:blipFill>
          <a:blip r:embed="rId2"/>
          <a:stretch>
            <a:fillRect/>
          </a:stretch>
        </p:blipFill>
        <p:spPr>
          <a:xfrm>
            <a:off x="5124450" y="3951832"/>
            <a:ext cx="2667000" cy="1891619"/>
          </a:xfrm>
          <a:prstGeom prst="rect">
            <a:avLst/>
          </a:prstGeom>
        </p:spPr>
      </p:pic>
      <p:pic>
        <p:nvPicPr>
          <p:cNvPr id="9" name="Picture 8">
            <a:extLst>
              <a:ext uri="{FF2B5EF4-FFF2-40B4-BE49-F238E27FC236}">
                <a16:creationId xmlns:a16="http://schemas.microsoft.com/office/drawing/2014/main" id="{3974ECD1-B8CA-4345-AAB6-38BEE434646A}"/>
              </a:ext>
            </a:extLst>
          </p:cNvPr>
          <p:cNvPicPr>
            <a:picLocks noChangeAspect="1"/>
          </p:cNvPicPr>
          <p:nvPr/>
        </p:nvPicPr>
        <p:blipFill>
          <a:blip r:embed="rId3"/>
          <a:stretch>
            <a:fillRect/>
          </a:stretch>
        </p:blipFill>
        <p:spPr>
          <a:xfrm>
            <a:off x="630251" y="4032070"/>
            <a:ext cx="2667000" cy="2042214"/>
          </a:xfrm>
          <a:prstGeom prst="rect">
            <a:avLst/>
          </a:prstGeom>
        </p:spPr>
      </p:pic>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81D62A-3344-468F-8E7F-009D82A0C326}"/>
              </a:ext>
            </a:extLst>
          </p:cNvPr>
          <p:cNvSpPr>
            <a:spLocks noGrp="1"/>
          </p:cNvSpPr>
          <p:nvPr>
            <p:ph type="title"/>
          </p:nvPr>
        </p:nvSpPr>
        <p:spPr>
          <a:xfrm>
            <a:off x="394554" y="466578"/>
            <a:ext cx="8354891" cy="930447"/>
          </a:xfrm>
        </p:spPr>
        <p:txBody>
          <a:bodyPr vert="horz" lIns="91440" tIns="45720" rIns="91440" bIns="45720" rtlCol="0" anchor="b">
            <a:normAutofit fontScale="90000"/>
          </a:bodyPr>
          <a:lstStyle/>
          <a:p>
            <a:pPr algn="ctr"/>
            <a:r>
              <a:rPr lang="en-US" sz="3600" kern="1200">
                <a:solidFill>
                  <a:srgbClr val="FFFFFF"/>
                </a:solidFill>
                <a:latin typeface="+mj-lt"/>
                <a:ea typeface="+mj-ea"/>
                <a:cs typeface="+mj-cs"/>
              </a:rPr>
              <a:t>Some Standard Results on Public Dataset</a:t>
            </a:r>
          </a:p>
        </p:txBody>
      </p:sp>
      <p:sp>
        <p:nvSpPr>
          <p:cNvPr id="4" name="Text Placeholder 3">
            <a:extLst>
              <a:ext uri="{FF2B5EF4-FFF2-40B4-BE49-F238E27FC236}">
                <a16:creationId xmlns:a16="http://schemas.microsoft.com/office/drawing/2014/main" id="{95714215-299F-455C-B205-749204B44837}"/>
              </a:ext>
            </a:extLst>
          </p:cNvPr>
          <p:cNvSpPr>
            <a:spLocks noGrp="1"/>
          </p:cNvSpPr>
          <p:nvPr>
            <p:ph type="body" sz="quarter" idx="13"/>
          </p:nvPr>
        </p:nvSpPr>
        <p:spPr>
          <a:xfrm>
            <a:off x="1143000" y="1525638"/>
            <a:ext cx="6858000" cy="420001"/>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p>
            <a:pPr algn="ctr"/>
            <a:r>
              <a:rPr lang="en-US" sz="1700" dirty="0" err="1">
                <a:solidFill>
                  <a:srgbClr val="E7E6E6"/>
                </a:solidFill>
                <a:latin typeface="+mn-lt"/>
              </a:rPr>
              <a:t>Kuzushiji</a:t>
            </a:r>
            <a:r>
              <a:rPr lang="en-US" sz="1700" dirty="0">
                <a:solidFill>
                  <a:srgbClr val="E7E6E6"/>
                </a:solidFill>
                <a:latin typeface="+mn-lt"/>
              </a:rPr>
              <a:t>-MNIST</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DC5BACC5-338E-4F0D-A726-73D64507171E}"/>
              </a:ext>
            </a:extLst>
          </p:cNvPr>
          <p:cNvGraphicFramePr>
            <a:graphicFrameLocks noGrp="1"/>
          </p:cNvGraphicFramePr>
          <p:nvPr>
            <p:extLst>
              <p:ext uri="{D42A27DB-BD31-4B8C-83A1-F6EECF244321}">
                <p14:modId xmlns:p14="http://schemas.microsoft.com/office/powerpoint/2010/main" val="3945137245"/>
              </p:ext>
            </p:extLst>
          </p:nvPr>
        </p:nvGraphicFramePr>
        <p:xfrm>
          <a:off x="240026" y="2310834"/>
          <a:ext cx="8622619" cy="1186850"/>
        </p:xfrm>
        <a:graphic>
          <a:graphicData uri="http://schemas.openxmlformats.org/drawingml/2006/table">
            <a:tbl>
              <a:tblPr firstRow="1" bandRow="1">
                <a:tableStyleId>{9D7B26C5-4107-4FEC-AEDC-1716B250A1EF}</a:tableStyleId>
              </a:tblPr>
              <a:tblGrid>
                <a:gridCol w="2705113">
                  <a:extLst>
                    <a:ext uri="{9D8B030D-6E8A-4147-A177-3AD203B41FA5}">
                      <a16:colId xmlns:a16="http://schemas.microsoft.com/office/drawing/2014/main" val="709931328"/>
                    </a:ext>
                  </a:extLst>
                </a:gridCol>
                <a:gridCol w="569268">
                  <a:extLst>
                    <a:ext uri="{9D8B030D-6E8A-4147-A177-3AD203B41FA5}">
                      <a16:colId xmlns:a16="http://schemas.microsoft.com/office/drawing/2014/main" val="2501157587"/>
                    </a:ext>
                  </a:extLst>
                </a:gridCol>
                <a:gridCol w="569268">
                  <a:extLst>
                    <a:ext uri="{9D8B030D-6E8A-4147-A177-3AD203B41FA5}">
                      <a16:colId xmlns:a16="http://schemas.microsoft.com/office/drawing/2014/main" val="3230774887"/>
                    </a:ext>
                  </a:extLst>
                </a:gridCol>
                <a:gridCol w="681681">
                  <a:extLst>
                    <a:ext uri="{9D8B030D-6E8A-4147-A177-3AD203B41FA5}">
                      <a16:colId xmlns:a16="http://schemas.microsoft.com/office/drawing/2014/main" val="1853877849"/>
                    </a:ext>
                  </a:extLst>
                </a:gridCol>
                <a:gridCol w="569268">
                  <a:extLst>
                    <a:ext uri="{9D8B030D-6E8A-4147-A177-3AD203B41FA5}">
                      <a16:colId xmlns:a16="http://schemas.microsoft.com/office/drawing/2014/main" val="390987843"/>
                    </a:ext>
                  </a:extLst>
                </a:gridCol>
                <a:gridCol w="569268">
                  <a:extLst>
                    <a:ext uri="{9D8B030D-6E8A-4147-A177-3AD203B41FA5}">
                      <a16:colId xmlns:a16="http://schemas.microsoft.com/office/drawing/2014/main" val="1582824162"/>
                    </a:ext>
                  </a:extLst>
                </a:gridCol>
                <a:gridCol w="569268">
                  <a:extLst>
                    <a:ext uri="{9D8B030D-6E8A-4147-A177-3AD203B41FA5}">
                      <a16:colId xmlns:a16="http://schemas.microsoft.com/office/drawing/2014/main" val="2792874335"/>
                    </a:ext>
                  </a:extLst>
                </a:gridCol>
                <a:gridCol w="681681">
                  <a:extLst>
                    <a:ext uri="{9D8B030D-6E8A-4147-A177-3AD203B41FA5}">
                      <a16:colId xmlns:a16="http://schemas.microsoft.com/office/drawing/2014/main" val="3843918613"/>
                    </a:ext>
                  </a:extLst>
                </a:gridCol>
                <a:gridCol w="569268">
                  <a:extLst>
                    <a:ext uri="{9D8B030D-6E8A-4147-A177-3AD203B41FA5}">
                      <a16:colId xmlns:a16="http://schemas.microsoft.com/office/drawing/2014/main" val="2334656621"/>
                    </a:ext>
                  </a:extLst>
                </a:gridCol>
                <a:gridCol w="569268">
                  <a:extLst>
                    <a:ext uri="{9D8B030D-6E8A-4147-A177-3AD203B41FA5}">
                      <a16:colId xmlns:a16="http://schemas.microsoft.com/office/drawing/2014/main" val="3733444874"/>
                    </a:ext>
                  </a:extLst>
                </a:gridCol>
                <a:gridCol w="569268">
                  <a:extLst>
                    <a:ext uri="{9D8B030D-6E8A-4147-A177-3AD203B41FA5}">
                      <a16:colId xmlns:a16="http://schemas.microsoft.com/office/drawing/2014/main" val="717122307"/>
                    </a:ext>
                  </a:extLst>
                </a:gridCol>
              </a:tblGrid>
              <a:tr h="313862">
                <a:tc>
                  <a:txBody>
                    <a:bodyPr/>
                    <a:lstStyle/>
                    <a:p>
                      <a:pPr algn="l" fontAlgn="b"/>
                      <a:r>
                        <a:rPr lang="en-US" sz="1600" u="none" strike="noStrike" dirty="0">
                          <a:effectLst/>
                        </a:rPr>
                        <a:t>Normal Classes Image </a:t>
                      </a:r>
                      <a:endParaRPr lang="en-US" sz="1600" b="0" i="0" u="none" strike="noStrike" dirty="0">
                        <a:solidFill>
                          <a:srgbClr val="000000"/>
                        </a:solidFill>
                        <a:effectLst/>
                        <a:latin typeface="Calibri" panose="020F0502020204030204" pitchFamily="34" charset="0"/>
                      </a:endParaRPr>
                    </a:p>
                  </a:txBody>
                  <a:tcPr marL="9733" marR="9733" marT="9733" marB="0" anchor="b"/>
                </a:tc>
                <a:tc gridSpan="10">
                  <a:txBody>
                    <a:bodyPr/>
                    <a:lstStyle/>
                    <a:p>
                      <a:pPr algn="ctr" fontAlgn="b"/>
                      <a:r>
                        <a:rPr lang="en-US" sz="1600" u="none" strike="noStrike" dirty="0">
                          <a:effectLst/>
                        </a:rPr>
                        <a:t>NORMAL CLASS </a:t>
                      </a:r>
                      <a:endParaRPr lang="en-US" sz="1600" b="0" i="0" u="none" strike="noStrike" dirty="0">
                        <a:solidFill>
                          <a:srgbClr val="000000"/>
                        </a:solidFill>
                        <a:effectLst/>
                        <a:latin typeface="Calibri" panose="020F0502020204030204" pitchFamily="34" charset="0"/>
                      </a:endParaRPr>
                    </a:p>
                  </a:txBody>
                  <a:tcPr marL="9733" marR="9733" marT="973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28443418"/>
                  </a:ext>
                </a:extLst>
              </a:tr>
              <a:tr h="313862">
                <a:tc>
                  <a:txBody>
                    <a:bodyPr/>
                    <a:lstStyle/>
                    <a:p>
                      <a:pPr algn="l" fontAlgn="b"/>
                      <a:r>
                        <a:rPr lang="en-US" sz="1600" b="0" i="0" u="none" strike="noStrike" dirty="0">
                          <a:solidFill>
                            <a:srgbClr val="000000"/>
                          </a:solidFill>
                          <a:effectLst/>
                          <a:latin typeface="Calibri" panose="020F0502020204030204" pitchFamily="34" charset="0"/>
                        </a:rPr>
                        <a:t>Anomaly 1%</a:t>
                      </a:r>
                    </a:p>
                  </a:txBody>
                  <a:tcPr marL="9733" marR="9733" marT="9733"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r" fontAlgn="b"/>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733" marR="9733" marT="9733" marB="0" anchor="b"/>
                </a:tc>
                <a:extLst>
                  <a:ext uri="{0D108BD9-81ED-4DB2-BD59-A6C34878D82A}">
                    <a16:rowId xmlns:a16="http://schemas.microsoft.com/office/drawing/2014/main" val="1518132001"/>
                  </a:ext>
                </a:extLst>
              </a:tr>
              <a:tr h="559126">
                <a:tc>
                  <a:txBody>
                    <a:bodyPr/>
                    <a:lstStyle/>
                    <a:p>
                      <a:pPr algn="l" fontAlgn="b"/>
                      <a:r>
                        <a:rPr lang="en-US" sz="1600" u="none" strike="noStrike">
                          <a:effectLst/>
                        </a:rPr>
                        <a:t>Total error (logreg on length differences + recon loss)</a:t>
                      </a:r>
                      <a:endParaRPr lang="en-US" sz="1600" b="0" i="0" u="none" strike="noStrike">
                        <a:solidFill>
                          <a:srgbClr val="000000"/>
                        </a:solidFill>
                        <a:effectLst/>
                        <a:latin typeface="Calibri" panose="020F0502020204030204" pitchFamily="34" charset="0"/>
                      </a:endParaRPr>
                    </a:p>
                  </a:txBody>
                  <a:tcPr marL="9733" marR="9733" marT="9733" marB="0" anchor="b"/>
                </a:tc>
                <a:tc>
                  <a:txBody>
                    <a:bodyPr/>
                    <a:lstStyle/>
                    <a:p>
                      <a:pPr algn="ctr" fontAlgn="b"/>
                      <a:r>
                        <a:rPr lang="en-US" sz="1600" u="none" strike="noStrike" dirty="0">
                          <a:effectLst/>
                        </a:rPr>
                        <a:t>8.40</a:t>
                      </a:r>
                      <a:endParaRPr lang="en-US" sz="1600" b="0" i="0" u="none" strike="noStrike" dirty="0">
                        <a:solidFill>
                          <a:srgbClr val="000000"/>
                        </a:solidFill>
                        <a:effectLst/>
                        <a:latin typeface="Calibri" panose="020F0502020204030204" pitchFamily="34" charset="0"/>
                      </a:endParaRPr>
                    </a:p>
                  </a:txBody>
                  <a:tcPr marL="6048" marR="6048" marT="6048" marB="0" anchor="ctr"/>
                </a:tc>
                <a:tc>
                  <a:txBody>
                    <a:bodyPr/>
                    <a:lstStyle/>
                    <a:p>
                      <a:pPr algn="ctr" fontAlgn="b"/>
                      <a:r>
                        <a:rPr lang="en-US" sz="1600" u="none" strike="noStrike" dirty="0">
                          <a:effectLst/>
                        </a:rPr>
                        <a:t>12.06</a:t>
                      </a:r>
                      <a:endParaRPr lang="en-US" sz="1600" b="0" i="0" u="none" strike="noStrike" dirty="0">
                        <a:solidFill>
                          <a:srgbClr val="000000"/>
                        </a:solidFill>
                        <a:effectLst/>
                        <a:latin typeface="Calibri" panose="020F0502020204030204" pitchFamily="34" charset="0"/>
                      </a:endParaRPr>
                    </a:p>
                  </a:txBody>
                  <a:tcPr marL="6048" marR="6048" marT="6048" marB="0" anchor="ctr"/>
                </a:tc>
                <a:tc>
                  <a:txBody>
                    <a:bodyPr/>
                    <a:lstStyle/>
                    <a:p>
                      <a:pPr algn="ctr" fontAlgn="b"/>
                      <a:r>
                        <a:rPr lang="en-US" sz="1600" u="none" strike="noStrike" dirty="0">
                          <a:effectLst/>
                        </a:rPr>
                        <a:t>16.85</a:t>
                      </a:r>
                      <a:endParaRPr lang="en-US" sz="1600" b="0" i="0" u="none" strike="noStrike" dirty="0">
                        <a:solidFill>
                          <a:srgbClr val="000000"/>
                        </a:solidFill>
                        <a:effectLst/>
                        <a:latin typeface="Calibri" panose="020F0502020204030204" pitchFamily="34" charset="0"/>
                      </a:endParaRPr>
                    </a:p>
                  </a:txBody>
                  <a:tcPr marL="6048" marR="6048" marT="6048" marB="0" anchor="ctr"/>
                </a:tc>
                <a:tc>
                  <a:txBody>
                    <a:bodyPr/>
                    <a:lstStyle/>
                    <a:p>
                      <a:pPr algn="ctr" fontAlgn="b"/>
                      <a:r>
                        <a:rPr lang="en-US" sz="1600" u="none" strike="noStrike" dirty="0">
                          <a:effectLst/>
                        </a:rPr>
                        <a:t>9.14</a:t>
                      </a:r>
                      <a:endParaRPr lang="en-US" sz="1600" b="0" i="0" u="none" strike="noStrike" dirty="0">
                        <a:solidFill>
                          <a:srgbClr val="000000"/>
                        </a:solidFill>
                        <a:effectLst/>
                        <a:latin typeface="Calibri" panose="020F0502020204030204" pitchFamily="34" charset="0"/>
                      </a:endParaRPr>
                    </a:p>
                  </a:txBody>
                  <a:tcPr marL="6048" marR="6048" marT="6048" marB="0" anchor="ctr"/>
                </a:tc>
                <a:tc>
                  <a:txBody>
                    <a:bodyPr/>
                    <a:lstStyle/>
                    <a:p>
                      <a:pPr algn="ctr" fontAlgn="b"/>
                      <a:r>
                        <a:rPr lang="en-US" sz="1600" u="none" strike="noStrike" dirty="0">
                          <a:effectLst/>
                        </a:rPr>
                        <a:t>22.92</a:t>
                      </a:r>
                      <a:endParaRPr lang="en-US" sz="1600" b="0" i="0" u="none" strike="noStrike" dirty="0">
                        <a:solidFill>
                          <a:srgbClr val="000000"/>
                        </a:solidFill>
                        <a:effectLst/>
                        <a:latin typeface="Calibri" panose="020F0502020204030204" pitchFamily="34" charset="0"/>
                      </a:endParaRPr>
                    </a:p>
                  </a:txBody>
                  <a:tcPr marL="6048" marR="6048" marT="6048" marB="0" anchor="ctr"/>
                </a:tc>
                <a:tc>
                  <a:txBody>
                    <a:bodyPr/>
                    <a:lstStyle/>
                    <a:p>
                      <a:pPr algn="ctr" fontAlgn="b"/>
                      <a:r>
                        <a:rPr lang="en-US" sz="1600" u="none" strike="noStrike" dirty="0">
                          <a:effectLst/>
                        </a:rPr>
                        <a:t>8.40</a:t>
                      </a:r>
                      <a:endParaRPr lang="en-US" sz="1600" b="0" i="0" u="none" strike="noStrike" dirty="0">
                        <a:solidFill>
                          <a:srgbClr val="000000"/>
                        </a:solidFill>
                        <a:effectLst/>
                        <a:latin typeface="Calibri" panose="020F0502020204030204" pitchFamily="34" charset="0"/>
                      </a:endParaRPr>
                    </a:p>
                  </a:txBody>
                  <a:tcPr marL="6048" marR="6048" marT="6048" marB="0" anchor="ctr"/>
                </a:tc>
                <a:tc>
                  <a:txBody>
                    <a:bodyPr/>
                    <a:lstStyle/>
                    <a:p>
                      <a:pPr algn="ctr" fontAlgn="b"/>
                      <a:r>
                        <a:rPr lang="en-US" sz="1600" u="none" strike="noStrike" dirty="0">
                          <a:effectLst/>
                        </a:rPr>
                        <a:t>17.24</a:t>
                      </a:r>
                      <a:endParaRPr lang="en-US" sz="1600" b="0" i="0" u="none" strike="noStrike" dirty="0">
                        <a:solidFill>
                          <a:srgbClr val="000000"/>
                        </a:solidFill>
                        <a:effectLst/>
                        <a:latin typeface="Calibri" panose="020F0502020204030204" pitchFamily="34" charset="0"/>
                      </a:endParaRPr>
                    </a:p>
                  </a:txBody>
                  <a:tcPr marL="6048" marR="6048" marT="6048" marB="0" anchor="ctr"/>
                </a:tc>
                <a:tc>
                  <a:txBody>
                    <a:bodyPr/>
                    <a:lstStyle/>
                    <a:p>
                      <a:pPr algn="ctr" fontAlgn="b"/>
                      <a:r>
                        <a:rPr lang="en-US" sz="1600" u="none" strike="noStrike" dirty="0">
                          <a:effectLst/>
                        </a:rPr>
                        <a:t>18.68</a:t>
                      </a:r>
                      <a:endParaRPr lang="en-US" sz="1600" b="0" i="0" u="none" strike="noStrike" dirty="0">
                        <a:solidFill>
                          <a:srgbClr val="000000"/>
                        </a:solidFill>
                        <a:effectLst/>
                        <a:latin typeface="Calibri" panose="020F0502020204030204" pitchFamily="34" charset="0"/>
                      </a:endParaRPr>
                    </a:p>
                  </a:txBody>
                  <a:tcPr marL="6048" marR="6048" marT="6048" marB="0" anchor="ctr"/>
                </a:tc>
                <a:tc>
                  <a:txBody>
                    <a:bodyPr/>
                    <a:lstStyle/>
                    <a:p>
                      <a:pPr algn="ctr" fontAlgn="b"/>
                      <a:r>
                        <a:rPr lang="en-US" sz="1600" u="none" strike="noStrike" dirty="0">
                          <a:effectLst/>
                        </a:rPr>
                        <a:t>12.85</a:t>
                      </a:r>
                      <a:endParaRPr lang="en-US" sz="1600" b="0" i="0" u="none" strike="noStrike" dirty="0">
                        <a:solidFill>
                          <a:srgbClr val="000000"/>
                        </a:solidFill>
                        <a:effectLst/>
                        <a:latin typeface="Calibri" panose="020F0502020204030204" pitchFamily="34" charset="0"/>
                      </a:endParaRPr>
                    </a:p>
                  </a:txBody>
                  <a:tcPr marL="6048" marR="6048" marT="6048" marB="0" anchor="ctr"/>
                </a:tc>
                <a:tc>
                  <a:txBody>
                    <a:bodyPr/>
                    <a:lstStyle/>
                    <a:p>
                      <a:pPr algn="ctr" fontAlgn="b"/>
                      <a:r>
                        <a:rPr lang="en-US" sz="1600" u="none" strike="noStrike" dirty="0">
                          <a:effectLst/>
                        </a:rPr>
                        <a:t>8.55</a:t>
                      </a:r>
                      <a:endParaRPr lang="en-US" sz="1600" b="0" i="0" u="none" strike="noStrike" dirty="0">
                        <a:solidFill>
                          <a:srgbClr val="000000"/>
                        </a:solidFill>
                        <a:effectLst/>
                        <a:latin typeface="Calibri" panose="020F0502020204030204" pitchFamily="34" charset="0"/>
                      </a:endParaRPr>
                    </a:p>
                  </a:txBody>
                  <a:tcPr marL="6048" marR="6048" marT="6048" marB="0" anchor="ctr"/>
                </a:tc>
                <a:extLst>
                  <a:ext uri="{0D108BD9-81ED-4DB2-BD59-A6C34878D82A}">
                    <a16:rowId xmlns:a16="http://schemas.microsoft.com/office/drawing/2014/main" val="3987678040"/>
                  </a:ext>
                </a:extLst>
              </a:tr>
            </a:tbl>
          </a:graphicData>
        </a:graphic>
      </p:graphicFrame>
      <p:sp>
        <p:nvSpPr>
          <p:cNvPr id="16" name="TextBox 15">
            <a:extLst>
              <a:ext uri="{FF2B5EF4-FFF2-40B4-BE49-F238E27FC236}">
                <a16:creationId xmlns:a16="http://schemas.microsoft.com/office/drawing/2014/main" id="{B86855D4-3853-42F6-A70A-4610EDDF019E}"/>
              </a:ext>
            </a:extLst>
          </p:cNvPr>
          <p:cNvSpPr txBox="1"/>
          <p:nvPr/>
        </p:nvSpPr>
        <p:spPr>
          <a:xfrm>
            <a:off x="1143000" y="3730154"/>
            <a:ext cx="2288721" cy="369332"/>
          </a:xfrm>
          <a:prstGeom prst="rect">
            <a:avLst/>
          </a:prstGeom>
          <a:noFill/>
        </p:spPr>
        <p:txBody>
          <a:bodyPr wrap="square" rtlCol="0">
            <a:spAutoFit/>
          </a:bodyPr>
          <a:lstStyle/>
          <a:p>
            <a:r>
              <a:rPr lang="en-US" dirty="0"/>
              <a:t>Normal class ()</a:t>
            </a:r>
          </a:p>
        </p:txBody>
      </p:sp>
      <p:sp>
        <p:nvSpPr>
          <p:cNvPr id="14" name="Rectangle 13">
            <a:extLst>
              <a:ext uri="{FF2B5EF4-FFF2-40B4-BE49-F238E27FC236}">
                <a16:creationId xmlns:a16="http://schemas.microsoft.com/office/drawing/2014/main" id="{A8361F13-F176-4200-9992-D8499AC5DCDB}"/>
              </a:ext>
            </a:extLst>
          </p:cNvPr>
          <p:cNvSpPr/>
          <p:nvPr/>
        </p:nvSpPr>
        <p:spPr>
          <a:xfrm>
            <a:off x="394554" y="3796937"/>
            <a:ext cx="3291840" cy="1034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BF5E505-5F9C-4AEA-B4EF-FB918D727C60}"/>
              </a:ext>
            </a:extLst>
          </p:cNvPr>
          <p:cNvSpPr/>
          <p:nvPr/>
        </p:nvSpPr>
        <p:spPr>
          <a:xfrm>
            <a:off x="382564" y="5115987"/>
            <a:ext cx="3291840" cy="103449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89D529C-6347-4BB7-AC6D-CC004E800331}"/>
              </a:ext>
            </a:extLst>
          </p:cNvPr>
          <p:cNvSpPr txBox="1"/>
          <p:nvPr/>
        </p:nvSpPr>
        <p:spPr>
          <a:xfrm>
            <a:off x="407358" y="5783557"/>
            <a:ext cx="3427895" cy="369332"/>
          </a:xfrm>
          <a:prstGeom prst="rect">
            <a:avLst/>
          </a:prstGeom>
          <a:noFill/>
        </p:spPr>
        <p:txBody>
          <a:bodyPr wrap="square" rtlCol="0">
            <a:spAutoFit/>
          </a:bodyPr>
          <a:lstStyle/>
          <a:p>
            <a:r>
              <a:rPr lang="en-US" dirty="0"/>
              <a:t>Reconstruction for Normal class</a:t>
            </a:r>
          </a:p>
        </p:txBody>
      </p:sp>
      <p:sp>
        <p:nvSpPr>
          <p:cNvPr id="19" name="Rectangle 18">
            <a:extLst>
              <a:ext uri="{FF2B5EF4-FFF2-40B4-BE49-F238E27FC236}">
                <a16:creationId xmlns:a16="http://schemas.microsoft.com/office/drawing/2014/main" id="{3F4AA524-0A79-411B-9823-9E6F889133D8}"/>
              </a:ext>
            </a:extLst>
          </p:cNvPr>
          <p:cNvSpPr/>
          <p:nvPr/>
        </p:nvSpPr>
        <p:spPr>
          <a:xfrm>
            <a:off x="4812030" y="3681538"/>
            <a:ext cx="3291840" cy="1034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5648139-AFC3-48D3-A45D-BA0049223232}"/>
              </a:ext>
            </a:extLst>
          </p:cNvPr>
          <p:cNvSpPr txBox="1"/>
          <p:nvPr/>
        </p:nvSpPr>
        <p:spPr>
          <a:xfrm>
            <a:off x="5824397" y="3599918"/>
            <a:ext cx="2288721" cy="369332"/>
          </a:xfrm>
          <a:prstGeom prst="rect">
            <a:avLst/>
          </a:prstGeom>
          <a:noFill/>
        </p:spPr>
        <p:txBody>
          <a:bodyPr wrap="square" rtlCol="0">
            <a:spAutoFit/>
          </a:bodyPr>
          <a:lstStyle/>
          <a:p>
            <a:r>
              <a:rPr lang="en-US" dirty="0"/>
              <a:t>Anomaly class</a:t>
            </a:r>
          </a:p>
        </p:txBody>
      </p:sp>
      <p:sp>
        <p:nvSpPr>
          <p:cNvPr id="21" name="Rectangle 20">
            <a:extLst>
              <a:ext uri="{FF2B5EF4-FFF2-40B4-BE49-F238E27FC236}">
                <a16:creationId xmlns:a16="http://schemas.microsoft.com/office/drawing/2014/main" id="{F10852BC-F0B7-4610-8929-1CE49FEA10DB}"/>
              </a:ext>
            </a:extLst>
          </p:cNvPr>
          <p:cNvSpPr/>
          <p:nvPr/>
        </p:nvSpPr>
        <p:spPr>
          <a:xfrm>
            <a:off x="4821278" y="5039785"/>
            <a:ext cx="3291840" cy="103449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A05E65A-24DD-47DE-875A-1790579980A6}"/>
              </a:ext>
            </a:extLst>
          </p:cNvPr>
          <p:cNvSpPr txBox="1"/>
          <p:nvPr/>
        </p:nvSpPr>
        <p:spPr>
          <a:xfrm>
            <a:off x="4821278" y="5704951"/>
            <a:ext cx="3291840" cy="369332"/>
          </a:xfrm>
          <a:prstGeom prst="rect">
            <a:avLst/>
          </a:prstGeom>
          <a:noFill/>
        </p:spPr>
        <p:txBody>
          <a:bodyPr wrap="square" rtlCol="0">
            <a:spAutoFit/>
          </a:bodyPr>
          <a:lstStyle/>
          <a:p>
            <a:r>
              <a:rPr lang="en-US" dirty="0"/>
              <a:t>Reconstruction for Anomaly class</a:t>
            </a:r>
          </a:p>
        </p:txBody>
      </p:sp>
      <p:sp>
        <p:nvSpPr>
          <p:cNvPr id="12" name="Slide Number Placeholder 11">
            <a:extLst>
              <a:ext uri="{FF2B5EF4-FFF2-40B4-BE49-F238E27FC236}">
                <a16:creationId xmlns:a16="http://schemas.microsoft.com/office/drawing/2014/main" id="{2ECDA8DB-CB34-44A3-A550-250489AF15D0}"/>
              </a:ext>
            </a:extLst>
          </p:cNvPr>
          <p:cNvSpPr>
            <a:spLocks noGrp="1"/>
          </p:cNvSpPr>
          <p:nvPr>
            <p:ph type="sldNum" sz="quarter" idx="16"/>
          </p:nvPr>
        </p:nvSpPr>
        <p:spPr/>
        <p:txBody>
          <a:bodyPr/>
          <a:lstStyle/>
          <a:p>
            <a:fld id="{AA9480BA-0D33-4D77-999A-7D6B86DD4658}" type="slidenum">
              <a:rPr lang="en-US" smtClean="0"/>
              <a:pPr/>
              <a:t>16</a:t>
            </a:fld>
            <a:endParaRPr lang="en-US"/>
          </a:p>
        </p:txBody>
      </p:sp>
      <p:pic>
        <p:nvPicPr>
          <p:cNvPr id="3" name="Picture 2">
            <a:extLst>
              <a:ext uri="{FF2B5EF4-FFF2-40B4-BE49-F238E27FC236}">
                <a16:creationId xmlns:a16="http://schemas.microsoft.com/office/drawing/2014/main" id="{044E5A1E-8746-416D-A41F-34D05E432E95}"/>
              </a:ext>
            </a:extLst>
          </p:cNvPr>
          <p:cNvPicPr>
            <a:picLocks noChangeAspect="1"/>
          </p:cNvPicPr>
          <p:nvPr/>
        </p:nvPicPr>
        <p:blipFill>
          <a:blip r:embed="rId4"/>
          <a:stretch>
            <a:fillRect/>
          </a:stretch>
        </p:blipFill>
        <p:spPr>
          <a:xfrm rot="16200000">
            <a:off x="5908470" y="-336301"/>
            <a:ext cx="304800" cy="5603556"/>
          </a:xfrm>
          <a:prstGeom prst="rect">
            <a:avLst/>
          </a:prstGeom>
        </p:spPr>
      </p:pic>
      <p:pic>
        <p:nvPicPr>
          <p:cNvPr id="7" name="Graphic 6" descr="Chevron arrows">
            <a:extLst>
              <a:ext uri="{FF2B5EF4-FFF2-40B4-BE49-F238E27FC236}">
                <a16:creationId xmlns:a16="http://schemas.microsoft.com/office/drawing/2014/main" id="{9FF9033C-9B13-47EC-8D15-A58F148640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7360" y="2339525"/>
            <a:ext cx="457200" cy="294939"/>
          </a:xfrm>
          <a:prstGeom prst="rect">
            <a:avLst/>
          </a:prstGeom>
        </p:spPr>
      </p:pic>
      <p:sp>
        <p:nvSpPr>
          <p:cNvPr id="25" name="Segnaposto data 3">
            <a:extLst>
              <a:ext uri="{FF2B5EF4-FFF2-40B4-BE49-F238E27FC236}">
                <a16:creationId xmlns:a16="http://schemas.microsoft.com/office/drawing/2014/main" id="{B16C86B4-5EF8-43A0-AE26-1C21F8F0CE67}"/>
              </a:ext>
            </a:extLst>
          </p:cNvPr>
          <p:cNvSpPr>
            <a:spLocks noGrp="1"/>
          </p:cNvSpPr>
          <p:nvPr>
            <p:ph type="dt" sz="half" idx="14"/>
          </p:nvPr>
        </p:nvSpPr>
        <p:spPr>
          <a:xfrm>
            <a:off x="1067681" y="6508363"/>
            <a:ext cx="1062959" cy="233491"/>
          </a:xfrm>
        </p:spPr>
        <p:txBody>
          <a:bodyPr/>
          <a:lstStyle/>
          <a:p>
            <a:pPr algn="l"/>
            <a:fld id="{A20F74B7-57F3-466E-9935-7BFF4AED0A52}" type="datetime1">
              <a:rPr lang="en-US" smtClean="0"/>
              <a:t>1/19/2020</a:t>
            </a:fld>
            <a:endParaRPr lang="en-US" dirty="0"/>
          </a:p>
        </p:txBody>
      </p:sp>
      <p:sp>
        <p:nvSpPr>
          <p:cNvPr id="24" name="TextBox 23">
            <a:extLst>
              <a:ext uri="{FF2B5EF4-FFF2-40B4-BE49-F238E27FC236}">
                <a16:creationId xmlns:a16="http://schemas.microsoft.com/office/drawing/2014/main" id="{3F753CE1-2E01-4B73-AE89-5ED838599C4E}"/>
              </a:ext>
            </a:extLst>
          </p:cNvPr>
          <p:cNvSpPr txBox="1"/>
          <p:nvPr/>
        </p:nvSpPr>
        <p:spPr>
          <a:xfrm>
            <a:off x="3773165" y="6462197"/>
            <a:ext cx="2423447" cy="369332"/>
          </a:xfrm>
          <a:prstGeom prst="rect">
            <a:avLst/>
          </a:prstGeom>
          <a:noFill/>
        </p:spPr>
        <p:txBody>
          <a:bodyPr wrap="square" rtlCol="0">
            <a:spAutoFit/>
          </a:bodyPr>
          <a:lstStyle/>
          <a:p>
            <a:r>
              <a:rPr lang="en-US" u="sng" dirty="0"/>
              <a:t>SCIENTIFIC OUTLINE</a:t>
            </a:r>
          </a:p>
        </p:txBody>
      </p:sp>
    </p:spTree>
    <p:extLst>
      <p:ext uri="{BB962C8B-B14F-4D97-AF65-F5344CB8AC3E}">
        <p14:creationId xmlns:p14="http://schemas.microsoft.com/office/powerpoint/2010/main" val="3761474463"/>
      </p:ext>
    </p:extLst>
  </p:cSld>
  <p:clrMapOvr>
    <a:masterClrMapping/>
  </p:clrMapOvr>
  <mc:AlternateContent xmlns:mc="http://schemas.openxmlformats.org/markup-compatibility/2006">
    <mc:Choice xmlns:p14="http://schemas.microsoft.com/office/powerpoint/2010/main" Requires="p14">
      <p:transition spd="slow" p14:dur="2000" advTm="4484"/>
    </mc:Choice>
    <mc:Fallback>
      <p:transition spd="slow" advTm="448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9D473-5735-45F4-962E-A2467E9F538F}"/>
              </a:ext>
            </a:extLst>
          </p:cNvPr>
          <p:cNvSpPr>
            <a:spLocks noGrp="1"/>
          </p:cNvSpPr>
          <p:nvPr>
            <p:ph type="title"/>
          </p:nvPr>
        </p:nvSpPr>
        <p:spPr>
          <a:xfrm>
            <a:off x="726304" y="319074"/>
            <a:ext cx="7154776" cy="565914"/>
          </a:xfrm>
        </p:spPr>
        <p:txBody>
          <a:bodyPr/>
          <a:lstStyle/>
          <a:p>
            <a:pPr algn="ctr"/>
            <a:r>
              <a:rPr lang="en-US" dirty="0"/>
              <a:t>Some Results</a:t>
            </a:r>
          </a:p>
        </p:txBody>
      </p:sp>
      <p:sp>
        <p:nvSpPr>
          <p:cNvPr id="5" name="Date Placeholder 4">
            <a:extLst>
              <a:ext uri="{FF2B5EF4-FFF2-40B4-BE49-F238E27FC236}">
                <a16:creationId xmlns:a16="http://schemas.microsoft.com/office/drawing/2014/main" id="{1336B848-01B1-4F2D-98CB-20B2A678A1B4}"/>
              </a:ext>
            </a:extLst>
          </p:cNvPr>
          <p:cNvSpPr>
            <a:spLocks noGrp="1"/>
          </p:cNvSpPr>
          <p:nvPr>
            <p:ph type="dt" sz="half" idx="14"/>
          </p:nvPr>
        </p:nvSpPr>
        <p:spPr/>
        <p:txBody>
          <a:bodyPr/>
          <a:lstStyle/>
          <a:p>
            <a:pPr algn="l"/>
            <a:fld id="{44E9B910-7C47-4A9D-807A-45F096EE2369}" type="datetime1">
              <a:rPr lang="en-US" smtClean="0"/>
              <a:t>1/19/2020</a:t>
            </a:fld>
            <a:endParaRPr lang="en-US" dirty="0"/>
          </a:p>
        </p:txBody>
      </p:sp>
      <p:sp>
        <p:nvSpPr>
          <p:cNvPr id="6" name="Slide Number Placeholder 5">
            <a:extLst>
              <a:ext uri="{FF2B5EF4-FFF2-40B4-BE49-F238E27FC236}">
                <a16:creationId xmlns:a16="http://schemas.microsoft.com/office/drawing/2014/main" id="{93A4BBBA-4103-477B-ACB3-30B69D03F3A8}"/>
              </a:ext>
            </a:extLst>
          </p:cNvPr>
          <p:cNvSpPr>
            <a:spLocks noGrp="1"/>
          </p:cNvSpPr>
          <p:nvPr>
            <p:ph type="sldNum" sz="quarter" idx="16"/>
          </p:nvPr>
        </p:nvSpPr>
        <p:spPr/>
        <p:txBody>
          <a:bodyPr/>
          <a:lstStyle/>
          <a:p>
            <a:fld id="{AA9480BA-0D33-4D77-999A-7D6B86DD4658}" type="slidenum">
              <a:rPr lang="en-US" smtClean="0"/>
              <a:pPr/>
              <a:t>17</a:t>
            </a:fld>
            <a:endParaRPr lang="en-US"/>
          </a:p>
        </p:txBody>
      </p:sp>
      <p:pic>
        <p:nvPicPr>
          <p:cNvPr id="7" name="Content Placeholder 6">
            <a:extLst>
              <a:ext uri="{FF2B5EF4-FFF2-40B4-BE49-F238E27FC236}">
                <a16:creationId xmlns:a16="http://schemas.microsoft.com/office/drawing/2014/main" id="{77D726EA-5176-4F6B-8227-53B13BC2BCC2}"/>
              </a:ext>
            </a:extLst>
          </p:cNvPr>
          <p:cNvPicPr>
            <a:picLocks noGrp="1" noChangeAspect="1"/>
          </p:cNvPicPr>
          <p:nvPr>
            <p:ph idx="1"/>
          </p:nvPr>
        </p:nvPicPr>
        <p:blipFill>
          <a:blip r:embed="rId3"/>
          <a:stretch>
            <a:fillRect/>
          </a:stretch>
        </p:blipFill>
        <p:spPr>
          <a:xfrm>
            <a:off x="21624" y="710419"/>
            <a:ext cx="4135105" cy="2813829"/>
          </a:xfrm>
          <a:prstGeom prst="rect">
            <a:avLst/>
          </a:prstGeom>
        </p:spPr>
      </p:pic>
      <p:pic>
        <p:nvPicPr>
          <p:cNvPr id="8" name="Picture 7">
            <a:extLst>
              <a:ext uri="{FF2B5EF4-FFF2-40B4-BE49-F238E27FC236}">
                <a16:creationId xmlns:a16="http://schemas.microsoft.com/office/drawing/2014/main" id="{6BE8055D-1F96-45BF-87FC-C87B045BF796}"/>
              </a:ext>
            </a:extLst>
          </p:cNvPr>
          <p:cNvPicPr>
            <a:picLocks noChangeAspect="1"/>
          </p:cNvPicPr>
          <p:nvPr/>
        </p:nvPicPr>
        <p:blipFill>
          <a:blip r:embed="rId4"/>
          <a:stretch>
            <a:fillRect/>
          </a:stretch>
        </p:blipFill>
        <p:spPr>
          <a:xfrm>
            <a:off x="4080635" y="3127736"/>
            <a:ext cx="4504072" cy="3273064"/>
          </a:xfrm>
          <a:prstGeom prst="rect">
            <a:avLst/>
          </a:prstGeom>
        </p:spPr>
      </p:pic>
      <p:sp>
        <p:nvSpPr>
          <p:cNvPr id="9" name="TextBox 8">
            <a:extLst>
              <a:ext uri="{FF2B5EF4-FFF2-40B4-BE49-F238E27FC236}">
                <a16:creationId xmlns:a16="http://schemas.microsoft.com/office/drawing/2014/main" id="{1A8942BF-46FF-4FA2-95D6-78064DD50784}"/>
              </a:ext>
            </a:extLst>
          </p:cNvPr>
          <p:cNvSpPr txBox="1"/>
          <p:nvPr/>
        </p:nvSpPr>
        <p:spPr>
          <a:xfrm>
            <a:off x="4403324" y="1393794"/>
            <a:ext cx="3151573" cy="923330"/>
          </a:xfrm>
          <a:prstGeom prst="rect">
            <a:avLst/>
          </a:prstGeom>
          <a:noFill/>
        </p:spPr>
        <p:txBody>
          <a:bodyPr wrap="square" rtlCol="0">
            <a:spAutoFit/>
          </a:bodyPr>
          <a:lstStyle/>
          <a:p>
            <a:r>
              <a:rPr lang="en-US" i="1" dirty="0"/>
              <a:t>Anomaly scores on test data, training done with 10% anomalies. </a:t>
            </a:r>
          </a:p>
        </p:txBody>
      </p:sp>
      <p:sp>
        <p:nvSpPr>
          <p:cNvPr id="10" name="TextBox 9">
            <a:extLst>
              <a:ext uri="{FF2B5EF4-FFF2-40B4-BE49-F238E27FC236}">
                <a16:creationId xmlns:a16="http://schemas.microsoft.com/office/drawing/2014/main" id="{3CD90991-A54D-44FE-A7E4-6F5B89C10CAA}"/>
              </a:ext>
            </a:extLst>
          </p:cNvPr>
          <p:cNvSpPr txBox="1"/>
          <p:nvPr/>
        </p:nvSpPr>
        <p:spPr>
          <a:xfrm>
            <a:off x="1313895" y="4083728"/>
            <a:ext cx="2766740" cy="2308324"/>
          </a:xfrm>
          <a:prstGeom prst="rect">
            <a:avLst/>
          </a:prstGeom>
          <a:noFill/>
        </p:spPr>
        <p:txBody>
          <a:bodyPr wrap="square" rtlCol="0">
            <a:spAutoFit/>
          </a:bodyPr>
          <a:lstStyle/>
          <a:p>
            <a:r>
              <a:rPr lang="en-US" dirty="0"/>
              <a:t>{b} - </a:t>
            </a:r>
            <a:r>
              <a:rPr lang="en-US" i="1" dirty="0"/>
              <a:t>ROC curve for three anomaly detection measures: vector length difference, reconstruction loss, and vector length difference + reconstruction loss. </a:t>
            </a:r>
            <a:endParaRPr lang="en-US" dirty="0"/>
          </a:p>
          <a:p>
            <a:endParaRPr lang="en-US" dirty="0"/>
          </a:p>
        </p:txBody>
      </p:sp>
    </p:spTree>
    <p:custDataLst>
      <p:tags r:id="rId1"/>
    </p:custDataLst>
    <p:extLst>
      <p:ext uri="{BB962C8B-B14F-4D97-AF65-F5344CB8AC3E}">
        <p14:creationId xmlns:p14="http://schemas.microsoft.com/office/powerpoint/2010/main" val="1538985269"/>
      </p:ext>
    </p:extLst>
  </p:cSld>
  <p:clrMapOvr>
    <a:masterClrMapping/>
  </p:clrMapOvr>
  <p:transition spd="slow" advTm="1097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path" presetSubtype="0" accel="50000" decel="50000" fill="hold" grpId="0" nodeType="clickEffect">
                                  <p:stCondLst>
                                    <p:cond delay="0"/>
                                  </p:stCondLst>
                                  <p:childTnLst>
                                    <p:animMotion origin="layout" path="M 0 0 L 0.125 0 C 0.181 0 0.25 -0.069 0.25 -0.125 L 0.25 -0.25 E" pathEditMode="relative" ptsTypes="">
                                      <p:cBhvr>
                                        <p:cTn id="6" dur="2000" spd="-100000" fill="hold"/>
                                        <p:tgtEl>
                                          <p:spTgt spid="9">
                                            <p:txEl>
                                              <p:pRg st="0" end="0"/>
                                            </p:txEl>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8"/>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705E-E8E2-45C7-81BC-3E93ECF4CA0C}"/>
              </a:ext>
            </a:extLst>
          </p:cNvPr>
          <p:cNvSpPr>
            <a:spLocks noGrp="1"/>
          </p:cNvSpPr>
          <p:nvPr>
            <p:ph type="title"/>
          </p:nvPr>
        </p:nvSpPr>
        <p:spPr/>
        <p:txBody>
          <a:bodyPr>
            <a:normAutofit fontScale="90000"/>
          </a:bodyPr>
          <a:lstStyle/>
          <a:p>
            <a:r>
              <a:rPr lang="en-US" b="1" u="sng" dirty="0"/>
              <a:t>Our Proposed Network shows state of the art results</a:t>
            </a:r>
          </a:p>
        </p:txBody>
      </p:sp>
      <p:sp>
        <p:nvSpPr>
          <p:cNvPr id="5" name="Date Placeholder 4">
            <a:extLst>
              <a:ext uri="{FF2B5EF4-FFF2-40B4-BE49-F238E27FC236}">
                <a16:creationId xmlns:a16="http://schemas.microsoft.com/office/drawing/2014/main" id="{B137E59A-A45F-47E7-9AC2-580F83769672}"/>
              </a:ext>
            </a:extLst>
          </p:cNvPr>
          <p:cNvSpPr>
            <a:spLocks noGrp="1"/>
          </p:cNvSpPr>
          <p:nvPr>
            <p:ph type="dt" sz="half" idx="14"/>
          </p:nvPr>
        </p:nvSpPr>
        <p:spPr/>
        <p:txBody>
          <a:bodyPr/>
          <a:lstStyle/>
          <a:p>
            <a:pPr algn="l"/>
            <a:fld id="{44E9B910-7C47-4A9D-807A-45F096EE2369}" type="datetime1">
              <a:rPr lang="en-US" smtClean="0"/>
              <a:t>1/19/2020</a:t>
            </a:fld>
            <a:endParaRPr lang="en-US" dirty="0"/>
          </a:p>
        </p:txBody>
      </p:sp>
      <p:sp>
        <p:nvSpPr>
          <p:cNvPr id="6" name="Slide Number Placeholder 5">
            <a:extLst>
              <a:ext uri="{FF2B5EF4-FFF2-40B4-BE49-F238E27FC236}">
                <a16:creationId xmlns:a16="http://schemas.microsoft.com/office/drawing/2014/main" id="{157BDF46-6910-4477-AA57-208C0980D84F}"/>
              </a:ext>
            </a:extLst>
          </p:cNvPr>
          <p:cNvSpPr>
            <a:spLocks noGrp="1"/>
          </p:cNvSpPr>
          <p:nvPr>
            <p:ph type="sldNum" sz="quarter" idx="16"/>
          </p:nvPr>
        </p:nvSpPr>
        <p:spPr/>
        <p:txBody>
          <a:bodyPr/>
          <a:lstStyle/>
          <a:p>
            <a:fld id="{AA9480BA-0D33-4D77-999A-7D6B86DD4658}" type="slidenum">
              <a:rPr lang="en-US" smtClean="0"/>
              <a:pPr/>
              <a:t>18</a:t>
            </a:fld>
            <a:endParaRPr lang="en-US"/>
          </a:p>
        </p:txBody>
      </p:sp>
      <p:graphicFrame>
        <p:nvGraphicFramePr>
          <p:cNvPr id="7" name="Content Placeholder 6">
            <a:extLst>
              <a:ext uri="{FF2B5EF4-FFF2-40B4-BE49-F238E27FC236}">
                <a16:creationId xmlns:a16="http://schemas.microsoft.com/office/drawing/2014/main" id="{B9A643FE-E6B9-4843-8277-E182E5C8E17B}"/>
              </a:ext>
            </a:extLst>
          </p:cNvPr>
          <p:cNvGraphicFramePr>
            <a:graphicFrameLocks noGrp="1" noChangeAspect="1"/>
          </p:cNvGraphicFramePr>
          <p:nvPr>
            <p:ph idx="1"/>
            <p:extLst>
              <p:ext uri="{D42A27DB-BD31-4B8C-83A1-F6EECF244321}">
                <p14:modId xmlns:p14="http://schemas.microsoft.com/office/powerpoint/2010/main" val="1878630652"/>
              </p:ext>
            </p:extLst>
          </p:nvPr>
        </p:nvGraphicFramePr>
        <p:xfrm>
          <a:off x="1584325" y="1025525"/>
          <a:ext cx="5973763" cy="5230813"/>
        </p:xfrm>
        <a:graphic>
          <a:graphicData uri="http://schemas.openxmlformats.org/presentationml/2006/ole">
            <mc:AlternateContent xmlns:mc="http://schemas.openxmlformats.org/markup-compatibility/2006">
              <mc:Choice xmlns:v="urn:schemas-microsoft-com:vml" Requires="v">
                <p:oleObj spid="_x0000_s1028" name="PDF" r:id="rId3" imgW="0" imgH="360" progId="FoxitReader.Document">
                  <p:embed/>
                </p:oleObj>
              </mc:Choice>
              <mc:Fallback>
                <p:oleObj name="PDF" r:id="rId3" imgW="0" imgH="360" progId="FoxitReader.Document">
                  <p:embed/>
                  <p:pic>
                    <p:nvPicPr>
                      <p:cNvPr id="0" name=""/>
                      <p:cNvPicPr/>
                      <p:nvPr/>
                    </p:nvPicPr>
                    <p:blipFill>
                      <a:blip r:embed="rId4"/>
                      <a:stretch>
                        <a:fillRect/>
                      </a:stretch>
                    </p:blipFill>
                    <p:spPr>
                      <a:xfrm>
                        <a:off x="1584325" y="1025525"/>
                        <a:ext cx="5973763" cy="5230813"/>
                      </a:xfrm>
                      <a:prstGeom prst="rect">
                        <a:avLst/>
                      </a:prstGeom>
                    </p:spPr>
                  </p:pic>
                </p:oleObj>
              </mc:Fallback>
            </mc:AlternateContent>
          </a:graphicData>
        </a:graphic>
      </p:graphicFrame>
    </p:spTree>
    <p:extLst>
      <p:ext uri="{BB962C8B-B14F-4D97-AF65-F5344CB8AC3E}">
        <p14:creationId xmlns:p14="http://schemas.microsoft.com/office/powerpoint/2010/main" val="4139674670"/>
      </p:ext>
    </p:extLst>
  </p:cSld>
  <p:clrMapOvr>
    <a:masterClrMapping/>
  </p:clrMapOvr>
  <mc:AlternateContent xmlns:mc="http://schemas.openxmlformats.org/markup-compatibility/2006">
    <mc:Choice xmlns:p14="http://schemas.microsoft.com/office/powerpoint/2010/main" Requires="p14">
      <p:transition spd="slow" p14:dur="1600" advTm="3430">
        <p:blinds dir="vert"/>
      </p:transition>
    </mc:Choice>
    <mc:Fallback>
      <p:transition spd="slow" advTm="343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2" name="Title 1">
            <a:extLst>
              <a:ext uri="{FF2B5EF4-FFF2-40B4-BE49-F238E27FC236}">
                <a16:creationId xmlns:a16="http://schemas.microsoft.com/office/drawing/2014/main" id="{39963E6C-4D59-4C81-9532-0722CD972DFC}"/>
              </a:ext>
            </a:extLst>
          </p:cNvPr>
          <p:cNvSpPr>
            <a:spLocks noGrp="1"/>
          </p:cNvSpPr>
          <p:nvPr>
            <p:ph type="title"/>
          </p:nvPr>
        </p:nvSpPr>
        <p:spPr>
          <a:xfrm>
            <a:off x="628650" y="4555055"/>
            <a:ext cx="5174047" cy="1723125"/>
          </a:xfrm>
        </p:spPr>
        <p:txBody>
          <a:bodyPr vert="horz" lIns="91440" tIns="45720" rIns="91440" bIns="45720" rtlCol="0" anchor="ctr">
            <a:normAutofit fontScale="90000"/>
          </a:bodyPr>
          <a:lstStyle/>
          <a:p>
            <a:pPr algn="r"/>
            <a:r>
              <a:rPr lang="en-US" sz="6000" kern="1200" dirty="0">
                <a:solidFill>
                  <a:schemeClr val="tx1"/>
                </a:solidFill>
                <a:latin typeface="+mj-lt"/>
                <a:ea typeface="+mj-ea"/>
                <a:cs typeface="+mj-cs"/>
              </a:rPr>
              <a:t>Scan this for published paper</a:t>
            </a:r>
          </a:p>
        </p:txBody>
      </p:sp>
      <p:pic>
        <p:nvPicPr>
          <p:cNvPr id="4" name="Content Placeholder 3">
            <a:extLst>
              <a:ext uri="{FF2B5EF4-FFF2-40B4-BE49-F238E27FC236}">
                <a16:creationId xmlns:a16="http://schemas.microsoft.com/office/drawing/2014/main" id="{9CD72AA7-40FC-43B2-8695-543C28F0451A}"/>
              </a:ext>
            </a:extLst>
          </p:cNvPr>
          <p:cNvPicPr>
            <a:picLocks noGrp="1" noChangeAspect="1"/>
          </p:cNvPicPr>
          <p:nvPr>
            <p:ph idx="1"/>
          </p:nvPr>
        </p:nvPicPr>
        <p:blipFill>
          <a:blip r:embed="rId3"/>
          <a:stretch>
            <a:fillRect/>
          </a:stretch>
        </p:blipFill>
        <p:spPr>
          <a:xfrm>
            <a:off x="5900541" y="3778058"/>
            <a:ext cx="2893871" cy="2597089"/>
          </a:xfrm>
          <a:prstGeom prst="rect">
            <a:avLst/>
          </a:prstGeom>
        </p:spPr>
      </p:pic>
      <p:sp>
        <p:nvSpPr>
          <p:cNvPr id="13" name="Oval 1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5" name="Oval 1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7" name="Oval 1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9" name="Freeform: Shape 18">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21" name="Straight Connector 2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86770A70-5CF6-4A2C-97B7-E8219D01CC5A}"/>
              </a:ext>
            </a:extLst>
          </p:cNvPr>
          <p:cNvSpPr>
            <a:spLocks noGrp="1"/>
          </p:cNvSpPr>
          <p:nvPr>
            <p:ph type="sldNum" sz="quarter" idx="16"/>
          </p:nvPr>
        </p:nvSpPr>
        <p:spPr>
          <a:xfrm>
            <a:off x="8311896" y="6455093"/>
            <a:ext cx="274320" cy="273844"/>
          </a:xfrm>
          <a:prstGeom prst="ellipse">
            <a:avLst/>
          </a:prstGeom>
          <a:solidFill>
            <a:srgbClr val="7F7F7F"/>
          </a:solidFill>
        </p:spPr>
        <p:txBody>
          <a:bodyPr vert="horz" lIns="91440" tIns="45720" rIns="91440" bIns="45720" rtlCol="0" anchor="ctr">
            <a:normAutofit fontScale="62500" lnSpcReduction="20000"/>
          </a:bodyPr>
          <a:lstStyle/>
          <a:p>
            <a:pPr algn="ctr">
              <a:lnSpc>
                <a:spcPct val="90000"/>
              </a:lnSpc>
              <a:spcAft>
                <a:spcPts val="600"/>
              </a:spcAft>
            </a:pPr>
            <a:fld id="{AA9480BA-0D33-4D77-999A-7D6B86DD4658}" type="slidenum">
              <a:rPr lang="en-US" sz="700">
                <a:solidFill>
                  <a:srgbClr val="FFFFFF"/>
                </a:solidFill>
              </a:rPr>
              <a:pPr algn="ctr">
                <a:lnSpc>
                  <a:spcPct val="90000"/>
                </a:lnSpc>
                <a:spcAft>
                  <a:spcPts val="600"/>
                </a:spcAft>
              </a:pPr>
              <a:t>19</a:t>
            </a:fld>
            <a:endParaRPr lang="en-US" sz="700">
              <a:solidFill>
                <a:srgbClr val="FFFFFF"/>
              </a:solidFill>
            </a:endParaRPr>
          </a:p>
        </p:txBody>
      </p:sp>
      <p:graphicFrame>
        <p:nvGraphicFramePr>
          <p:cNvPr id="7" name="Table 6">
            <a:extLst>
              <a:ext uri="{FF2B5EF4-FFF2-40B4-BE49-F238E27FC236}">
                <a16:creationId xmlns:a16="http://schemas.microsoft.com/office/drawing/2014/main" id="{5DA576BA-9891-4FBA-A37C-FAC2645322B5}"/>
              </a:ext>
            </a:extLst>
          </p:cNvPr>
          <p:cNvGraphicFramePr>
            <a:graphicFrameLocks noGrp="1"/>
          </p:cNvGraphicFramePr>
          <p:nvPr>
            <p:extLst>
              <p:ext uri="{D42A27DB-BD31-4B8C-83A1-F6EECF244321}">
                <p14:modId xmlns:p14="http://schemas.microsoft.com/office/powerpoint/2010/main" val="1426594185"/>
              </p:ext>
            </p:extLst>
          </p:nvPr>
        </p:nvGraphicFramePr>
        <p:xfrm>
          <a:off x="348343" y="788499"/>
          <a:ext cx="3315486" cy="3565933"/>
        </p:xfrm>
        <a:graphic>
          <a:graphicData uri="http://schemas.openxmlformats.org/drawingml/2006/table">
            <a:tbl>
              <a:tblPr/>
              <a:tblGrid>
                <a:gridCol w="1812582">
                  <a:extLst>
                    <a:ext uri="{9D8B030D-6E8A-4147-A177-3AD203B41FA5}">
                      <a16:colId xmlns:a16="http://schemas.microsoft.com/office/drawing/2014/main" val="2721891632"/>
                    </a:ext>
                  </a:extLst>
                </a:gridCol>
                <a:gridCol w="1502904">
                  <a:extLst>
                    <a:ext uri="{9D8B030D-6E8A-4147-A177-3AD203B41FA5}">
                      <a16:colId xmlns:a16="http://schemas.microsoft.com/office/drawing/2014/main" val="1774952295"/>
                    </a:ext>
                  </a:extLst>
                </a:gridCol>
              </a:tblGrid>
              <a:tr h="340626">
                <a:tc>
                  <a:txBody>
                    <a:bodyPr/>
                    <a:lstStyle/>
                    <a:p>
                      <a:r>
                        <a:rPr lang="en-US" sz="1300" b="1">
                          <a:solidFill>
                            <a:srgbClr val="1793CE"/>
                          </a:solidFill>
                          <a:effectLst/>
                          <a:latin typeface="inherit"/>
                        </a:rPr>
                        <a:t>Pankaj Mishra</a:t>
                      </a:r>
                      <a:r>
                        <a:rPr lang="en-US" sz="1300">
                          <a:solidFill>
                            <a:srgbClr val="1793CE"/>
                          </a:solidFill>
                          <a:effectLst/>
                        </a:rPr>
                        <a:t>      </a:t>
                      </a:r>
                      <a:br>
                        <a:rPr lang="en-US" sz="1300">
                          <a:solidFill>
                            <a:srgbClr val="878787"/>
                          </a:solidFill>
                          <a:effectLst/>
                        </a:rPr>
                      </a:br>
                      <a:r>
                        <a:rPr lang="en-US" sz="1300">
                          <a:solidFill>
                            <a:srgbClr val="878787"/>
                          </a:solidFill>
                          <a:effectLst/>
                        </a:rPr>
                        <a:t>Ph.D. Researcher</a:t>
                      </a:r>
                      <a:r>
                        <a:rPr lang="en-US" sz="1300">
                          <a:solidFill>
                            <a:srgbClr val="1793CE"/>
                          </a:solidFill>
                          <a:effectLst/>
                        </a:rPr>
                        <a:t>        </a:t>
                      </a:r>
                    </a:p>
                  </a:txBody>
                  <a:tcPr marL="65888" marR="65888" marT="32944" marB="41180" anchor="ctr">
                    <a:lnL>
                      <a:noFill/>
                    </a:lnL>
                    <a:lnR>
                      <a:noFill/>
                    </a:lnR>
                    <a:lnT>
                      <a:noFill/>
                    </a:lnT>
                    <a:lnB w="4763" cap="flat" cmpd="sng" algn="ctr">
                      <a:solidFill>
                        <a:srgbClr val="1793CE"/>
                      </a:solidFill>
                      <a:prstDash val="solid"/>
                      <a:round/>
                      <a:headEnd type="none" w="med" len="med"/>
                      <a:tailEnd type="none" w="med" len="med"/>
                    </a:lnB>
                    <a:solidFill>
                      <a:srgbClr val="FFFFFF"/>
                    </a:solidFill>
                  </a:tcPr>
                </a:tc>
                <a:tc>
                  <a:txBody>
                    <a:bodyPr/>
                    <a:lstStyle/>
                    <a:p>
                      <a:pPr algn="r"/>
                      <a:br>
                        <a:rPr lang="en-US" sz="1300">
                          <a:effectLst/>
                        </a:rPr>
                      </a:br>
                      <a:endParaRPr lang="en-US" sz="1300">
                        <a:effectLst/>
                      </a:endParaRPr>
                    </a:p>
                  </a:txBody>
                  <a:tcPr marL="65888" marR="65888" marT="32944" marB="41180" anchor="ctr">
                    <a:lnL>
                      <a:noFill/>
                    </a:lnL>
                    <a:lnR>
                      <a:noFill/>
                    </a:lnR>
                    <a:lnT>
                      <a:noFill/>
                    </a:lnT>
                    <a:lnB w="4763" cap="flat" cmpd="sng" algn="ctr">
                      <a:solidFill>
                        <a:srgbClr val="1793CE"/>
                      </a:solidFill>
                      <a:prstDash val="solid"/>
                      <a:round/>
                      <a:headEnd type="none" w="med" len="med"/>
                      <a:tailEnd type="none" w="med" len="med"/>
                    </a:lnB>
                    <a:solidFill>
                      <a:srgbClr val="FFFFFF"/>
                    </a:solidFill>
                  </a:tcPr>
                </a:tc>
                <a:extLst>
                  <a:ext uri="{0D108BD9-81ED-4DB2-BD59-A6C34878D82A}">
                    <a16:rowId xmlns:a16="http://schemas.microsoft.com/office/drawing/2014/main" val="2581591099"/>
                  </a:ext>
                </a:extLst>
              </a:tr>
              <a:tr h="191188">
                <a:tc gridSpan="2">
                  <a:txBody>
                    <a:bodyPr/>
                    <a:lstStyle/>
                    <a:p>
                      <a:r>
                        <a:rPr lang="en-US" sz="1300">
                          <a:effectLst/>
                        </a:rPr>
                        <a:t> </a:t>
                      </a:r>
                    </a:p>
                  </a:txBody>
                  <a:tcPr marL="65888" marR="65888" marT="32944" marB="32944" anchor="ctr">
                    <a:lnL>
                      <a:noFill/>
                    </a:lnL>
                    <a:lnR>
                      <a:noFill/>
                    </a:lnR>
                    <a:lnT w="4763" cap="flat" cmpd="sng" algn="ctr">
                      <a:solidFill>
                        <a:srgbClr val="1793CE"/>
                      </a:solidFill>
                      <a:prstDash val="solid"/>
                      <a:round/>
                      <a:headEnd type="none" w="med" len="med"/>
                      <a:tailEnd type="none" w="med" len="med"/>
                    </a:lnT>
                    <a:lnB>
                      <a:noFill/>
                    </a:lnB>
                    <a:solidFill>
                      <a:srgbClr val="FFFFFF"/>
                    </a:solidFill>
                  </a:tcPr>
                </a:tc>
                <a:tc hMerge="1">
                  <a:txBody>
                    <a:bodyPr/>
                    <a:lstStyle/>
                    <a:p>
                      <a:endParaRPr lang="en-US"/>
                    </a:p>
                  </a:txBody>
                  <a:tcPr/>
                </a:tc>
                <a:extLst>
                  <a:ext uri="{0D108BD9-81ED-4DB2-BD59-A6C34878D82A}">
                    <a16:rowId xmlns:a16="http://schemas.microsoft.com/office/drawing/2014/main" val="3833293328"/>
                  </a:ext>
                </a:extLst>
              </a:tr>
              <a:tr h="334661">
                <a:tc gridSpan="2">
                  <a:txBody>
                    <a:bodyPr/>
                    <a:lstStyle/>
                    <a:p>
                      <a:r>
                        <a:rPr lang="en-US" sz="1300" b="1" dirty="0">
                          <a:solidFill>
                            <a:srgbClr val="2C2C2C"/>
                          </a:solidFill>
                          <a:effectLst/>
                        </a:rPr>
                        <a:t>Department of Mathematics, Computer Science, and Physics (DMIF)</a:t>
                      </a:r>
                    </a:p>
                  </a:txBody>
                  <a:tcPr marL="65888" marR="65888" marT="32944" marB="32944" anchor="ctr">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657152541"/>
                  </a:ext>
                </a:extLst>
              </a:tr>
              <a:tr h="525849">
                <a:tc gridSpan="2">
                  <a:txBody>
                    <a:bodyPr/>
                    <a:lstStyle/>
                    <a:p>
                      <a:r>
                        <a:rPr lang="it-IT" sz="1300" dirty="0">
                          <a:solidFill>
                            <a:srgbClr val="2C2C2C"/>
                          </a:solidFill>
                          <a:effectLst/>
                        </a:rPr>
                        <a:t>University of Udine Via Delle Scienze 206, Udine (UD). Italy     </a:t>
                      </a:r>
                      <a:r>
                        <a:rPr lang="en-US" sz="1300" dirty="0">
                          <a:solidFill>
                            <a:srgbClr val="2C2C2C"/>
                          </a:solidFill>
                          <a:effectLst/>
                        </a:rPr>
                        <a:t>[</a:t>
                      </a:r>
                      <a:r>
                        <a:rPr lang="en-US" sz="1300" dirty="0" err="1">
                          <a:solidFill>
                            <a:srgbClr val="2C2C2C"/>
                          </a:solidFill>
                          <a:effectLst/>
                        </a:rPr>
                        <a:t>UniUd</a:t>
                      </a:r>
                      <a:r>
                        <a:rPr lang="en-US" sz="1300" dirty="0">
                          <a:solidFill>
                            <a:srgbClr val="2C2C2C"/>
                          </a:solidFill>
                          <a:effectLst/>
                        </a:rPr>
                        <a:t> - DMIF, </a:t>
                      </a:r>
                      <a:r>
                        <a:rPr lang="en-US" sz="1300" dirty="0" err="1">
                          <a:solidFill>
                            <a:srgbClr val="2C2C2C"/>
                          </a:solidFill>
                          <a:effectLst/>
                        </a:rPr>
                        <a:t>AviReS</a:t>
                      </a:r>
                      <a:r>
                        <a:rPr lang="en-US" sz="1300" dirty="0">
                          <a:solidFill>
                            <a:srgbClr val="2C2C2C"/>
                          </a:solidFill>
                          <a:effectLst/>
                        </a:rPr>
                        <a:t> Lab]</a:t>
                      </a:r>
                    </a:p>
                  </a:txBody>
                  <a:tcPr marL="65888" marR="65888" marT="32944" marB="32944" anchor="ctr">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4013307047"/>
                  </a:ext>
                </a:extLst>
              </a:tr>
              <a:tr h="191188">
                <a:tc gridSpan="2">
                  <a:txBody>
                    <a:bodyPr/>
                    <a:lstStyle/>
                    <a:p>
                      <a:endParaRPr lang="en-US" sz="1300" dirty="0">
                        <a:solidFill>
                          <a:srgbClr val="2C2C2C"/>
                        </a:solidFill>
                        <a:effectLst/>
                      </a:endParaRPr>
                    </a:p>
                    <a:p>
                      <a:r>
                        <a:rPr lang="en-US" sz="1300" dirty="0">
                          <a:solidFill>
                            <a:srgbClr val="2C2C2C"/>
                          </a:solidFill>
                          <a:effectLst/>
                        </a:rPr>
                        <a:t>             </a:t>
                      </a:r>
                      <a:r>
                        <a:rPr lang="en-US" sz="1300" i="1" u="sng" dirty="0">
                          <a:solidFill>
                            <a:srgbClr val="2C2C2C"/>
                          </a:solidFill>
                          <a:effectLst/>
                        </a:rPr>
                        <a:t>+39-3201434039</a:t>
                      </a:r>
                    </a:p>
                    <a:p>
                      <a:endParaRPr lang="en-US" sz="1300" dirty="0">
                        <a:solidFill>
                          <a:srgbClr val="2C2C2C"/>
                        </a:solidFill>
                        <a:effectLst/>
                      </a:endParaRPr>
                    </a:p>
                  </a:txBody>
                  <a:tcPr marL="65888" marR="65888" marT="32944" marB="32944" anchor="ctr">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702113401"/>
                  </a:ext>
                </a:extLst>
              </a:tr>
              <a:tr h="191188">
                <a:tc gridSpan="2">
                  <a:txBody>
                    <a:bodyPr/>
                    <a:lstStyle/>
                    <a:p>
                      <a:r>
                        <a:rPr lang="en-US" sz="1300" i="1" u="sng" dirty="0">
                          <a:solidFill>
                            <a:srgbClr val="2C2C2C"/>
                          </a:solidFill>
                          <a:effectLst/>
                        </a:rPr>
                        <a:t>             mishra.pankaj@spes.uniud.it </a:t>
                      </a:r>
                      <a:endParaRPr lang="en-US" sz="1300" dirty="0">
                        <a:solidFill>
                          <a:srgbClr val="2C2C2C"/>
                        </a:solidFill>
                        <a:effectLst/>
                      </a:endParaRPr>
                    </a:p>
                  </a:txBody>
                  <a:tcPr marL="65888" marR="65888" marT="32944" marB="32944" anchor="ctr">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629897064"/>
                  </a:ext>
                </a:extLst>
              </a:tr>
              <a:tr h="334661">
                <a:tc gridSpan="2">
                  <a:txBody>
                    <a:bodyPr/>
                    <a:lstStyle/>
                    <a:p>
                      <a:endParaRPr lang="en-US" sz="1400" dirty="0">
                        <a:hlinkClick r:id="rId4"/>
                      </a:endParaRPr>
                    </a:p>
                    <a:p>
                      <a:endParaRPr lang="en-US" sz="1400" dirty="0">
                        <a:hlinkClick r:id="rId4"/>
                      </a:endParaRPr>
                    </a:p>
                    <a:p>
                      <a:r>
                        <a:rPr lang="en-US" sz="1400" dirty="0">
                          <a:hlinkClick r:id="rId4"/>
                        </a:rPr>
                        <a:t>           https://www.linkedin.com/in/pankaj-mishra-86898140/</a:t>
                      </a:r>
                      <a:endParaRPr lang="en-US" sz="1300" dirty="0">
                        <a:effectLst/>
                      </a:endParaRPr>
                    </a:p>
                  </a:txBody>
                  <a:tcPr marL="65888" marR="65888" marT="32944" marB="32944" anchor="ctr">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539344644"/>
                  </a:ext>
                </a:extLst>
              </a:tr>
            </a:tbl>
          </a:graphicData>
        </a:graphic>
      </p:graphicFrame>
      <p:pic>
        <p:nvPicPr>
          <p:cNvPr id="4098" name="Picture 2">
            <a:extLst>
              <a:ext uri="{FF2B5EF4-FFF2-40B4-BE49-F238E27FC236}">
                <a16:creationId xmlns:a16="http://schemas.microsoft.com/office/drawing/2014/main" id="{D28622F6-9E5D-48AC-898E-64A7E10B1D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6981" y="482853"/>
            <a:ext cx="2467580" cy="1223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id="{C4859614-9BC2-4EF3-BDE8-38DD5F43ED39}"/>
              </a:ext>
            </a:extLst>
          </p:cNvPr>
          <p:cNvSpPr/>
          <p:nvPr/>
        </p:nvSpPr>
        <p:spPr>
          <a:xfrm>
            <a:off x="5802697" y="1425818"/>
            <a:ext cx="2241319" cy="369332"/>
          </a:xfrm>
          <a:prstGeom prst="rect">
            <a:avLst/>
          </a:prstGeom>
        </p:spPr>
        <p:txBody>
          <a:bodyPr wrap="none">
            <a:spAutoFit/>
          </a:bodyPr>
          <a:lstStyle/>
          <a:p>
            <a:r>
              <a:rPr lang="en-US" dirty="0"/>
              <a:t> </a:t>
            </a:r>
            <a:r>
              <a:rPr lang="en-US" dirty="0">
                <a:hlinkClick r:id="rId6"/>
              </a:rPr>
              <a:t>https://avires.dimi.uniud.it/</a:t>
            </a:r>
            <a:endParaRPr lang="en-US" dirty="0"/>
          </a:p>
        </p:txBody>
      </p:sp>
      <p:pic>
        <p:nvPicPr>
          <p:cNvPr id="10" name="Graphic 9" descr="Speaker phone">
            <a:extLst>
              <a:ext uri="{FF2B5EF4-FFF2-40B4-BE49-F238E27FC236}">
                <a16:creationId xmlns:a16="http://schemas.microsoft.com/office/drawing/2014/main" id="{4050CEFD-F007-4162-A35A-EE8CBD36C2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9048" y="2623814"/>
            <a:ext cx="457199" cy="399400"/>
          </a:xfrm>
          <a:prstGeom prst="rect">
            <a:avLst/>
          </a:prstGeom>
        </p:spPr>
      </p:pic>
      <p:pic>
        <p:nvPicPr>
          <p:cNvPr id="37" name="Graphic 36" descr="Diploma">
            <a:extLst>
              <a:ext uri="{FF2B5EF4-FFF2-40B4-BE49-F238E27FC236}">
                <a16:creationId xmlns:a16="http://schemas.microsoft.com/office/drawing/2014/main" id="{12CE7B06-E28B-4618-80D0-12ABEFBF68B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2226" y="3057714"/>
            <a:ext cx="414820" cy="414820"/>
          </a:xfrm>
          <a:prstGeom prst="rect">
            <a:avLst/>
          </a:prstGeom>
        </p:spPr>
      </p:pic>
      <p:pic>
        <p:nvPicPr>
          <p:cNvPr id="40" name="Picture 39">
            <a:extLst>
              <a:ext uri="{FF2B5EF4-FFF2-40B4-BE49-F238E27FC236}">
                <a16:creationId xmlns:a16="http://schemas.microsoft.com/office/drawing/2014/main" id="{50829C09-BE6A-4FD0-8172-339DE0355C8B}"/>
              </a:ext>
            </a:extLst>
          </p:cNvPr>
          <p:cNvPicPr>
            <a:picLocks noChangeAspect="1"/>
          </p:cNvPicPr>
          <p:nvPr/>
        </p:nvPicPr>
        <p:blipFill>
          <a:blip r:embed="rId11"/>
          <a:stretch>
            <a:fillRect/>
          </a:stretch>
        </p:blipFill>
        <p:spPr>
          <a:xfrm>
            <a:off x="349588" y="3681474"/>
            <a:ext cx="457200" cy="419100"/>
          </a:xfrm>
          <a:prstGeom prst="rect">
            <a:avLst/>
          </a:prstGeom>
        </p:spPr>
      </p:pic>
    </p:spTree>
    <p:custDataLst>
      <p:tags r:id="rId1"/>
    </p:custDataLst>
    <p:extLst>
      <p:ext uri="{BB962C8B-B14F-4D97-AF65-F5344CB8AC3E}">
        <p14:creationId xmlns:p14="http://schemas.microsoft.com/office/powerpoint/2010/main" val="27183152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6290">
        <p15:prstTrans prst="wind"/>
      </p:transition>
    </mc:Choice>
    <mc:Fallback>
      <p:transition spd="slow" advTm="629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A11D-55AE-4DCA-A580-4A73E0BC9777}"/>
              </a:ext>
            </a:extLst>
          </p:cNvPr>
          <p:cNvSpPr>
            <a:spLocks noGrp="1"/>
          </p:cNvSpPr>
          <p:nvPr>
            <p:ph type="title"/>
          </p:nvPr>
        </p:nvSpPr>
        <p:spPr>
          <a:xfrm>
            <a:off x="628650" y="319074"/>
            <a:ext cx="7154776" cy="565914"/>
          </a:xfrm>
        </p:spPr>
        <p:txBody>
          <a:bodyPr/>
          <a:lstStyle/>
          <a:p>
            <a:pPr algn="ctr"/>
            <a:r>
              <a:rPr lang="en-US" u="sng" dirty="0"/>
              <a:t>Problem and Contribution</a:t>
            </a:r>
          </a:p>
        </p:txBody>
      </p:sp>
      <p:sp>
        <p:nvSpPr>
          <p:cNvPr id="3" name="Content Placeholder 2">
            <a:extLst>
              <a:ext uri="{FF2B5EF4-FFF2-40B4-BE49-F238E27FC236}">
                <a16:creationId xmlns:a16="http://schemas.microsoft.com/office/drawing/2014/main" id="{4F05790C-87B1-4870-81CC-C57B7B81334C}"/>
              </a:ext>
            </a:extLst>
          </p:cNvPr>
          <p:cNvSpPr>
            <a:spLocks noGrp="1"/>
          </p:cNvSpPr>
          <p:nvPr>
            <p:ph idx="1"/>
          </p:nvPr>
        </p:nvSpPr>
        <p:spPr>
          <a:xfrm>
            <a:off x="628650" y="1025982"/>
            <a:ext cx="7886700" cy="2403017"/>
          </a:xfrm>
        </p:spPr>
        <p:txBody>
          <a:bodyPr>
            <a:normAutofit fontScale="25000" lnSpcReduction="20000"/>
          </a:bodyPr>
          <a:lstStyle/>
          <a:p>
            <a:pPr marL="0" indent="0" algn="ctr">
              <a:buNone/>
            </a:pPr>
            <a:r>
              <a:rPr lang="en-US" sz="7200" b="1" u="sng" dirty="0">
                <a:latin typeface="Helvetica Neue"/>
              </a:rPr>
              <a:t>Problem</a:t>
            </a:r>
          </a:p>
          <a:p>
            <a:pPr marL="0" indent="0">
              <a:buNone/>
            </a:pPr>
            <a:r>
              <a:rPr lang="en-US" sz="7200" b="1" dirty="0">
                <a:solidFill>
                  <a:schemeClr val="tx1">
                    <a:lumMod val="75000"/>
                  </a:schemeClr>
                </a:solidFill>
                <a:latin typeface="Helvetica Neue"/>
              </a:rPr>
              <a:t>Image anomaly detection consists in finding images with anomalous, unusual patterns with respect to a set of normal data. Anomaly detection can be applied to several fields and has numerous practical applications, e.g. in industrial inspection, medical imaging, security enforcement, etc.. However, anomaly detection techniques often still rely on traditional approaches such as one-class Support Vector Machines, while the topic has not been fully developed yet in the context of modern deep learning approaches. Additionally, these processes suffer a lot because of the lack of quality dataset or highly imbalanced dataset.</a:t>
            </a:r>
            <a:endParaRPr lang="en-US" sz="7200" b="1" dirty="0">
              <a:solidFill>
                <a:schemeClr val="tx1">
                  <a:lumMod val="75000"/>
                </a:schemeClr>
              </a:solidFill>
              <a:latin typeface="Helvetica Neue"/>
              <a:ea typeface="Nimbus Sans Becker D" charset="0"/>
              <a:cs typeface="Nimbus Sans Becker D" charset="0"/>
            </a:endParaRPr>
          </a:p>
          <a:p>
            <a:pPr marL="0" indent="0">
              <a:buNone/>
            </a:pPr>
            <a:endParaRPr lang="en-US" dirty="0"/>
          </a:p>
        </p:txBody>
      </p:sp>
      <p:sp>
        <p:nvSpPr>
          <p:cNvPr id="5" name="Date Placeholder 4">
            <a:extLst>
              <a:ext uri="{FF2B5EF4-FFF2-40B4-BE49-F238E27FC236}">
                <a16:creationId xmlns:a16="http://schemas.microsoft.com/office/drawing/2014/main" id="{3B71F43B-8521-42C1-AB5F-08E3755E4F0B}"/>
              </a:ext>
            </a:extLst>
          </p:cNvPr>
          <p:cNvSpPr>
            <a:spLocks noGrp="1"/>
          </p:cNvSpPr>
          <p:nvPr>
            <p:ph type="dt" sz="half" idx="14"/>
          </p:nvPr>
        </p:nvSpPr>
        <p:spPr/>
        <p:txBody>
          <a:bodyPr/>
          <a:lstStyle/>
          <a:p>
            <a:pPr algn="l"/>
            <a:fld id="{44E9B910-7C47-4A9D-807A-45F096EE2369}" type="datetime1">
              <a:rPr lang="en-US" smtClean="0"/>
              <a:t>1/19/2020</a:t>
            </a:fld>
            <a:endParaRPr lang="en-US" dirty="0"/>
          </a:p>
        </p:txBody>
      </p:sp>
      <p:sp>
        <p:nvSpPr>
          <p:cNvPr id="6" name="Slide Number Placeholder 5">
            <a:extLst>
              <a:ext uri="{FF2B5EF4-FFF2-40B4-BE49-F238E27FC236}">
                <a16:creationId xmlns:a16="http://schemas.microsoft.com/office/drawing/2014/main" id="{53C59E4E-3651-46E0-9C1E-55F854DAE6A5}"/>
              </a:ext>
            </a:extLst>
          </p:cNvPr>
          <p:cNvSpPr>
            <a:spLocks noGrp="1"/>
          </p:cNvSpPr>
          <p:nvPr>
            <p:ph type="sldNum" sz="quarter" idx="16"/>
          </p:nvPr>
        </p:nvSpPr>
        <p:spPr/>
        <p:txBody>
          <a:bodyPr/>
          <a:lstStyle/>
          <a:p>
            <a:fld id="{AA9480BA-0D33-4D77-999A-7D6B86DD4658}" type="slidenum">
              <a:rPr lang="en-US" smtClean="0"/>
              <a:pPr/>
              <a:t>2</a:t>
            </a:fld>
            <a:endParaRPr lang="en-US"/>
          </a:p>
        </p:txBody>
      </p:sp>
      <p:sp>
        <p:nvSpPr>
          <p:cNvPr id="7" name="TextBox 6">
            <a:extLst>
              <a:ext uri="{FF2B5EF4-FFF2-40B4-BE49-F238E27FC236}">
                <a16:creationId xmlns:a16="http://schemas.microsoft.com/office/drawing/2014/main" id="{BDB1702E-8AA5-4DE8-B979-971B2E5B54E9}"/>
              </a:ext>
            </a:extLst>
          </p:cNvPr>
          <p:cNvSpPr txBox="1"/>
          <p:nvPr/>
        </p:nvSpPr>
        <p:spPr>
          <a:xfrm>
            <a:off x="736847" y="3577701"/>
            <a:ext cx="7483875" cy="2308324"/>
          </a:xfrm>
          <a:prstGeom prst="rect">
            <a:avLst/>
          </a:prstGeom>
          <a:noFill/>
        </p:spPr>
        <p:txBody>
          <a:bodyPr wrap="square" rtlCol="0">
            <a:spAutoFit/>
          </a:bodyPr>
          <a:lstStyle/>
          <a:p>
            <a:pPr algn="ctr"/>
            <a:r>
              <a:rPr lang="en-US" b="1" u="sng" dirty="0">
                <a:latin typeface="Nimbus Sans Becker D" charset="0"/>
                <a:ea typeface="Nimbus Sans Becker D" charset="0"/>
                <a:cs typeface="Nimbus Sans Becker D" charset="0"/>
              </a:rPr>
              <a:t>Contribution</a:t>
            </a:r>
          </a:p>
          <a:p>
            <a:pPr marL="285750" indent="-285750" algn="just">
              <a:buFont typeface="Wingdings" panose="05000000000000000000" pitchFamily="2" charset="2"/>
              <a:buChar char="q"/>
            </a:pPr>
            <a:r>
              <a:rPr lang="en-US" b="1" dirty="0">
                <a:latin typeface="Nimbus Sans Becker D" charset="0"/>
                <a:ea typeface="Nimbus Sans Becker D" charset="0"/>
                <a:cs typeface="Nimbus Sans Becker D" charset="0"/>
              </a:rPr>
              <a:t>We tried to incorporate the use of deep learning networks to learn the instantiation parameters of the objects in the image and then use it for the classification.</a:t>
            </a:r>
          </a:p>
          <a:p>
            <a:pPr marL="285750" indent="-285750" algn="just">
              <a:buFont typeface="Wingdings" panose="05000000000000000000" pitchFamily="2" charset="2"/>
              <a:buChar char="q"/>
            </a:pPr>
            <a:r>
              <a:rPr lang="en-US" b="1" dirty="0">
                <a:latin typeface="Nimbus Sans Becker D" charset="0"/>
                <a:ea typeface="Nimbus Sans Becker D" charset="0"/>
                <a:cs typeface="Nimbus Sans Becker D" charset="0"/>
              </a:rPr>
              <a:t>We developed a novel method of anomaly segmentation.</a:t>
            </a:r>
          </a:p>
          <a:p>
            <a:pPr marL="285750" indent="-285750" algn="just">
              <a:buFont typeface="Wingdings" panose="05000000000000000000" pitchFamily="2" charset="2"/>
              <a:buChar char="q"/>
            </a:pPr>
            <a:r>
              <a:rPr lang="en-US" b="1" dirty="0">
                <a:latin typeface="Nimbus Sans Becker D" charset="0"/>
                <a:ea typeface="Nimbus Sans Becker D" charset="0"/>
                <a:cs typeface="Nimbus Sans Becker D" charset="0"/>
              </a:rPr>
              <a:t>The method has been developed to work on highly imbalanced datasets (which is a general scenario in these cases).</a:t>
            </a:r>
          </a:p>
          <a:p>
            <a:endParaRPr lang="en-US" dirty="0"/>
          </a:p>
        </p:txBody>
      </p:sp>
    </p:spTree>
    <p:custDataLst>
      <p:tags r:id="rId1"/>
    </p:custDataLst>
    <p:extLst>
      <p:ext uri="{BB962C8B-B14F-4D97-AF65-F5344CB8AC3E}">
        <p14:creationId xmlns:p14="http://schemas.microsoft.com/office/powerpoint/2010/main" val="997125900"/>
      </p:ext>
    </p:extLst>
  </p:cSld>
  <p:clrMapOvr>
    <a:masterClrMapping/>
  </p:clrMapOvr>
  <mc:AlternateContent xmlns:mc="http://schemas.openxmlformats.org/markup-compatibility/2006">
    <mc:Choice xmlns:p14="http://schemas.microsoft.com/office/powerpoint/2010/main" Requires="p14">
      <p:transition spd="slow" p14:dur="2000" advTm="13264"/>
    </mc:Choice>
    <mc:Fallback>
      <p:transition spd="slow" advTm="132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7">
                                            <p:txEl>
                                              <p:pRg st="0" end="0"/>
                                            </p:txEl>
                                          </p:spTgt>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7">
                                            <p:txEl>
                                              <p:pRg st="1" end="1"/>
                                            </p:txEl>
                                          </p:spTgt>
                                        </p:tgtEl>
                                      </p:cBhvr>
                                      <p:by x="150000" y="150000"/>
                                    </p:animScale>
                                  </p:childTnLst>
                                </p:cTn>
                              </p:par>
                              <p:par>
                                <p:cTn id="19" presetID="6" presetClass="emph" presetSubtype="0" fill="hold" nodeType="withEffect">
                                  <p:stCondLst>
                                    <p:cond delay="0"/>
                                  </p:stCondLst>
                                  <p:childTnLst>
                                    <p:animScale>
                                      <p:cBhvr>
                                        <p:cTn id="20" dur="2000" fill="hold"/>
                                        <p:tgtEl>
                                          <p:spTgt spid="7">
                                            <p:txEl>
                                              <p:pRg st="2" end="2"/>
                                            </p:txEl>
                                          </p:spTgt>
                                        </p:tgtEl>
                                      </p:cBhvr>
                                      <p:by x="150000" y="150000"/>
                                    </p:animScale>
                                  </p:childTnLst>
                                </p:cTn>
                              </p:par>
                              <p:par>
                                <p:cTn id="21" presetID="6" presetClass="emph" presetSubtype="0" fill="hold" nodeType="withEffect">
                                  <p:stCondLst>
                                    <p:cond delay="0"/>
                                  </p:stCondLst>
                                  <p:childTnLst>
                                    <p:animScale>
                                      <p:cBhvr>
                                        <p:cTn id="22" dur="2000" fill="hold"/>
                                        <p:tgtEl>
                                          <p:spTgt spid="7">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AF44-2A3D-4089-87AC-EE4304888BA4}"/>
              </a:ext>
            </a:extLst>
          </p:cNvPr>
          <p:cNvSpPr>
            <a:spLocks noGrp="1"/>
          </p:cNvSpPr>
          <p:nvPr>
            <p:ph type="title"/>
          </p:nvPr>
        </p:nvSpPr>
        <p:spPr/>
        <p:txBody>
          <a:bodyPr/>
          <a:lstStyle/>
          <a:p>
            <a:r>
              <a:rPr lang="en-US" dirty="0"/>
              <a:t>Anomaly Detection</a:t>
            </a:r>
          </a:p>
        </p:txBody>
      </p:sp>
      <p:sp>
        <p:nvSpPr>
          <p:cNvPr id="3" name="Content Placeholder 2">
            <a:extLst>
              <a:ext uri="{FF2B5EF4-FFF2-40B4-BE49-F238E27FC236}">
                <a16:creationId xmlns:a16="http://schemas.microsoft.com/office/drawing/2014/main" id="{42898C8A-B9E4-4AB5-B72D-40262F6C0FAF}"/>
              </a:ext>
            </a:extLst>
          </p:cNvPr>
          <p:cNvSpPr>
            <a:spLocks noGrp="1"/>
          </p:cNvSpPr>
          <p:nvPr>
            <p:ph idx="1"/>
          </p:nvPr>
        </p:nvSpPr>
        <p:spPr/>
        <p:txBody>
          <a:bodyPr/>
          <a:lstStyle/>
          <a:p>
            <a:r>
              <a:rPr lang="en-US" dirty="0"/>
              <a:t>In data mining, </a:t>
            </a:r>
            <a:r>
              <a:rPr lang="en-US" b="1" dirty="0">
                <a:hlinkClick r:id="rId3"/>
              </a:rPr>
              <a:t>anomaly detection</a:t>
            </a:r>
            <a:r>
              <a:rPr lang="en-US" dirty="0"/>
              <a:t> (also </a:t>
            </a:r>
            <a:r>
              <a:rPr lang="en-US" b="1" dirty="0"/>
              <a:t>outlier detection</a:t>
            </a:r>
            <a:r>
              <a:rPr lang="en-US" dirty="0"/>
              <a:t>) is the identification of rare items, events or observations which raise suspicions by differing significantly from the majority of the data.</a:t>
            </a:r>
          </a:p>
          <a:p>
            <a:pPr marL="0" indent="0">
              <a:buNone/>
            </a:pPr>
            <a:endParaRPr lang="en-US" dirty="0"/>
          </a:p>
        </p:txBody>
      </p:sp>
      <p:sp>
        <p:nvSpPr>
          <p:cNvPr id="5" name="Date Placeholder 4">
            <a:extLst>
              <a:ext uri="{FF2B5EF4-FFF2-40B4-BE49-F238E27FC236}">
                <a16:creationId xmlns:a16="http://schemas.microsoft.com/office/drawing/2014/main" id="{80CD71F8-81D8-45D6-87FB-94DE36CBDCFF}"/>
              </a:ext>
            </a:extLst>
          </p:cNvPr>
          <p:cNvSpPr>
            <a:spLocks noGrp="1"/>
          </p:cNvSpPr>
          <p:nvPr>
            <p:ph type="dt" sz="half" idx="14"/>
          </p:nvPr>
        </p:nvSpPr>
        <p:spPr/>
        <p:txBody>
          <a:bodyPr/>
          <a:lstStyle/>
          <a:p>
            <a:pPr algn="l"/>
            <a:fld id="{54373A79-32AB-4FFE-AB80-1895A511CB12}" type="datetime1">
              <a:rPr lang="en-US" smtClean="0"/>
              <a:t>1/19/2020</a:t>
            </a:fld>
            <a:endParaRPr lang="en-US" dirty="0"/>
          </a:p>
        </p:txBody>
      </p:sp>
      <p:graphicFrame>
        <p:nvGraphicFramePr>
          <p:cNvPr id="8" name="Diagram 7">
            <a:extLst>
              <a:ext uri="{FF2B5EF4-FFF2-40B4-BE49-F238E27FC236}">
                <a16:creationId xmlns:a16="http://schemas.microsoft.com/office/drawing/2014/main" id="{9B1CD92C-8FBA-406D-823B-E3A8AC2CDCC2}"/>
              </a:ext>
            </a:extLst>
          </p:cNvPr>
          <p:cNvGraphicFramePr/>
          <p:nvPr>
            <p:extLst>
              <p:ext uri="{D42A27DB-BD31-4B8C-83A1-F6EECF244321}">
                <p14:modId xmlns:p14="http://schemas.microsoft.com/office/powerpoint/2010/main" val="2419797543"/>
              </p:ext>
            </p:extLst>
          </p:nvPr>
        </p:nvGraphicFramePr>
        <p:xfrm>
          <a:off x="1158038" y="231795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6889ED49-3573-439E-BCA3-21DE2337BDF5}"/>
              </a:ext>
            </a:extLst>
          </p:cNvPr>
          <p:cNvSpPr>
            <a:spLocks noGrp="1"/>
          </p:cNvSpPr>
          <p:nvPr>
            <p:ph type="sldNum" sz="quarter" idx="16"/>
          </p:nvPr>
        </p:nvSpPr>
        <p:spPr/>
        <p:txBody>
          <a:bodyPr/>
          <a:lstStyle/>
          <a:p>
            <a:fld id="{AA9480BA-0D33-4D77-999A-7D6B86DD4658}" type="slidenum">
              <a:rPr lang="en-US" smtClean="0"/>
              <a:pPr/>
              <a:t>3</a:t>
            </a:fld>
            <a:endParaRPr lang="en-US"/>
          </a:p>
        </p:txBody>
      </p:sp>
      <p:sp>
        <p:nvSpPr>
          <p:cNvPr id="7" name="TextBox 6">
            <a:extLst>
              <a:ext uri="{FF2B5EF4-FFF2-40B4-BE49-F238E27FC236}">
                <a16:creationId xmlns:a16="http://schemas.microsoft.com/office/drawing/2014/main" id="{45E7F759-E0F5-4076-BA88-100E2739B272}"/>
              </a:ext>
            </a:extLst>
          </p:cNvPr>
          <p:cNvSpPr txBox="1"/>
          <p:nvPr/>
        </p:nvSpPr>
        <p:spPr>
          <a:xfrm>
            <a:off x="3915208" y="6508785"/>
            <a:ext cx="2423447" cy="369332"/>
          </a:xfrm>
          <a:prstGeom prst="rect">
            <a:avLst/>
          </a:prstGeom>
          <a:noFill/>
        </p:spPr>
        <p:txBody>
          <a:bodyPr wrap="square" rtlCol="0">
            <a:spAutoFit/>
          </a:bodyPr>
          <a:lstStyle/>
          <a:p>
            <a:r>
              <a:rPr lang="en-US" u="sng" dirty="0"/>
              <a:t>SCIENTIFIC OUTLINE</a:t>
            </a:r>
          </a:p>
        </p:txBody>
      </p:sp>
    </p:spTree>
    <p:custDataLst>
      <p:tags r:id="rId1"/>
    </p:custDataLst>
    <p:extLst>
      <p:ext uri="{BB962C8B-B14F-4D97-AF65-F5344CB8AC3E}">
        <p14:creationId xmlns:p14="http://schemas.microsoft.com/office/powerpoint/2010/main" val="2828545296"/>
      </p:ext>
    </p:extLst>
  </p:cSld>
  <p:clrMapOvr>
    <a:masterClrMapping/>
  </p:clrMapOvr>
  <mc:AlternateContent xmlns:mc="http://schemas.openxmlformats.org/markup-compatibility/2006">
    <mc:Choice xmlns:p14="http://schemas.microsoft.com/office/powerpoint/2010/main" Requires="p14">
      <p:transition spd="slow" p14:dur="2000" advTm="10927"/>
    </mc:Choice>
    <mc:Fallback>
      <p:transition spd="slow" advTm="109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gtEl>
                                        <p:attrNameLst>
                                          <p:attrName>style.color</p:attrName>
                                        </p:attrNameLst>
                                      </p:cBhvr>
                                      <p:to>
                                        <p:clrVal>
                                          <a:schemeClr val="accent2"/>
                                        </p:clrVal>
                                      </p:to>
                                    </p:set>
                                    <p:set>
                                      <p:cBhvr>
                                        <p:cTn id="7" dur="500" fill="hold"/>
                                        <p:tgtEl>
                                          <p:spTgt spid="3"/>
                                        </p:tgtEl>
                                        <p:attrNameLst>
                                          <p:attrName>fillcolor</p:attrName>
                                        </p:attrNameLst>
                                      </p:cBhvr>
                                      <p:to>
                                        <p:clrVal>
                                          <a:schemeClr val="accent2"/>
                                        </p:clrVal>
                                      </p:to>
                                    </p:set>
                                    <p:set>
                                      <p:cBhvr>
                                        <p:cTn id="8" dur="500" fill="hold"/>
                                        <p:tgtEl>
                                          <p:spTgt spid="3"/>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80">
                                          <p:stCondLst>
                                            <p:cond delay="0"/>
                                          </p:stCondLst>
                                        </p:cTn>
                                        <p:tgtEl>
                                          <p:spTgt spid="8"/>
                                        </p:tgtEl>
                                      </p:cBhvr>
                                    </p:animEffect>
                                    <p:anim calcmode="lin" valueType="num">
                                      <p:cBhvr>
                                        <p:cTn id="1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 dur="26">
                                          <p:stCondLst>
                                            <p:cond delay="650"/>
                                          </p:stCondLst>
                                        </p:cTn>
                                        <p:tgtEl>
                                          <p:spTgt spid="8"/>
                                        </p:tgtEl>
                                      </p:cBhvr>
                                      <p:to x="100000" y="60000"/>
                                    </p:animScale>
                                    <p:animScale>
                                      <p:cBhvr>
                                        <p:cTn id="20" dur="166" decel="50000">
                                          <p:stCondLst>
                                            <p:cond delay="676"/>
                                          </p:stCondLst>
                                        </p:cTn>
                                        <p:tgtEl>
                                          <p:spTgt spid="8"/>
                                        </p:tgtEl>
                                      </p:cBhvr>
                                      <p:to x="100000" y="100000"/>
                                    </p:animScale>
                                    <p:animScale>
                                      <p:cBhvr>
                                        <p:cTn id="21" dur="26">
                                          <p:stCondLst>
                                            <p:cond delay="1312"/>
                                          </p:stCondLst>
                                        </p:cTn>
                                        <p:tgtEl>
                                          <p:spTgt spid="8"/>
                                        </p:tgtEl>
                                      </p:cBhvr>
                                      <p:to x="100000" y="80000"/>
                                    </p:animScale>
                                    <p:animScale>
                                      <p:cBhvr>
                                        <p:cTn id="22" dur="166" decel="50000">
                                          <p:stCondLst>
                                            <p:cond delay="1338"/>
                                          </p:stCondLst>
                                        </p:cTn>
                                        <p:tgtEl>
                                          <p:spTgt spid="8"/>
                                        </p:tgtEl>
                                      </p:cBhvr>
                                      <p:to x="100000" y="100000"/>
                                    </p:animScale>
                                    <p:animScale>
                                      <p:cBhvr>
                                        <p:cTn id="23" dur="26">
                                          <p:stCondLst>
                                            <p:cond delay="1642"/>
                                          </p:stCondLst>
                                        </p:cTn>
                                        <p:tgtEl>
                                          <p:spTgt spid="8"/>
                                        </p:tgtEl>
                                      </p:cBhvr>
                                      <p:to x="100000" y="90000"/>
                                    </p:animScale>
                                    <p:animScale>
                                      <p:cBhvr>
                                        <p:cTn id="24" dur="166" decel="50000">
                                          <p:stCondLst>
                                            <p:cond delay="1668"/>
                                          </p:stCondLst>
                                        </p:cTn>
                                        <p:tgtEl>
                                          <p:spTgt spid="8"/>
                                        </p:tgtEl>
                                      </p:cBhvr>
                                      <p:to x="100000" y="100000"/>
                                    </p:animScale>
                                    <p:animScale>
                                      <p:cBhvr>
                                        <p:cTn id="25" dur="26">
                                          <p:stCondLst>
                                            <p:cond delay="1808"/>
                                          </p:stCondLst>
                                        </p:cTn>
                                        <p:tgtEl>
                                          <p:spTgt spid="8"/>
                                        </p:tgtEl>
                                      </p:cBhvr>
                                      <p:to x="100000" y="95000"/>
                                    </p:animScale>
                                    <p:animScale>
                                      <p:cBhvr>
                                        <p:cTn id="2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3834-411C-4727-A3B5-37D5F7743BC2}"/>
              </a:ext>
            </a:extLst>
          </p:cNvPr>
          <p:cNvSpPr>
            <a:spLocks noGrp="1"/>
          </p:cNvSpPr>
          <p:nvPr>
            <p:ph type="title"/>
          </p:nvPr>
        </p:nvSpPr>
        <p:spPr>
          <a:xfrm>
            <a:off x="1135728" y="623779"/>
            <a:ext cx="7420599" cy="1031216"/>
          </a:xfrm>
        </p:spPr>
        <p:txBody>
          <a:bodyPr vert="horz" lIns="91440" tIns="45720" rIns="91440" bIns="45720" rtlCol="0" anchor="b">
            <a:normAutofit/>
          </a:bodyPr>
          <a:lstStyle/>
          <a:p>
            <a:r>
              <a:rPr lang="en-US" sz="4400" dirty="0"/>
              <a:t>Novelty Detection</a:t>
            </a:r>
          </a:p>
        </p:txBody>
      </p:sp>
      <p:pic>
        <p:nvPicPr>
          <p:cNvPr id="8" name="Picture 7">
            <a:extLst>
              <a:ext uri="{FF2B5EF4-FFF2-40B4-BE49-F238E27FC236}">
                <a16:creationId xmlns:a16="http://schemas.microsoft.com/office/drawing/2014/main" id="{BA10E89F-FF49-4535-9672-EEAE18590590}"/>
              </a:ext>
            </a:extLst>
          </p:cNvPr>
          <p:cNvPicPr>
            <a:picLocks noChangeAspect="1"/>
          </p:cNvPicPr>
          <p:nvPr/>
        </p:nvPicPr>
        <p:blipFill>
          <a:blip r:embed="rId3"/>
          <a:stretch>
            <a:fillRect/>
          </a:stretch>
        </p:blipFill>
        <p:spPr>
          <a:xfrm>
            <a:off x="1135719" y="2764431"/>
            <a:ext cx="3802037" cy="2404787"/>
          </a:xfrm>
          <a:prstGeom prst="rect">
            <a:avLst/>
          </a:prstGeom>
        </p:spPr>
      </p:pic>
      <p:sp>
        <p:nvSpPr>
          <p:cNvPr id="19" name="Freeform: Shape 12">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85115" y="1884045"/>
            <a:ext cx="2456751"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20" name="Freeform: Shape 14">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1866" y="3222529"/>
            <a:ext cx="2432214"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079C087-B6D6-4BB9-B174-658DD6E2F4A3}"/>
              </a:ext>
            </a:extLst>
          </p:cNvPr>
          <p:cNvSpPr>
            <a:spLocks noGrp="1"/>
          </p:cNvSpPr>
          <p:nvPr>
            <p:ph idx="1"/>
          </p:nvPr>
        </p:nvSpPr>
        <p:spPr>
          <a:xfrm>
            <a:off x="5836029" y="2279151"/>
            <a:ext cx="2720298" cy="3387145"/>
          </a:xfrm>
        </p:spPr>
        <p:txBody>
          <a:bodyPr vert="horz" lIns="91440" tIns="45720" rIns="91440" bIns="45720" rtlCol="0" anchor="ctr">
            <a:normAutofit/>
          </a:bodyPr>
          <a:lstStyle/>
          <a:p>
            <a:pPr marL="0">
              <a:buFont typeface="Arial" panose="020B0604020202020204" pitchFamily="34" charset="0"/>
              <a:buChar char="•"/>
            </a:pPr>
            <a:r>
              <a:rPr lang="en-US" sz="1900" b="1" dirty="0">
                <a:solidFill>
                  <a:schemeClr val="tx1"/>
                </a:solidFill>
              </a:rPr>
              <a:t>Novelty detection</a:t>
            </a:r>
            <a:r>
              <a:rPr lang="en-US" sz="1900" dirty="0">
                <a:solidFill>
                  <a:schemeClr val="tx1"/>
                </a:solidFill>
              </a:rPr>
              <a:t> is the mechanism by which an intelligent organism is able to identify an incoming sensory pattern as being until now unknown. </a:t>
            </a:r>
          </a:p>
          <a:p>
            <a:pPr marL="0">
              <a:buFont typeface="Arial" panose="020B0604020202020204" pitchFamily="34" charset="0"/>
              <a:buChar char="•"/>
            </a:pPr>
            <a:r>
              <a:rPr lang="en-US" sz="1900" dirty="0">
                <a:solidFill>
                  <a:schemeClr val="tx1"/>
                </a:solidFill>
              </a:rPr>
              <a:t>This has huge application in bio-medical fields, manufacturing fields, banks and online transactions, trading etc.</a:t>
            </a:r>
          </a:p>
          <a:p>
            <a:pPr marL="0">
              <a:buFont typeface="Arial" panose="020B0604020202020204" pitchFamily="34" charset="0"/>
              <a:buChar char="•"/>
            </a:pPr>
            <a:endParaRPr lang="en-US" sz="1900" dirty="0">
              <a:solidFill>
                <a:schemeClr val="tx1"/>
              </a:solidFill>
            </a:endParaRPr>
          </a:p>
        </p:txBody>
      </p:sp>
      <p:sp>
        <p:nvSpPr>
          <p:cNvPr id="4" name="Slide Number Placeholder 3">
            <a:extLst>
              <a:ext uri="{FF2B5EF4-FFF2-40B4-BE49-F238E27FC236}">
                <a16:creationId xmlns:a16="http://schemas.microsoft.com/office/drawing/2014/main" id="{BF0F1B53-97E0-45E7-9B61-18D6728FF231}"/>
              </a:ext>
            </a:extLst>
          </p:cNvPr>
          <p:cNvSpPr>
            <a:spLocks noGrp="1"/>
          </p:cNvSpPr>
          <p:nvPr>
            <p:ph type="sldNum" sz="quarter" idx="16"/>
          </p:nvPr>
        </p:nvSpPr>
        <p:spPr/>
        <p:txBody>
          <a:bodyPr/>
          <a:lstStyle/>
          <a:p>
            <a:fld id="{AA9480BA-0D33-4D77-999A-7D6B86DD4658}" type="slidenum">
              <a:rPr lang="en-US" smtClean="0"/>
              <a:pPr/>
              <a:t>4</a:t>
            </a:fld>
            <a:endParaRPr lang="en-US"/>
          </a:p>
        </p:txBody>
      </p:sp>
      <p:sp>
        <p:nvSpPr>
          <p:cNvPr id="12" name="Segnaposto data 3">
            <a:extLst>
              <a:ext uri="{FF2B5EF4-FFF2-40B4-BE49-F238E27FC236}">
                <a16:creationId xmlns:a16="http://schemas.microsoft.com/office/drawing/2014/main" id="{4D3186E7-C1C0-4C80-A490-AF5AD548FCB6}"/>
              </a:ext>
            </a:extLst>
          </p:cNvPr>
          <p:cNvSpPr>
            <a:spLocks noGrp="1"/>
          </p:cNvSpPr>
          <p:nvPr>
            <p:ph type="dt" sz="half" idx="14"/>
          </p:nvPr>
        </p:nvSpPr>
        <p:spPr>
          <a:xfrm>
            <a:off x="1067682" y="6508363"/>
            <a:ext cx="836140" cy="260738"/>
          </a:xfrm>
        </p:spPr>
        <p:txBody>
          <a:bodyPr/>
          <a:lstStyle/>
          <a:p>
            <a:pPr algn="l"/>
            <a:fld id="{A20F74B7-57F3-466E-9935-7BFF4AED0A52}" type="datetime1">
              <a:rPr lang="en-US" smtClean="0"/>
              <a:t>1/19/2020</a:t>
            </a:fld>
            <a:endParaRPr lang="en-US" dirty="0"/>
          </a:p>
        </p:txBody>
      </p:sp>
      <p:sp>
        <p:nvSpPr>
          <p:cNvPr id="9" name="TextBox 8">
            <a:extLst>
              <a:ext uri="{FF2B5EF4-FFF2-40B4-BE49-F238E27FC236}">
                <a16:creationId xmlns:a16="http://schemas.microsoft.com/office/drawing/2014/main" id="{0B10A83A-DFE3-4CD2-A666-52CE96FBFB55}"/>
              </a:ext>
            </a:extLst>
          </p:cNvPr>
          <p:cNvSpPr txBox="1"/>
          <p:nvPr/>
        </p:nvSpPr>
        <p:spPr>
          <a:xfrm>
            <a:off x="3915208" y="6508785"/>
            <a:ext cx="2423447" cy="369332"/>
          </a:xfrm>
          <a:prstGeom prst="rect">
            <a:avLst/>
          </a:prstGeom>
          <a:noFill/>
        </p:spPr>
        <p:txBody>
          <a:bodyPr wrap="square" rtlCol="0">
            <a:spAutoFit/>
          </a:bodyPr>
          <a:lstStyle/>
          <a:p>
            <a:r>
              <a:rPr lang="en-US" u="sng" dirty="0"/>
              <a:t>SCIENTIFIC OUTLINE</a:t>
            </a:r>
          </a:p>
        </p:txBody>
      </p:sp>
    </p:spTree>
    <p:custDataLst>
      <p:tags r:id="rId1"/>
    </p:custDataLst>
    <p:extLst>
      <p:ext uri="{BB962C8B-B14F-4D97-AF65-F5344CB8AC3E}">
        <p14:creationId xmlns:p14="http://schemas.microsoft.com/office/powerpoint/2010/main" val="2818277145"/>
      </p:ext>
    </p:extLst>
  </p:cSld>
  <p:clrMapOvr>
    <a:masterClrMapping/>
  </p:clrMapOvr>
  <mc:AlternateContent xmlns:mc="http://schemas.openxmlformats.org/markup-compatibility/2006">
    <mc:Choice xmlns:p14="http://schemas.microsoft.com/office/powerpoint/2010/main" Requires="p14">
      <p:transition spd="slow" p14:dur="2000" advTm="11423"/>
    </mc:Choice>
    <mc:Fallback>
      <p:transition spd="slow" advTm="114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nodeType="clickEffect">
                                  <p:stCondLst>
                                    <p:cond delay="0"/>
                                  </p:stCondLst>
                                  <p:iterate type="lt">
                                    <p:tmAbs val="25"/>
                                  </p:iterate>
                                  <p:childTnLst>
                                    <p:set>
                                      <p:cBhvr override="childStyle">
                                        <p:cTn id="11" dur="indefinite"/>
                                        <p:tgtEl>
                                          <p:spTgt spid="3">
                                            <p:txEl>
                                              <p:pRg st="0" end="0"/>
                                            </p:txEl>
                                          </p:spTgt>
                                        </p:tgtEl>
                                        <p:attrNameLst>
                                          <p:attrName>style.fontWeight</p:attrName>
                                        </p:attrNameLst>
                                      </p:cBhvr>
                                      <p:to>
                                        <p:strVal val="bold"/>
                                      </p:to>
                                    </p:set>
                                  </p:childTnLst>
                                </p:cTn>
                              </p:par>
                              <p:par>
                                <p:cTn id="12" presetID="15" presetClass="emph" presetSubtype="0" nodeType="withEffect">
                                  <p:stCondLst>
                                    <p:cond delay="0"/>
                                  </p:stCondLst>
                                  <p:iterate type="lt">
                                    <p:tmAbs val="25"/>
                                  </p:iterate>
                                  <p:childTnLst>
                                    <p:set>
                                      <p:cBhvr override="childStyle">
                                        <p:cTn id="13"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AED062B2-74B3-4C49-9AAC-20CB20540792}"/>
              </a:ext>
            </a:extLst>
          </p:cNvPr>
          <p:cNvSpPr>
            <a:spLocks noGrp="1"/>
          </p:cNvSpPr>
          <p:nvPr>
            <p:ph type="title"/>
          </p:nvPr>
        </p:nvSpPr>
        <p:spPr>
          <a:xfrm>
            <a:off x="443058" y="4673467"/>
            <a:ext cx="5204792" cy="1303020"/>
          </a:xfrm>
        </p:spPr>
        <p:txBody>
          <a:bodyPr vert="horz" lIns="91440" tIns="45720" rIns="91440" bIns="45720" rtlCol="0" anchor="ctr">
            <a:normAutofit fontScale="90000"/>
          </a:bodyPr>
          <a:lstStyle/>
          <a:p>
            <a:pPr algn="r"/>
            <a:r>
              <a:rPr lang="en-US" sz="5600" kern="1200">
                <a:solidFill>
                  <a:schemeClr val="tx1"/>
                </a:solidFill>
                <a:latin typeface="+mj-lt"/>
                <a:ea typeface="+mj-ea"/>
                <a:cs typeface="+mj-cs"/>
              </a:rPr>
              <a:t>Outlier Detection</a:t>
            </a:r>
          </a:p>
        </p:txBody>
      </p:sp>
      <p:sp>
        <p:nvSpPr>
          <p:cNvPr id="8" name="Content Placeholder 7">
            <a:extLst>
              <a:ext uri="{FF2B5EF4-FFF2-40B4-BE49-F238E27FC236}">
                <a16:creationId xmlns:a16="http://schemas.microsoft.com/office/drawing/2014/main" id="{3D543D48-6D42-4C06-9929-5C19BD7562BB}"/>
              </a:ext>
            </a:extLst>
          </p:cNvPr>
          <p:cNvSpPr txBox="1">
            <a:spLocks noGrp="1"/>
          </p:cNvSpPr>
          <p:nvPr>
            <p:ph idx="1"/>
          </p:nvPr>
        </p:nvSpPr>
        <p:spPr>
          <a:xfrm>
            <a:off x="5999437" y="4673467"/>
            <a:ext cx="2408466" cy="1303020"/>
          </a:xfrm>
          <a:prstGeom prst="rect">
            <a:avLst/>
          </a:prstGeom>
        </p:spPr>
        <p:txBody>
          <a:bodyPr vert="horz" lIns="91440" tIns="45720" rIns="91440" bIns="45720" rtlCol="0" anchor="ctr">
            <a:normAutofit/>
          </a:bodyPr>
          <a:lstStyle/>
          <a:p>
            <a:pPr marL="0" indent="0">
              <a:buNone/>
            </a:pPr>
            <a:r>
              <a:rPr lang="en-US" sz="1700" kern="1200" dirty="0">
                <a:solidFill>
                  <a:schemeClr val="tx1"/>
                </a:solidFill>
                <a:latin typeface="+mn-lt"/>
                <a:ea typeface="+mn-ea"/>
                <a:cs typeface="+mn-cs"/>
              </a:rPr>
              <a:t>an outlier is an observation that diverges from an overall pattern on a sample.</a:t>
            </a:r>
          </a:p>
        </p:txBody>
      </p:sp>
      <p:sp>
        <p:nvSpPr>
          <p:cNvPr id="30" name="Oval 2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Oval 3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1" y="2707204"/>
            <a:ext cx="721796" cy="721796"/>
          </a:xfrm>
          <a:prstGeom prst="ellipse">
            <a:avLst/>
          </a:prstGeom>
          <a:solidFill>
            <a:srgbClr val="2C87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Oval 3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2" y="2603242"/>
            <a:ext cx="220271" cy="220271"/>
          </a:xfrm>
          <a:prstGeom prst="ellipse">
            <a:avLst/>
          </a:prstGeom>
          <a:solidFill>
            <a:srgbClr val="D90F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8">
            <a:extLst>
              <a:ext uri="{FF2B5EF4-FFF2-40B4-BE49-F238E27FC236}">
                <a16:creationId xmlns:a16="http://schemas.microsoft.com/office/drawing/2014/main" id="{F914D091-E9B7-4F8A-92EB-EC31A896051E}"/>
              </a:ext>
            </a:extLst>
          </p:cNvPr>
          <p:cNvPicPr>
            <a:picLocks noChangeAspect="1"/>
          </p:cNvPicPr>
          <p:nvPr/>
        </p:nvPicPr>
        <p:blipFill rotWithShape="1">
          <a:blip r:embed="rId3"/>
          <a:srcRect l="18018" r="23709"/>
          <a:stretch/>
        </p:blipFill>
        <p:spPr>
          <a:xfrm>
            <a:off x="4183543" y="10"/>
            <a:ext cx="4960458" cy="3532641"/>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36" name="Straight Connector 35">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1659" y="4673467"/>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FFF485A8-1267-440B-A256-7BA2784971C0}"/>
              </a:ext>
            </a:extLst>
          </p:cNvPr>
          <p:cNvSpPr>
            <a:spLocks noGrp="1"/>
          </p:cNvSpPr>
          <p:nvPr>
            <p:ph type="dt" sz="half" idx="14"/>
          </p:nvPr>
        </p:nvSpPr>
        <p:spPr>
          <a:xfrm>
            <a:off x="5999436" y="6042136"/>
            <a:ext cx="2014364" cy="273844"/>
          </a:xfrm>
        </p:spPr>
        <p:txBody>
          <a:bodyPr vert="horz" lIns="91440" tIns="45720" rIns="91440" bIns="45720" rtlCol="0" anchor="ctr">
            <a:normAutofit/>
          </a:bodyPr>
          <a:lstStyle/>
          <a:p>
            <a:pPr algn="l">
              <a:lnSpc>
                <a:spcPct val="90000"/>
              </a:lnSpc>
              <a:spcAft>
                <a:spcPts val="600"/>
              </a:spcAft>
            </a:pPr>
            <a:fld id="{671A0497-3DF7-411F-B091-4A212531A42C}" type="datetime1">
              <a:rPr lang="en-US" smtClean="0">
                <a:solidFill>
                  <a:schemeClr val="tx1">
                    <a:tint val="75000"/>
                  </a:schemeClr>
                </a:solidFill>
              </a:rPr>
              <a:t>1/19/2020</a:t>
            </a:fld>
            <a:endParaRPr lang="en-US">
              <a:solidFill>
                <a:schemeClr val="tx1">
                  <a:tint val="75000"/>
                </a:schemeClr>
              </a:solidFill>
            </a:endParaRPr>
          </a:p>
        </p:txBody>
      </p:sp>
      <p:sp>
        <p:nvSpPr>
          <p:cNvPr id="3" name="Slide Number Placeholder 2">
            <a:extLst>
              <a:ext uri="{FF2B5EF4-FFF2-40B4-BE49-F238E27FC236}">
                <a16:creationId xmlns:a16="http://schemas.microsoft.com/office/drawing/2014/main" id="{5B90D0E2-EC13-40A4-8F83-8542FAE7327D}"/>
              </a:ext>
            </a:extLst>
          </p:cNvPr>
          <p:cNvSpPr>
            <a:spLocks noGrp="1"/>
          </p:cNvSpPr>
          <p:nvPr>
            <p:ph type="sldNum" sz="quarter" idx="16"/>
          </p:nvPr>
        </p:nvSpPr>
        <p:spPr/>
        <p:txBody>
          <a:bodyPr/>
          <a:lstStyle/>
          <a:p>
            <a:fld id="{AA9480BA-0D33-4D77-999A-7D6B86DD4658}" type="slidenum">
              <a:rPr lang="en-US" smtClean="0"/>
              <a:pPr/>
              <a:t>5</a:t>
            </a:fld>
            <a:endParaRPr lang="en-US"/>
          </a:p>
        </p:txBody>
      </p:sp>
      <p:sp>
        <p:nvSpPr>
          <p:cNvPr id="15" name="Segnaposto data 3">
            <a:extLst>
              <a:ext uri="{FF2B5EF4-FFF2-40B4-BE49-F238E27FC236}">
                <a16:creationId xmlns:a16="http://schemas.microsoft.com/office/drawing/2014/main" id="{48D6DFD9-8129-43B2-8A3D-76F06E86B9F8}"/>
              </a:ext>
            </a:extLst>
          </p:cNvPr>
          <p:cNvSpPr txBox="1">
            <a:spLocks/>
          </p:cNvSpPr>
          <p:nvPr/>
        </p:nvSpPr>
        <p:spPr>
          <a:xfrm>
            <a:off x="1067682" y="6508363"/>
            <a:ext cx="836140" cy="26073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0F74B7-57F3-466E-9935-7BFF4AED0A52}" type="datetime1">
              <a:rPr lang="en-US" smtClean="0"/>
              <a:pPr algn="l"/>
              <a:t>1/19/2020</a:t>
            </a:fld>
            <a:endParaRPr lang="en-US" dirty="0"/>
          </a:p>
        </p:txBody>
      </p:sp>
      <p:sp>
        <p:nvSpPr>
          <p:cNvPr id="13" name="TextBox 12">
            <a:extLst>
              <a:ext uri="{FF2B5EF4-FFF2-40B4-BE49-F238E27FC236}">
                <a16:creationId xmlns:a16="http://schemas.microsoft.com/office/drawing/2014/main" id="{FAD12699-F5F3-40E6-A901-C7CD33C527D9}"/>
              </a:ext>
            </a:extLst>
          </p:cNvPr>
          <p:cNvSpPr txBox="1"/>
          <p:nvPr/>
        </p:nvSpPr>
        <p:spPr>
          <a:xfrm>
            <a:off x="3915208" y="6508785"/>
            <a:ext cx="2423447" cy="369332"/>
          </a:xfrm>
          <a:prstGeom prst="rect">
            <a:avLst/>
          </a:prstGeom>
          <a:noFill/>
        </p:spPr>
        <p:txBody>
          <a:bodyPr wrap="square" rtlCol="0">
            <a:spAutoFit/>
          </a:bodyPr>
          <a:lstStyle/>
          <a:p>
            <a:r>
              <a:rPr lang="en-US" u="sng" dirty="0"/>
              <a:t>SCIENTIFIC OUTLINE</a:t>
            </a:r>
          </a:p>
        </p:txBody>
      </p:sp>
    </p:spTree>
    <p:custDataLst>
      <p:tags r:id="rId1"/>
    </p:custDataLst>
    <p:extLst>
      <p:ext uri="{BB962C8B-B14F-4D97-AF65-F5344CB8AC3E}">
        <p14:creationId xmlns:p14="http://schemas.microsoft.com/office/powerpoint/2010/main" val="1074267554"/>
      </p:ext>
    </p:extLst>
  </p:cSld>
  <p:clrMapOvr>
    <a:masterClrMapping/>
  </p:clrMapOvr>
  <mc:AlternateContent xmlns:mc="http://schemas.openxmlformats.org/markup-compatibility/2006">
    <mc:Choice xmlns:p14="http://schemas.microsoft.com/office/powerpoint/2010/main" Requires="p14">
      <p:transition spd="slow" p14:dur="2000" advTm="7558"/>
    </mc:Choice>
    <mc:Fallback>
      <p:transition spd="slow" advTm="7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mph" presetSubtype="0" fill="hold" nodeType="clickEffect">
                                  <p:stCondLst>
                                    <p:cond delay="0"/>
                                  </p:stCondLst>
                                  <p:iterate type="lt">
                                    <p:tmPct val="4000"/>
                                  </p:iterate>
                                  <p:childTnLst>
                                    <p:set>
                                      <p:cBhvr override="childStyle">
                                        <p:cTn id="13" dur="500" fill="hold"/>
                                        <p:tgtEl>
                                          <p:spTgt spid="8">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CA68-2D3B-4A48-9D21-DB3AA9BBE38E}"/>
              </a:ext>
            </a:extLst>
          </p:cNvPr>
          <p:cNvSpPr>
            <a:spLocks noGrp="1"/>
          </p:cNvSpPr>
          <p:nvPr>
            <p:ph type="title"/>
          </p:nvPr>
        </p:nvSpPr>
        <p:spPr>
          <a:xfrm>
            <a:off x="1939865" y="983456"/>
            <a:ext cx="7886700"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In Terms of Learning</a:t>
            </a:r>
          </a:p>
        </p:txBody>
      </p:sp>
      <p:graphicFrame>
        <p:nvGraphicFramePr>
          <p:cNvPr id="9" name="Content Placeholder 2">
            <a:extLst>
              <a:ext uri="{FF2B5EF4-FFF2-40B4-BE49-F238E27FC236}">
                <a16:creationId xmlns:a16="http://schemas.microsoft.com/office/drawing/2014/main" id="{C0607BB9-81C8-4096-9307-A3B824DF6E1D}"/>
              </a:ext>
            </a:extLst>
          </p:cNvPr>
          <p:cNvGraphicFramePr>
            <a:graphicFrameLocks noGrp="1"/>
          </p:cNvGraphicFramePr>
          <p:nvPr>
            <p:ph idx="1"/>
            <p:extLst>
              <p:ext uri="{D42A27DB-BD31-4B8C-83A1-F6EECF244321}">
                <p14:modId xmlns:p14="http://schemas.microsoft.com/office/powerpoint/2010/main" val="273673102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7BC7B49F-CE8F-4681-B090-20A78E16F40C}"/>
              </a:ext>
            </a:extLst>
          </p:cNvPr>
          <p:cNvSpPr>
            <a:spLocks noGrp="1"/>
          </p:cNvSpPr>
          <p:nvPr>
            <p:ph type="sldNum" sz="quarter" idx="16"/>
          </p:nvPr>
        </p:nvSpPr>
        <p:spPr/>
        <p:txBody>
          <a:bodyPr/>
          <a:lstStyle/>
          <a:p>
            <a:fld id="{AA9480BA-0D33-4D77-999A-7D6B86DD4658}" type="slidenum">
              <a:rPr lang="en-US" smtClean="0"/>
              <a:pPr/>
              <a:t>6</a:t>
            </a:fld>
            <a:endParaRPr lang="en-US"/>
          </a:p>
        </p:txBody>
      </p:sp>
      <p:sp>
        <p:nvSpPr>
          <p:cNvPr id="10" name="Segnaposto data 3">
            <a:extLst>
              <a:ext uri="{FF2B5EF4-FFF2-40B4-BE49-F238E27FC236}">
                <a16:creationId xmlns:a16="http://schemas.microsoft.com/office/drawing/2014/main" id="{9A0262AE-8F13-4531-949B-2E20B6F0EF32}"/>
              </a:ext>
            </a:extLst>
          </p:cNvPr>
          <p:cNvSpPr>
            <a:spLocks noGrp="1"/>
          </p:cNvSpPr>
          <p:nvPr>
            <p:ph type="dt" sz="half" idx="14"/>
          </p:nvPr>
        </p:nvSpPr>
        <p:spPr>
          <a:xfrm>
            <a:off x="1067682" y="6508363"/>
            <a:ext cx="836140" cy="260738"/>
          </a:xfrm>
        </p:spPr>
        <p:txBody>
          <a:bodyPr/>
          <a:lstStyle/>
          <a:p>
            <a:pPr algn="l"/>
            <a:fld id="{A20F74B7-57F3-466E-9935-7BFF4AED0A52}" type="datetime1">
              <a:rPr lang="en-US" smtClean="0"/>
              <a:t>1/19/2020</a:t>
            </a:fld>
            <a:endParaRPr lang="en-US" dirty="0"/>
          </a:p>
        </p:txBody>
      </p:sp>
      <p:sp>
        <p:nvSpPr>
          <p:cNvPr id="6" name="TextBox 5">
            <a:extLst>
              <a:ext uri="{FF2B5EF4-FFF2-40B4-BE49-F238E27FC236}">
                <a16:creationId xmlns:a16="http://schemas.microsoft.com/office/drawing/2014/main" id="{DEE89E86-7087-4792-BB11-7ADE0224DCFF}"/>
              </a:ext>
            </a:extLst>
          </p:cNvPr>
          <p:cNvSpPr txBox="1"/>
          <p:nvPr/>
        </p:nvSpPr>
        <p:spPr>
          <a:xfrm>
            <a:off x="3773165" y="6462197"/>
            <a:ext cx="2423447" cy="369332"/>
          </a:xfrm>
          <a:prstGeom prst="rect">
            <a:avLst/>
          </a:prstGeom>
          <a:noFill/>
        </p:spPr>
        <p:txBody>
          <a:bodyPr wrap="square" rtlCol="0">
            <a:spAutoFit/>
          </a:bodyPr>
          <a:lstStyle/>
          <a:p>
            <a:r>
              <a:rPr lang="en-US" u="sng" dirty="0"/>
              <a:t>SCIENTIFIC OUTLINE</a:t>
            </a:r>
          </a:p>
        </p:txBody>
      </p:sp>
    </p:spTree>
    <p:custDataLst>
      <p:tags r:id="rId1"/>
    </p:custDataLst>
    <p:extLst>
      <p:ext uri="{BB962C8B-B14F-4D97-AF65-F5344CB8AC3E}">
        <p14:creationId xmlns:p14="http://schemas.microsoft.com/office/powerpoint/2010/main" val="906990519"/>
      </p:ext>
    </p:extLst>
  </p:cSld>
  <p:clrMapOvr>
    <a:masterClrMapping/>
  </p:clrMapOvr>
  <mc:AlternateContent xmlns:mc="http://schemas.openxmlformats.org/markup-compatibility/2006">
    <mc:Choice xmlns:p14="http://schemas.microsoft.com/office/powerpoint/2010/main" Requires="p14">
      <p:transition spd="slow" p14:dur="2000" advTm="5119"/>
    </mc:Choice>
    <mc:Fallback>
      <p:transition spd="slow" advTm="51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160F-5A95-4AFA-B4F3-8AEE145BCB5F}"/>
              </a:ext>
            </a:extLst>
          </p:cNvPr>
          <p:cNvSpPr>
            <a:spLocks noGrp="1"/>
          </p:cNvSpPr>
          <p:nvPr>
            <p:ph type="title"/>
          </p:nvPr>
        </p:nvSpPr>
        <p:spPr>
          <a:xfrm>
            <a:off x="628650" y="168662"/>
            <a:ext cx="7886700" cy="1325563"/>
          </a:xfrm>
        </p:spPr>
        <p:txBody>
          <a:bodyPr>
            <a:normAutofit/>
          </a:bodyPr>
          <a:lstStyle/>
          <a:p>
            <a:r>
              <a:rPr lang="en-US" sz="3000" dirty="0"/>
              <a:t>Challenges with the traditional network and Industries</a:t>
            </a:r>
          </a:p>
        </p:txBody>
      </p:sp>
      <p:sp>
        <p:nvSpPr>
          <p:cNvPr id="3" name="Content Placeholder 2">
            <a:extLst>
              <a:ext uri="{FF2B5EF4-FFF2-40B4-BE49-F238E27FC236}">
                <a16:creationId xmlns:a16="http://schemas.microsoft.com/office/drawing/2014/main" id="{67D03765-E3A3-42C9-8B97-049FA4F356CC}"/>
              </a:ext>
            </a:extLst>
          </p:cNvPr>
          <p:cNvSpPr>
            <a:spLocks noGrp="1"/>
          </p:cNvSpPr>
          <p:nvPr>
            <p:ph sz="half" idx="1"/>
          </p:nvPr>
        </p:nvSpPr>
        <p:spPr>
          <a:xfrm>
            <a:off x="628650" y="1825625"/>
            <a:ext cx="3886200" cy="4351338"/>
          </a:xfrm>
        </p:spPr>
        <p:txBody>
          <a:bodyPr>
            <a:normAutofit lnSpcReduction="10000"/>
          </a:bodyPr>
          <a:lstStyle/>
          <a:p>
            <a:pPr marL="0" indent="0">
              <a:buNone/>
            </a:pPr>
            <a:r>
              <a:rPr lang="en-US" u="sng" dirty="0"/>
              <a:t>Vanilla Neural Networks</a:t>
            </a:r>
          </a:p>
          <a:p>
            <a:r>
              <a:rPr lang="en-US" dirty="0"/>
              <a:t>All the vanilla networks are data hungry models.</a:t>
            </a:r>
          </a:p>
          <a:p>
            <a:r>
              <a:rPr lang="en-US" dirty="0"/>
              <a:t>Most of the anomaly detection tasks need annotated data.</a:t>
            </a:r>
          </a:p>
          <a:p>
            <a:r>
              <a:rPr lang="en-US" dirty="0"/>
              <a:t>Availability of High-Imbalanced Dataset which induces biased learning or overfitting</a:t>
            </a:r>
          </a:p>
          <a:p>
            <a:endParaRPr lang="en-US" dirty="0"/>
          </a:p>
          <a:p>
            <a:pPr marL="0" indent="0">
              <a:buNone/>
            </a:pPr>
            <a:endParaRPr lang="en-US" u="sng" dirty="0"/>
          </a:p>
        </p:txBody>
      </p:sp>
      <p:sp>
        <p:nvSpPr>
          <p:cNvPr id="4" name="Content Placeholder 3">
            <a:extLst>
              <a:ext uri="{FF2B5EF4-FFF2-40B4-BE49-F238E27FC236}">
                <a16:creationId xmlns:a16="http://schemas.microsoft.com/office/drawing/2014/main" id="{BE49B5D3-5CA3-44F7-9B5C-D6E863575F94}"/>
              </a:ext>
            </a:extLst>
          </p:cNvPr>
          <p:cNvSpPr>
            <a:spLocks noGrp="1"/>
          </p:cNvSpPr>
          <p:nvPr>
            <p:ph sz="half" idx="2"/>
          </p:nvPr>
        </p:nvSpPr>
        <p:spPr/>
        <p:txBody>
          <a:bodyPr>
            <a:normAutofit lnSpcReduction="10000"/>
          </a:bodyPr>
          <a:lstStyle/>
          <a:p>
            <a:pPr marL="0" indent="0">
              <a:buNone/>
            </a:pPr>
            <a:r>
              <a:rPr lang="en-US" u="sng" dirty="0"/>
              <a:t>Industrial Challenges</a:t>
            </a:r>
          </a:p>
          <a:p>
            <a:r>
              <a:rPr lang="en-US" dirty="0"/>
              <a:t>Scarcity of data or standard data because of privacy rules.</a:t>
            </a:r>
          </a:p>
          <a:p>
            <a:r>
              <a:rPr lang="en-US" dirty="0"/>
              <a:t>Annotation is costly and time consuming</a:t>
            </a:r>
          </a:p>
          <a:p>
            <a:r>
              <a:rPr lang="en-US" dirty="0"/>
              <a:t>Very high-imbalanced dataset for manufacturing industries</a:t>
            </a:r>
          </a:p>
        </p:txBody>
      </p:sp>
      <p:sp>
        <p:nvSpPr>
          <p:cNvPr id="5" name="Date Placeholder 4">
            <a:extLst>
              <a:ext uri="{FF2B5EF4-FFF2-40B4-BE49-F238E27FC236}">
                <a16:creationId xmlns:a16="http://schemas.microsoft.com/office/drawing/2014/main" id="{7189440A-F260-4C77-92F6-0B5FD9CF9BCE}"/>
              </a:ext>
            </a:extLst>
          </p:cNvPr>
          <p:cNvSpPr>
            <a:spLocks noGrp="1"/>
          </p:cNvSpPr>
          <p:nvPr>
            <p:ph type="dt" sz="half" idx="10"/>
          </p:nvPr>
        </p:nvSpPr>
        <p:spPr>
          <a:xfrm>
            <a:off x="1203884" y="6508363"/>
            <a:ext cx="1122065" cy="244476"/>
          </a:xfrm>
        </p:spPr>
        <p:txBody>
          <a:bodyPr/>
          <a:lstStyle/>
          <a:p>
            <a:pPr algn="l"/>
            <a:fld id="{BC89AA0D-51C2-4344-88E1-DD89E24DE584}" type="datetime1">
              <a:rPr lang="en-US" smtClean="0"/>
              <a:t>1/19/2020</a:t>
            </a:fld>
            <a:endParaRPr lang="en-US" dirty="0"/>
          </a:p>
        </p:txBody>
      </p:sp>
      <p:sp>
        <p:nvSpPr>
          <p:cNvPr id="6" name="Slide Number Placeholder 5">
            <a:extLst>
              <a:ext uri="{FF2B5EF4-FFF2-40B4-BE49-F238E27FC236}">
                <a16:creationId xmlns:a16="http://schemas.microsoft.com/office/drawing/2014/main" id="{514452B9-2137-4241-A74E-E9AFD861454C}"/>
              </a:ext>
            </a:extLst>
          </p:cNvPr>
          <p:cNvSpPr>
            <a:spLocks noGrp="1"/>
          </p:cNvSpPr>
          <p:nvPr>
            <p:ph type="sldNum" sz="quarter" idx="12"/>
          </p:nvPr>
        </p:nvSpPr>
        <p:spPr/>
        <p:txBody>
          <a:bodyPr/>
          <a:lstStyle/>
          <a:p>
            <a:fld id="{AA9480BA-0D33-4D77-999A-7D6B86DD4658}" type="slidenum">
              <a:rPr lang="en-US" smtClean="0"/>
              <a:pPr/>
              <a:t>7</a:t>
            </a:fld>
            <a:endParaRPr lang="en-US"/>
          </a:p>
        </p:txBody>
      </p:sp>
      <p:cxnSp>
        <p:nvCxnSpPr>
          <p:cNvPr id="8" name="Straight Connector 7">
            <a:extLst>
              <a:ext uri="{FF2B5EF4-FFF2-40B4-BE49-F238E27FC236}">
                <a16:creationId xmlns:a16="http://schemas.microsoft.com/office/drawing/2014/main" id="{11DB0D10-5E7F-4378-8421-A34880152067}"/>
              </a:ext>
            </a:extLst>
          </p:cNvPr>
          <p:cNvCxnSpPr/>
          <p:nvPr/>
        </p:nvCxnSpPr>
        <p:spPr>
          <a:xfrm>
            <a:off x="4474349" y="1825625"/>
            <a:ext cx="0" cy="457517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DFDF5A9-5BBA-4F80-8E94-C3CEF4765B8C}"/>
              </a:ext>
            </a:extLst>
          </p:cNvPr>
          <p:cNvSpPr txBox="1"/>
          <p:nvPr/>
        </p:nvSpPr>
        <p:spPr>
          <a:xfrm>
            <a:off x="3773165" y="6462197"/>
            <a:ext cx="2423447" cy="369332"/>
          </a:xfrm>
          <a:prstGeom prst="rect">
            <a:avLst/>
          </a:prstGeom>
          <a:noFill/>
        </p:spPr>
        <p:txBody>
          <a:bodyPr wrap="square" rtlCol="0">
            <a:spAutoFit/>
          </a:bodyPr>
          <a:lstStyle/>
          <a:p>
            <a:r>
              <a:rPr lang="en-US" u="sng" dirty="0"/>
              <a:t>SCIENTIFIC OUTLINE</a:t>
            </a:r>
          </a:p>
        </p:txBody>
      </p:sp>
    </p:spTree>
    <p:custDataLst>
      <p:tags r:id="rId1"/>
    </p:custDataLst>
    <p:extLst>
      <p:ext uri="{BB962C8B-B14F-4D97-AF65-F5344CB8AC3E}">
        <p14:creationId xmlns:p14="http://schemas.microsoft.com/office/powerpoint/2010/main" val="3086604445"/>
      </p:ext>
    </p:extLst>
  </p:cSld>
  <p:clrMapOvr>
    <a:masterClrMapping/>
  </p:clrMapOvr>
  <mc:AlternateContent xmlns:mc="http://schemas.openxmlformats.org/markup-compatibility/2006">
    <mc:Choice xmlns:p14="http://schemas.microsoft.com/office/powerpoint/2010/main" Requires="p14">
      <p:transition spd="slow" p14:dur="2000" advTm="7582"/>
    </mc:Choice>
    <mc:Fallback>
      <p:transition spd="slow" advTm="75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4">
                                            <p:txEl>
                                              <p:pRg st="1" end="1"/>
                                            </p:txEl>
                                          </p:spTgt>
                                        </p:tgtEl>
                                        <p:attrNameLst>
                                          <p:attrName>style.color</p:attrName>
                                        </p:attrNameLst>
                                      </p:cBhvr>
                                      <p:to>
                                        <a:srgbClr val="2E75B5"/>
                                      </p:to>
                                    </p:animClr>
                                  </p:childTnLst>
                                </p:cTn>
                              </p:par>
                              <p:par>
                                <p:cTn id="11" presetID="3" presetClass="emph" presetSubtype="2" fill="hold" nodeType="withEffect">
                                  <p:stCondLst>
                                    <p:cond delay="0"/>
                                  </p:stCondLst>
                                  <p:childTnLst>
                                    <p:animClr clrSpc="rgb" dir="cw">
                                      <p:cBhvr override="childStyle">
                                        <p:cTn id="12" dur="2000" fill="hold"/>
                                        <p:tgtEl>
                                          <p:spTgt spid="4">
                                            <p:txEl>
                                              <p:pRg st="2" end="2"/>
                                            </p:txEl>
                                          </p:spTgt>
                                        </p:tgtEl>
                                        <p:attrNameLst>
                                          <p:attrName>style.color</p:attrName>
                                        </p:attrNameLst>
                                      </p:cBhvr>
                                      <p:to>
                                        <a:srgbClr val="2E75B5"/>
                                      </p:to>
                                    </p:animClr>
                                  </p:childTnLst>
                                </p:cTn>
                              </p:par>
                              <p:par>
                                <p:cTn id="13" presetID="3" presetClass="emph" presetSubtype="2" fill="hold" nodeType="withEffect">
                                  <p:stCondLst>
                                    <p:cond delay="0"/>
                                  </p:stCondLst>
                                  <p:childTnLst>
                                    <p:animClr clrSpc="rgb" dir="cw">
                                      <p:cBhvr override="childStyle">
                                        <p:cTn id="14" dur="2000" fill="hold"/>
                                        <p:tgtEl>
                                          <p:spTgt spid="4">
                                            <p:txEl>
                                              <p:pRg st="3" end="3"/>
                                            </p:txEl>
                                          </p:spTgt>
                                        </p:tgtEl>
                                        <p:attrNameLst>
                                          <p:attrName>style.color</p:attrName>
                                        </p:attrNameLst>
                                      </p:cBhvr>
                                      <p:to>
                                        <a:srgbClr val="2E75B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0" y="-2"/>
            <a:ext cx="3052451"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0CD9F9-3747-4F09-A620-1D6C3073DB96}"/>
              </a:ext>
            </a:extLst>
          </p:cNvPr>
          <p:cNvSpPr>
            <a:spLocks noGrp="1"/>
          </p:cNvSpPr>
          <p:nvPr>
            <p:ph type="title"/>
          </p:nvPr>
        </p:nvSpPr>
        <p:spPr>
          <a:xfrm>
            <a:off x="482600" y="640080"/>
            <a:ext cx="2322320" cy="5613236"/>
          </a:xfrm>
        </p:spPr>
        <p:txBody>
          <a:bodyPr vert="horz" lIns="91440" tIns="45720" rIns="91440" bIns="45720" rtlCol="0" anchor="ctr">
            <a:normAutofit/>
          </a:bodyPr>
          <a:lstStyle/>
          <a:p>
            <a:r>
              <a:rPr lang="en-US" sz="4400" kern="1200" dirty="0">
                <a:solidFill>
                  <a:srgbClr val="FFFFFF"/>
                </a:solidFill>
                <a:latin typeface="+mj-lt"/>
                <a:ea typeface="+mj-ea"/>
                <a:cs typeface="+mj-cs"/>
              </a:rPr>
              <a:t>Strength of Capsule Network</a:t>
            </a:r>
          </a:p>
        </p:txBody>
      </p:sp>
      <p:sp>
        <p:nvSpPr>
          <p:cNvPr id="8" name="Content Placeholder 7">
            <a:extLst>
              <a:ext uri="{FF2B5EF4-FFF2-40B4-BE49-F238E27FC236}">
                <a16:creationId xmlns:a16="http://schemas.microsoft.com/office/drawing/2014/main" id="{65D3E8C2-6A59-4389-9BD6-7E2F8DA2C23D}"/>
              </a:ext>
            </a:extLst>
          </p:cNvPr>
          <p:cNvSpPr txBox="1">
            <a:spLocks noGrp="1"/>
          </p:cNvSpPr>
          <p:nvPr>
            <p:ph idx="1"/>
          </p:nvPr>
        </p:nvSpPr>
        <p:spPr>
          <a:xfrm>
            <a:off x="3524863" y="640082"/>
            <a:ext cx="5136536" cy="2484884"/>
          </a:xfrm>
          <a:prstGeom prst="rect">
            <a:avLst/>
          </a:prstGeom>
        </p:spPr>
        <p:txBody>
          <a:bodyPr vert="horz" lIns="91440" tIns="45720" rIns="91440" bIns="45720" rtlCol="0" anchor="ctr">
            <a:normAutofit/>
          </a:bodyPr>
          <a:lstStyle/>
          <a:p>
            <a:pPr>
              <a:buFont typeface="Arial" panose="020B0604020202020204" pitchFamily="34" charset="0"/>
              <a:buChar char="•"/>
            </a:pPr>
            <a:endParaRPr lang="en-US" sz="1700" dirty="0">
              <a:solidFill>
                <a:schemeClr val="tx1"/>
              </a:solidFill>
            </a:endParaRPr>
          </a:p>
          <a:p>
            <a:pPr>
              <a:buFont typeface="Arial" panose="020B0604020202020204" pitchFamily="34" charset="0"/>
              <a:buChar char="•"/>
            </a:pPr>
            <a:endParaRPr lang="en-US" sz="1700" dirty="0">
              <a:solidFill>
                <a:schemeClr val="tx1"/>
              </a:solidFill>
            </a:endParaRPr>
          </a:p>
          <a:p>
            <a:pPr marL="0">
              <a:buFont typeface="Arial" panose="020B0604020202020204" pitchFamily="34" charset="0"/>
              <a:buChar char="•"/>
            </a:pPr>
            <a:r>
              <a:rPr lang="en-US" sz="1700" dirty="0">
                <a:solidFill>
                  <a:schemeClr val="tx1"/>
                </a:solidFill>
              </a:rPr>
              <a:t> </a:t>
            </a:r>
            <a:r>
              <a:rPr lang="en-US" sz="2400" dirty="0">
                <a:solidFill>
                  <a:schemeClr val="tx1"/>
                </a:solidFill>
              </a:rPr>
              <a:t>Capsule Network preserves the positional variance</a:t>
            </a:r>
          </a:p>
          <a:p>
            <a:pPr marL="0">
              <a:buFont typeface="Arial" panose="020B0604020202020204" pitchFamily="34" charset="0"/>
              <a:buChar char="•"/>
            </a:pPr>
            <a:r>
              <a:rPr lang="en-US" sz="2400" dirty="0">
                <a:solidFill>
                  <a:schemeClr val="tx1"/>
                </a:solidFill>
              </a:rPr>
              <a:t> Equivariance is better than invariance</a:t>
            </a:r>
          </a:p>
          <a:p>
            <a:pPr marL="0">
              <a:buFont typeface="Arial" panose="020B0604020202020204" pitchFamily="34" charset="0"/>
              <a:buChar char="•"/>
            </a:pPr>
            <a:r>
              <a:rPr lang="en-US" sz="2400" dirty="0">
                <a:solidFill>
                  <a:schemeClr val="tx1"/>
                </a:solidFill>
              </a:rPr>
              <a:t>Dynamic Routing Algorithm</a:t>
            </a:r>
          </a:p>
          <a:p>
            <a:pPr marL="0">
              <a:buFont typeface="Arial" panose="020B0604020202020204" pitchFamily="34" charset="0"/>
              <a:buChar char="•"/>
            </a:pPr>
            <a:endParaRPr lang="en-US" sz="1700" dirty="0">
              <a:solidFill>
                <a:schemeClr val="tx1"/>
              </a:solidFill>
            </a:endParaRPr>
          </a:p>
        </p:txBody>
      </p:sp>
      <p:pic>
        <p:nvPicPr>
          <p:cNvPr id="10" name="Picture 9">
            <a:extLst>
              <a:ext uri="{FF2B5EF4-FFF2-40B4-BE49-F238E27FC236}">
                <a16:creationId xmlns:a16="http://schemas.microsoft.com/office/drawing/2014/main" id="{7956931A-E3F2-4027-A568-82973E278140}"/>
              </a:ext>
            </a:extLst>
          </p:cNvPr>
          <p:cNvPicPr>
            <a:picLocks noChangeAspect="1"/>
          </p:cNvPicPr>
          <p:nvPr/>
        </p:nvPicPr>
        <p:blipFill>
          <a:blip r:embed="rId3"/>
          <a:stretch>
            <a:fillRect/>
          </a:stretch>
        </p:blipFill>
        <p:spPr>
          <a:xfrm>
            <a:off x="3490722" y="3572707"/>
            <a:ext cx="5170677" cy="2236317"/>
          </a:xfrm>
          <a:prstGeom prst="rect">
            <a:avLst/>
          </a:prstGeom>
        </p:spPr>
      </p:pic>
      <p:sp>
        <p:nvSpPr>
          <p:cNvPr id="3" name="Slide Number Placeholder 2">
            <a:extLst>
              <a:ext uri="{FF2B5EF4-FFF2-40B4-BE49-F238E27FC236}">
                <a16:creationId xmlns:a16="http://schemas.microsoft.com/office/drawing/2014/main" id="{C2B47BD7-AD9A-41B9-A5B7-41B30C26FCCB}"/>
              </a:ext>
            </a:extLst>
          </p:cNvPr>
          <p:cNvSpPr>
            <a:spLocks noGrp="1"/>
          </p:cNvSpPr>
          <p:nvPr>
            <p:ph type="sldNum" sz="quarter" idx="16"/>
          </p:nvPr>
        </p:nvSpPr>
        <p:spPr/>
        <p:txBody>
          <a:bodyPr/>
          <a:lstStyle/>
          <a:p>
            <a:fld id="{AA9480BA-0D33-4D77-999A-7D6B86DD4658}" type="slidenum">
              <a:rPr lang="en-US" smtClean="0"/>
              <a:pPr/>
              <a:t>8</a:t>
            </a:fld>
            <a:endParaRPr lang="en-US"/>
          </a:p>
        </p:txBody>
      </p:sp>
      <p:sp>
        <p:nvSpPr>
          <p:cNvPr id="11" name="Segnaposto data 3">
            <a:extLst>
              <a:ext uri="{FF2B5EF4-FFF2-40B4-BE49-F238E27FC236}">
                <a16:creationId xmlns:a16="http://schemas.microsoft.com/office/drawing/2014/main" id="{4669B58F-B780-4739-B762-39A78CB0822C}"/>
              </a:ext>
            </a:extLst>
          </p:cNvPr>
          <p:cNvSpPr>
            <a:spLocks noGrp="1"/>
          </p:cNvSpPr>
          <p:nvPr>
            <p:ph type="dt" sz="half" idx="14"/>
          </p:nvPr>
        </p:nvSpPr>
        <p:spPr>
          <a:xfrm>
            <a:off x="807619" y="6508363"/>
            <a:ext cx="1465063" cy="323166"/>
          </a:xfrm>
        </p:spPr>
        <p:txBody>
          <a:bodyPr/>
          <a:lstStyle/>
          <a:p>
            <a:pPr algn="l"/>
            <a:fld id="{A20F74B7-57F3-466E-9935-7BFF4AED0A52}" type="datetime1">
              <a:rPr lang="en-US" smtClean="0"/>
              <a:t>1/19/2020</a:t>
            </a:fld>
            <a:endParaRPr lang="en-US" dirty="0"/>
          </a:p>
        </p:txBody>
      </p:sp>
      <p:sp>
        <p:nvSpPr>
          <p:cNvPr id="9" name="TextBox 8">
            <a:extLst>
              <a:ext uri="{FF2B5EF4-FFF2-40B4-BE49-F238E27FC236}">
                <a16:creationId xmlns:a16="http://schemas.microsoft.com/office/drawing/2014/main" id="{210B08D2-D291-4AC7-BD80-3085C233234B}"/>
              </a:ext>
            </a:extLst>
          </p:cNvPr>
          <p:cNvSpPr txBox="1"/>
          <p:nvPr/>
        </p:nvSpPr>
        <p:spPr>
          <a:xfrm>
            <a:off x="3773165" y="6462197"/>
            <a:ext cx="2423447" cy="369332"/>
          </a:xfrm>
          <a:prstGeom prst="rect">
            <a:avLst/>
          </a:prstGeom>
          <a:noFill/>
        </p:spPr>
        <p:txBody>
          <a:bodyPr wrap="square" rtlCol="0">
            <a:spAutoFit/>
          </a:bodyPr>
          <a:lstStyle/>
          <a:p>
            <a:r>
              <a:rPr lang="en-US" u="sng" dirty="0"/>
              <a:t>SCIENTIFIC OUTLINE</a:t>
            </a:r>
          </a:p>
        </p:txBody>
      </p:sp>
    </p:spTree>
    <p:custDataLst>
      <p:tags r:id="rId1"/>
    </p:custDataLst>
    <p:extLst>
      <p:ext uri="{BB962C8B-B14F-4D97-AF65-F5344CB8AC3E}">
        <p14:creationId xmlns:p14="http://schemas.microsoft.com/office/powerpoint/2010/main" val="346014680"/>
      </p:ext>
    </p:extLst>
  </p:cSld>
  <p:clrMapOvr>
    <a:masterClrMapping/>
  </p:clrMapOvr>
  <mc:AlternateContent xmlns:mc="http://schemas.openxmlformats.org/markup-compatibility/2006">
    <mc:Choice xmlns:p14="http://schemas.microsoft.com/office/powerpoint/2010/main" Requires="p14">
      <p:transition spd="slow" p14:dur="2000" advTm="13134"/>
    </mc:Choice>
    <mc:Fallback>
      <p:transition spd="slow" advTm="131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randombar(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randombar(horizontal)">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46DC-0E6E-4594-A8B4-A9227C9F8F95}"/>
              </a:ext>
            </a:extLst>
          </p:cNvPr>
          <p:cNvSpPr>
            <a:spLocks noGrp="1"/>
          </p:cNvSpPr>
          <p:nvPr>
            <p:ph type="title"/>
          </p:nvPr>
        </p:nvSpPr>
        <p:spPr/>
        <p:txBody>
          <a:bodyPr/>
          <a:lstStyle/>
          <a:p>
            <a:r>
              <a:rPr lang="en-US" dirty="0"/>
              <a:t>General Working of Capsule Networks</a:t>
            </a:r>
          </a:p>
        </p:txBody>
      </p:sp>
      <p:sp>
        <p:nvSpPr>
          <p:cNvPr id="3" name="Content Placeholder 2">
            <a:extLst>
              <a:ext uri="{FF2B5EF4-FFF2-40B4-BE49-F238E27FC236}">
                <a16:creationId xmlns:a16="http://schemas.microsoft.com/office/drawing/2014/main" id="{2FE59238-E2A3-41F3-8A78-2D7269898629}"/>
              </a:ext>
            </a:extLst>
          </p:cNvPr>
          <p:cNvSpPr>
            <a:spLocks noGrp="1"/>
          </p:cNvSpPr>
          <p:nvPr>
            <p:ph idx="1"/>
          </p:nvPr>
        </p:nvSpPr>
        <p:spPr>
          <a:xfrm>
            <a:off x="628125" y="1062447"/>
            <a:ext cx="7887225" cy="5193522"/>
          </a:xfrm>
        </p:spPr>
        <p:txBody>
          <a:bodyPr/>
          <a:lstStyle/>
          <a:p>
            <a:pPr marL="0" indent="0">
              <a:buNone/>
            </a:pPr>
            <a:endParaRPr lang="en-US" dirty="0"/>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DDB34F1E-56BE-41F9-AEDC-8684C9EB1D94}"/>
              </a:ext>
            </a:extLst>
          </p:cNvPr>
          <p:cNvSpPr>
            <a:spLocks noGrp="1"/>
          </p:cNvSpPr>
          <p:nvPr>
            <p:ph type="body" sz="quarter" idx="13"/>
          </p:nvPr>
        </p:nvSpPr>
        <p:spPr>
          <a:xfrm>
            <a:off x="697794" y="1125210"/>
            <a:ext cx="7155341" cy="343814"/>
          </a:xfrm>
        </p:spPr>
        <p:txBody>
          <a:bodyPr/>
          <a:lstStyle/>
          <a:p>
            <a:r>
              <a:rPr lang="en-US" dirty="0"/>
              <a:t>Definition : A capsule is a group of neurons whose activity vector represents the instantiation parameters of a specific type of entity such as an object or an object part</a:t>
            </a:r>
          </a:p>
        </p:txBody>
      </p:sp>
      <p:sp>
        <p:nvSpPr>
          <p:cNvPr id="5" name="Date Placeholder 4">
            <a:extLst>
              <a:ext uri="{FF2B5EF4-FFF2-40B4-BE49-F238E27FC236}">
                <a16:creationId xmlns:a16="http://schemas.microsoft.com/office/drawing/2014/main" id="{74FCF576-980A-470E-906B-507A04FE77B4}"/>
              </a:ext>
            </a:extLst>
          </p:cNvPr>
          <p:cNvSpPr>
            <a:spLocks noGrp="1"/>
          </p:cNvSpPr>
          <p:nvPr>
            <p:ph type="dt" sz="half" idx="14"/>
          </p:nvPr>
        </p:nvSpPr>
        <p:spPr>
          <a:xfrm>
            <a:off x="1010850" y="6508363"/>
            <a:ext cx="1297344" cy="260738"/>
          </a:xfrm>
        </p:spPr>
        <p:txBody>
          <a:bodyPr/>
          <a:lstStyle/>
          <a:p>
            <a:pPr algn="l"/>
            <a:fld id="{2C88D4A3-8351-46CF-9936-C5CE52303605}" type="datetime1">
              <a:rPr lang="en-US" smtClean="0"/>
              <a:t>1/19/2020</a:t>
            </a:fld>
            <a:endParaRPr lang="en-US" dirty="0"/>
          </a:p>
        </p:txBody>
      </p:sp>
      <p:pic>
        <p:nvPicPr>
          <p:cNvPr id="8" name="Picture 7">
            <a:extLst>
              <a:ext uri="{FF2B5EF4-FFF2-40B4-BE49-F238E27FC236}">
                <a16:creationId xmlns:a16="http://schemas.microsoft.com/office/drawing/2014/main" id="{DF677835-4067-4872-8A15-EED3406DAC68}"/>
              </a:ext>
            </a:extLst>
          </p:cNvPr>
          <p:cNvPicPr>
            <a:picLocks noChangeAspect="1"/>
          </p:cNvPicPr>
          <p:nvPr/>
        </p:nvPicPr>
        <p:blipFill>
          <a:blip r:embed="rId3"/>
          <a:stretch>
            <a:fillRect/>
          </a:stretch>
        </p:blipFill>
        <p:spPr>
          <a:xfrm>
            <a:off x="896100" y="2108291"/>
            <a:ext cx="6619875" cy="3221355"/>
          </a:xfrm>
          <a:prstGeom prst="rect">
            <a:avLst/>
          </a:prstGeom>
        </p:spPr>
      </p:pic>
      <p:sp>
        <p:nvSpPr>
          <p:cNvPr id="9" name="TextBox 8">
            <a:extLst>
              <a:ext uri="{FF2B5EF4-FFF2-40B4-BE49-F238E27FC236}">
                <a16:creationId xmlns:a16="http://schemas.microsoft.com/office/drawing/2014/main" id="{6AD59D3E-9837-4AC0-B7BA-6596BB6A106B}"/>
              </a:ext>
            </a:extLst>
          </p:cNvPr>
          <p:cNvSpPr txBox="1"/>
          <p:nvPr/>
        </p:nvSpPr>
        <p:spPr>
          <a:xfrm>
            <a:off x="2856410" y="5472387"/>
            <a:ext cx="2534194" cy="646331"/>
          </a:xfrm>
          <a:prstGeom prst="rect">
            <a:avLst/>
          </a:prstGeom>
          <a:noFill/>
        </p:spPr>
        <p:txBody>
          <a:bodyPr wrap="square" rtlCol="0">
            <a:spAutoFit/>
          </a:bodyPr>
          <a:lstStyle/>
          <a:p>
            <a:r>
              <a:rPr lang="en-US" dirty="0"/>
              <a:t>For a normal CNN both of these faces are same</a:t>
            </a:r>
          </a:p>
        </p:txBody>
      </p:sp>
      <p:sp>
        <p:nvSpPr>
          <p:cNvPr id="10" name="Slide Number Placeholder 9">
            <a:extLst>
              <a:ext uri="{FF2B5EF4-FFF2-40B4-BE49-F238E27FC236}">
                <a16:creationId xmlns:a16="http://schemas.microsoft.com/office/drawing/2014/main" id="{73CC1586-C7C7-4B73-8284-37ACBCE3EFD8}"/>
              </a:ext>
            </a:extLst>
          </p:cNvPr>
          <p:cNvSpPr>
            <a:spLocks noGrp="1"/>
          </p:cNvSpPr>
          <p:nvPr>
            <p:ph type="sldNum" sz="quarter" idx="16"/>
          </p:nvPr>
        </p:nvSpPr>
        <p:spPr/>
        <p:txBody>
          <a:bodyPr/>
          <a:lstStyle/>
          <a:p>
            <a:fld id="{AA9480BA-0D33-4D77-999A-7D6B86DD4658}" type="slidenum">
              <a:rPr lang="en-US" smtClean="0"/>
              <a:pPr/>
              <a:t>9</a:t>
            </a:fld>
            <a:endParaRPr lang="en-US"/>
          </a:p>
        </p:txBody>
      </p:sp>
      <p:sp>
        <p:nvSpPr>
          <p:cNvPr id="11" name="TextBox 10">
            <a:extLst>
              <a:ext uri="{FF2B5EF4-FFF2-40B4-BE49-F238E27FC236}">
                <a16:creationId xmlns:a16="http://schemas.microsoft.com/office/drawing/2014/main" id="{1DDA220E-B532-4996-A5B2-6A2EEC3A6B96}"/>
              </a:ext>
            </a:extLst>
          </p:cNvPr>
          <p:cNvSpPr txBox="1"/>
          <p:nvPr/>
        </p:nvSpPr>
        <p:spPr>
          <a:xfrm>
            <a:off x="3773165" y="6462197"/>
            <a:ext cx="2423447" cy="369332"/>
          </a:xfrm>
          <a:prstGeom prst="rect">
            <a:avLst/>
          </a:prstGeom>
          <a:noFill/>
        </p:spPr>
        <p:txBody>
          <a:bodyPr wrap="square" rtlCol="0">
            <a:spAutoFit/>
          </a:bodyPr>
          <a:lstStyle/>
          <a:p>
            <a:r>
              <a:rPr lang="en-US" u="sng" dirty="0"/>
              <a:t>SCIENTIFIC OUTLINE</a:t>
            </a:r>
          </a:p>
        </p:txBody>
      </p:sp>
    </p:spTree>
    <p:custDataLst>
      <p:tags r:id="rId1"/>
    </p:custDataLst>
    <p:extLst>
      <p:ext uri="{BB962C8B-B14F-4D97-AF65-F5344CB8AC3E}">
        <p14:creationId xmlns:p14="http://schemas.microsoft.com/office/powerpoint/2010/main" val="2787622026"/>
      </p:ext>
    </p:extLst>
  </p:cSld>
  <p:clrMapOvr>
    <a:masterClrMapping/>
  </p:clrMapOvr>
  <mc:AlternateContent xmlns:mc="http://schemas.openxmlformats.org/markup-compatibility/2006">
    <mc:Choice xmlns:p14="http://schemas.microsoft.com/office/powerpoint/2010/main" Requires="p14">
      <p:transition spd="slow" p14:dur="2000" advTm="5147"/>
    </mc:Choice>
    <mc:Fallback>
      <p:transition spd="slow" advTm="5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2|2.6|2|2.5"/>
</p:tagLst>
</file>

<file path=ppt/tags/tag10.xml><?xml version="1.0" encoding="utf-8"?>
<p:tagLst xmlns:a="http://schemas.openxmlformats.org/drawingml/2006/main" xmlns:r="http://schemas.openxmlformats.org/officeDocument/2006/relationships" xmlns:p="http://schemas.openxmlformats.org/presentationml/2006/main">
  <p:tag name="TIMING" val="|2.1"/>
</p:tagLst>
</file>

<file path=ppt/tags/tag11.xml><?xml version="1.0" encoding="utf-8"?>
<p:tagLst xmlns:a="http://schemas.openxmlformats.org/drawingml/2006/main" xmlns:r="http://schemas.openxmlformats.org/officeDocument/2006/relationships" xmlns:p="http://schemas.openxmlformats.org/presentationml/2006/main">
  <p:tag name="TIMING" val="|1|2.2"/>
</p:tagLst>
</file>

<file path=ppt/tags/tag12.xml><?xml version="1.0" encoding="utf-8"?>
<p:tagLst xmlns:a="http://schemas.openxmlformats.org/drawingml/2006/main" xmlns:r="http://schemas.openxmlformats.org/officeDocument/2006/relationships" xmlns:p="http://schemas.openxmlformats.org/presentationml/2006/main">
  <p:tag name="TIMING" val="|6.2"/>
</p:tagLst>
</file>

<file path=ppt/tags/tag13.xml><?xml version="1.0" encoding="utf-8"?>
<p:tagLst xmlns:a="http://schemas.openxmlformats.org/drawingml/2006/main" xmlns:r="http://schemas.openxmlformats.org/officeDocument/2006/relationships" xmlns:p="http://schemas.openxmlformats.org/presentationml/2006/main">
  <p:tag name="TIMING" val="|1.2|1.3"/>
</p:tagLst>
</file>

<file path=ppt/tags/tag14.xml><?xml version="1.0" encoding="utf-8"?>
<p:tagLst xmlns:a="http://schemas.openxmlformats.org/drawingml/2006/main" xmlns:r="http://schemas.openxmlformats.org/officeDocument/2006/relationships" xmlns:p="http://schemas.openxmlformats.org/presentationml/2006/main">
  <p:tag name="TIMING" val="|1.2|3.3|1.8|1.5"/>
</p:tagLst>
</file>

<file path=ppt/tags/tag15.xml><?xml version="1.0" encoding="utf-8"?>
<p:tagLst xmlns:a="http://schemas.openxmlformats.org/drawingml/2006/main" xmlns:r="http://schemas.openxmlformats.org/officeDocument/2006/relationships" xmlns:p="http://schemas.openxmlformats.org/presentationml/2006/main">
  <p:tag name="TIMING" val="|0.5|1.1"/>
</p:tagLst>
</file>

<file path=ppt/tags/tag2.xml><?xml version="1.0" encoding="utf-8"?>
<p:tagLst xmlns:a="http://schemas.openxmlformats.org/drawingml/2006/main" xmlns:r="http://schemas.openxmlformats.org/officeDocument/2006/relationships" xmlns:p="http://schemas.openxmlformats.org/presentationml/2006/main">
  <p:tag name="TIMING" val="|1.2|5.6"/>
</p:tagLst>
</file>

<file path=ppt/tags/tag3.xml><?xml version="1.0" encoding="utf-8"?>
<p:tagLst xmlns:a="http://schemas.openxmlformats.org/drawingml/2006/main" xmlns:r="http://schemas.openxmlformats.org/officeDocument/2006/relationships" xmlns:p="http://schemas.openxmlformats.org/presentationml/2006/main">
  <p:tag name="TIMING" val="|3.8|2.5"/>
</p:tagLst>
</file>

<file path=ppt/tags/tag4.xml><?xml version="1.0" encoding="utf-8"?>
<p:tagLst xmlns:a="http://schemas.openxmlformats.org/drawingml/2006/main" xmlns:r="http://schemas.openxmlformats.org/officeDocument/2006/relationships" xmlns:p="http://schemas.openxmlformats.org/presentationml/2006/main">
  <p:tag name="TIMING" val="|1.6|2.9"/>
</p:tagLst>
</file>

<file path=ppt/tags/tag5.xml><?xml version="1.0" encoding="utf-8"?>
<p:tagLst xmlns:a="http://schemas.openxmlformats.org/drawingml/2006/main" xmlns:r="http://schemas.openxmlformats.org/officeDocument/2006/relationships" xmlns:p="http://schemas.openxmlformats.org/presentationml/2006/main">
  <p:tag name="TIMING" val="|1.5"/>
</p:tagLst>
</file>

<file path=ppt/tags/tag6.xml><?xml version="1.0" encoding="utf-8"?>
<p:tagLst xmlns:a="http://schemas.openxmlformats.org/drawingml/2006/main" xmlns:r="http://schemas.openxmlformats.org/officeDocument/2006/relationships" xmlns:p="http://schemas.openxmlformats.org/presentationml/2006/main">
  <p:tag name="TIMING" val="|1.5|2.4"/>
</p:tagLst>
</file>

<file path=ppt/tags/tag7.xml><?xml version="1.0" encoding="utf-8"?>
<p:tagLst xmlns:a="http://schemas.openxmlformats.org/drawingml/2006/main" xmlns:r="http://schemas.openxmlformats.org/officeDocument/2006/relationships" xmlns:p="http://schemas.openxmlformats.org/presentationml/2006/main">
  <p:tag name="TIMING" val="|3|1.5|2.2|3.2"/>
</p:tagLst>
</file>

<file path=ppt/tags/tag8.xml><?xml version="1.0" encoding="utf-8"?>
<p:tagLst xmlns:a="http://schemas.openxmlformats.org/drawingml/2006/main" xmlns:r="http://schemas.openxmlformats.org/officeDocument/2006/relationships" xmlns:p="http://schemas.openxmlformats.org/presentationml/2006/main">
  <p:tag name="TIMING" val="|3.2"/>
</p:tagLst>
</file>

<file path=ppt/tags/tag9.xml><?xml version="1.0" encoding="utf-8"?>
<p:tagLst xmlns:a="http://schemas.openxmlformats.org/drawingml/2006/main" xmlns:r="http://schemas.openxmlformats.org/officeDocument/2006/relationships" xmlns:p="http://schemas.openxmlformats.org/presentationml/2006/main">
  <p:tag name="TIMING" val="|2.7|3.1"/>
</p:tagLst>
</file>

<file path=ppt/theme/theme1.xml><?xml version="1.0" encoding="utf-8"?>
<a:theme xmlns:a="http://schemas.openxmlformats.org/drawingml/2006/main" name="Tema di Office">
  <a:themeElements>
    <a:clrScheme name="AVIRES">
      <a:dk1>
        <a:srgbClr val="ED7D31"/>
      </a:dk1>
      <a:lt1>
        <a:sysClr val="window" lastClr="FFFFFF"/>
      </a:lt1>
      <a:dk2>
        <a:srgbClr val="595959"/>
      </a:dk2>
      <a:lt2>
        <a:srgbClr val="F2F2F2"/>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zato 2">
      <a:majorFont>
        <a:latin typeface="TitilliumMaps26L"/>
        <a:ea typeface=""/>
        <a:cs typeface=""/>
      </a:majorFont>
      <a:minorFont>
        <a:latin typeface="Yanone Kaffeesatz Regular"/>
        <a:ea typeface=""/>
        <a:cs typeface=""/>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IRES.pptx" id="{98B282BA-2A0A-4DA2-8BDE-86D9E4841514}" vid="{E34FAA1B-7A59-45B6-AFE1-68AD0C1E1AA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812</Words>
  <Application>Microsoft Office PowerPoint</Application>
  <PresentationFormat>On-screen Show (4:3)</PresentationFormat>
  <Paragraphs>211</Paragraphs>
  <Slides>19</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0" baseType="lpstr">
      <vt:lpstr>Arial</vt:lpstr>
      <vt:lpstr>Calibri</vt:lpstr>
      <vt:lpstr>Helvetica Neue</vt:lpstr>
      <vt:lpstr>inherit</vt:lpstr>
      <vt:lpstr>Nimbus Sans Becker D</vt:lpstr>
      <vt:lpstr>TitilliumMaps26L</vt:lpstr>
      <vt:lpstr>Wingdings</vt:lpstr>
      <vt:lpstr>Yanone Kaffeesatz Light</vt:lpstr>
      <vt:lpstr>Yanone Kaffeesatz Regular</vt:lpstr>
      <vt:lpstr>Tema di Office</vt:lpstr>
      <vt:lpstr>Foxit PDF Document</vt:lpstr>
      <vt:lpstr>Anomaly Detection for Highly Unbalanced Dataset*</vt:lpstr>
      <vt:lpstr>Problem and Contribution</vt:lpstr>
      <vt:lpstr>Anomaly Detection</vt:lpstr>
      <vt:lpstr>Novelty Detection</vt:lpstr>
      <vt:lpstr>Outlier Detection</vt:lpstr>
      <vt:lpstr>In Terms of Learning</vt:lpstr>
      <vt:lpstr>Challenges with the traditional network and Industries</vt:lpstr>
      <vt:lpstr>Strength of Capsule Network</vt:lpstr>
      <vt:lpstr>General Working of Capsule Networks</vt:lpstr>
      <vt:lpstr>How Capsule Dynamic Routing Algorithm Predicts</vt:lpstr>
      <vt:lpstr>Capsule Vs. Traditional Network</vt:lpstr>
      <vt:lpstr>Our Network for Anomaly Detection</vt:lpstr>
      <vt:lpstr>Novel ANOMALY SCORE</vt:lpstr>
      <vt:lpstr>Some Standard Results on Public Dataset</vt:lpstr>
      <vt:lpstr>Some Standard Results on Public Dataset</vt:lpstr>
      <vt:lpstr>Some Standard Results on Public Dataset</vt:lpstr>
      <vt:lpstr>Some Results</vt:lpstr>
      <vt:lpstr>Our Proposed Network shows state of the art results</vt:lpstr>
      <vt:lpstr>Scan this for published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Outline  Learning Activity  Publication and Optional Activities</dc:title>
  <dc:creator>Pankaj Mishra</dc:creator>
  <cp:lastModifiedBy>Pankaj Mishra</cp:lastModifiedBy>
  <cp:revision>28</cp:revision>
  <dcterms:created xsi:type="dcterms:W3CDTF">2019-10-21T17:06:46Z</dcterms:created>
  <dcterms:modified xsi:type="dcterms:W3CDTF">2020-01-19T19:49:20Z</dcterms:modified>
</cp:coreProperties>
</file>