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8" r:id="rId4"/>
    <p:sldId id="259" r:id="rId5"/>
    <p:sldId id="279" r:id="rId6"/>
    <p:sldId id="260" r:id="rId7"/>
    <p:sldId id="274" r:id="rId8"/>
    <p:sldId id="276" r:id="rId9"/>
    <p:sldId id="280" r:id="rId10"/>
    <p:sldId id="275" r:id="rId11"/>
    <p:sldId id="278" r:id="rId12"/>
    <p:sldId id="281" r:id="rId13"/>
    <p:sldId id="272" r:id="rId14"/>
    <p:sldId id="268" r:id="rId15"/>
    <p:sldId id="277" r:id="rId16"/>
    <p:sldId id="266" r:id="rId17"/>
    <p:sldId id="273" r:id="rId18"/>
    <p:sldId id="271" r:id="rId19"/>
    <p:sldId id="267"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p:restoredTop sz="94703"/>
  </p:normalViewPr>
  <p:slideViewPr>
    <p:cSldViewPr snapToGrid="0" snapToObjects="1">
      <p:cViewPr varScale="1">
        <p:scale>
          <a:sx n="68" d="100"/>
          <a:sy n="68"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99633"/>
            <a:ext cx="8825658" cy="2677648"/>
          </a:xfrm>
        </p:spPr>
        <p:txBody>
          <a:bodyPr/>
          <a:lstStyle/>
          <a:p>
            <a:r>
              <a:rPr lang="en-US" sz="4500" dirty="0"/>
              <a:t>Comprehensive Capital Calculation using Stochastic Dominance Approach</a:t>
            </a:r>
          </a:p>
        </p:txBody>
      </p:sp>
      <p:sp>
        <p:nvSpPr>
          <p:cNvPr id="3" name="Subtitle 2"/>
          <p:cNvSpPr>
            <a:spLocks noGrp="1"/>
          </p:cNvSpPr>
          <p:nvPr>
            <p:ph type="subTitle" idx="1"/>
          </p:nvPr>
        </p:nvSpPr>
        <p:spPr>
          <a:xfrm>
            <a:off x="1154955" y="4370980"/>
            <a:ext cx="8825658" cy="1191620"/>
          </a:xfrm>
        </p:spPr>
        <p:txBody>
          <a:bodyPr>
            <a:normAutofit/>
          </a:bodyPr>
          <a:lstStyle/>
          <a:p>
            <a:r>
              <a:rPr lang="en-US" dirty="0"/>
              <a:t>Final Project By:</a:t>
            </a:r>
          </a:p>
          <a:p>
            <a:r>
              <a:rPr lang="en-US" dirty="0" err="1"/>
              <a:t>Manali</a:t>
            </a:r>
            <a:r>
              <a:rPr lang="en-US" dirty="0"/>
              <a:t> </a:t>
            </a:r>
            <a:r>
              <a:rPr lang="en-US" dirty="0" err="1"/>
              <a:t>Singhal</a:t>
            </a:r>
            <a:r>
              <a:rPr lang="en-US" dirty="0"/>
              <a:t>     </a:t>
            </a:r>
            <a:r>
              <a:rPr lang="en-US" dirty="0" err="1"/>
              <a:t>Naveena</a:t>
            </a:r>
            <a:r>
              <a:rPr lang="en-US" dirty="0"/>
              <a:t> </a:t>
            </a:r>
            <a:r>
              <a:rPr lang="en-US" dirty="0" err="1"/>
              <a:t>Elamaran</a:t>
            </a:r>
            <a:r>
              <a:rPr lang="en-US" dirty="0"/>
              <a:t>      </a:t>
            </a:r>
            <a:r>
              <a:rPr lang="en-US" dirty="0" err="1"/>
              <a:t>Sneha</a:t>
            </a:r>
            <a:r>
              <a:rPr lang="en-US" dirty="0"/>
              <a:t> </a:t>
            </a:r>
            <a:r>
              <a:rPr lang="en-US" dirty="0" err="1"/>
              <a:t>chemerla</a:t>
            </a:r>
            <a:endParaRPr lang="en-US" dirty="0"/>
          </a:p>
          <a:p>
            <a:r>
              <a:rPr lang="en-US" dirty="0"/>
              <a:t>Pankaj NEGI           </a:t>
            </a:r>
            <a:r>
              <a:rPr lang="en-US" dirty="0" err="1"/>
              <a:t>Prateek</a:t>
            </a:r>
            <a:r>
              <a:rPr lang="en-US" dirty="0"/>
              <a:t> Bhatnagar</a:t>
            </a:r>
          </a:p>
          <a:p>
            <a:endParaRPr lang="en-US" dirty="0"/>
          </a:p>
        </p:txBody>
      </p:sp>
    </p:spTree>
    <p:extLst>
      <p:ext uri="{BB962C8B-B14F-4D97-AF65-F5344CB8AC3E}">
        <p14:creationId xmlns:p14="http://schemas.microsoft.com/office/powerpoint/2010/main" val="182306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GJR-GARCH Model</a:t>
            </a:r>
          </a:p>
        </p:txBody>
      </p:sp>
      <p:sp>
        <p:nvSpPr>
          <p:cNvPr id="3" name="Content Placeholder 2"/>
          <p:cNvSpPr>
            <a:spLocks noGrp="1"/>
          </p:cNvSpPr>
          <p:nvPr>
            <p:ph idx="1"/>
          </p:nvPr>
        </p:nvSpPr>
        <p:spPr>
          <a:xfrm>
            <a:off x="1154954" y="2984500"/>
            <a:ext cx="8825659" cy="3416300"/>
          </a:xfrm>
        </p:spPr>
        <p:txBody>
          <a:bodyPr/>
          <a:lstStyle/>
          <a:p>
            <a:r>
              <a:rPr lang="en-US" dirty="0"/>
              <a:t>The conditional variance now given by </a:t>
            </a:r>
          </a:p>
          <a:p>
            <a:pPr marL="457200" lvl="1" indent="0" algn="ctr">
              <a:buNone/>
            </a:pPr>
            <a:r>
              <a:rPr lang="en-US" dirty="0" err="1"/>
              <a:t>ℎ</a:t>
            </a:r>
            <a:r>
              <a:rPr lang="en-US" baseline="-25000" dirty="0"/>
              <a:t>𝑡</a:t>
            </a:r>
            <a:r>
              <a:rPr lang="en-US" baseline="30000" dirty="0"/>
              <a:t>2</a:t>
            </a:r>
            <a:r>
              <a:rPr lang="en-US" dirty="0"/>
              <a:t> =∝</a:t>
            </a:r>
            <a:r>
              <a:rPr lang="en-US" baseline="-25000" dirty="0"/>
              <a:t>0</a:t>
            </a:r>
            <a:r>
              <a:rPr lang="en-US" dirty="0"/>
              <a:t>+ </a:t>
            </a:r>
            <a:r>
              <a:rPr lang="en-US" dirty="0" err="1"/>
              <a:t>Σ</a:t>
            </a:r>
            <a:r>
              <a:rPr lang="en-US" baseline="30000" dirty="0" err="1"/>
              <a:t>p</a:t>
            </a:r>
            <a:r>
              <a:rPr lang="en-US" baseline="-25000" dirty="0" err="1"/>
              <a:t>i</a:t>
            </a:r>
            <a:r>
              <a:rPr lang="en-US" baseline="-25000" dirty="0"/>
              <a:t>=1</a:t>
            </a:r>
            <a:r>
              <a:rPr lang="en-US" dirty="0"/>
              <a:t> (α</a:t>
            </a:r>
            <a:r>
              <a:rPr lang="en-US" baseline="-25000" dirty="0" err="1"/>
              <a:t>i</a:t>
            </a:r>
            <a:r>
              <a:rPr lang="en-US" dirty="0"/>
              <a:t>𝑍</a:t>
            </a:r>
            <a:r>
              <a:rPr lang="en-US" baseline="-25000" dirty="0"/>
              <a:t>𝑡−𝑖 </a:t>
            </a:r>
            <a:r>
              <a:rPr lang="en-US" baseline="30000" dirty="0"/>
              <a:t>2</a:t>
            </a:r>
            <a:r>
              <a:rPr lang="en-US" dirty="0"/>
              <a:t> (1 − 𝐼[𝑍</a:t>
            </a:r>
            <a:r>
              <a:rPr lang="en-US" baseline="-25000" dirty="0"/>
              <a:t>𝑡−𝑖 </a:t>
            </a:r>
            <a:r>
              <a:rPr lang="en-US" dirty="0"/>
              <a:t>&gt; 0]) + 𝛾</a:t>
            </a:r>
            <a:r>
              <a:rPr lang="en-US" baseline="-25000" dirty="0"/>
              <a:t>𝑖</a:t>
            </a:r>
            <a:r>
              <a:rPr lang="en-US" dirty="0"/>
              <a:t>𝑍</a:t>
            </a:r>
            <a:r>
              <a:rPr lang="en-US" baseline="-25000" dirty="0"/>
              <a:t>𝑡−𝑖 </a:t>
            </a:r>
            <a:r>
              <a:rPr lang="en-US" baseline="30000" dirty="0"/>
              <a:t>2</a:t>
            </a:r>
            <a:r>
              <a:rPr lang="en-US" dirty="0"/>
              <a:t> 𝐼[𝑍</a:t>
            </a:r>
            <a:r>
              <a:rPr lang="en-US" baseline="-25000" dirty="0"/>
              <a:t>𝑡−𝑖 </a:t>
            </a:r>
            <a:r>
              <a:rPr lang="en-US" dirty="0"/>
              <a:t>&gt; 0]) + </a:t>
            </a:r>
            <a:r>
              <a:rPr lang="en-US" dirty="0" err="1"/>
              <a:t>Σ</a:t>
            </a:r>
            <a:r>
              <a:rPr lang="en-US" baseline="30000" dirty="0" err="1"/>
              <a:t>q</a:t>
            </a:r>
            <a:r>
              <a:rPr lang="en-US" baseline="-25000" dirty="0" err="1"/>
              <a:t>i</a:t>
            </a:r>
            <a:r>
              <a:rPr lang="en-US" baseline="-25000" dirty="0"/>
              <a:t>=1</a:t>
            </a:r>
            <a:r>
              <a:rPr lang="en-US" dirty="0"/>
              <a:t>𝛽</a:t>
            </a:r>
            <a:r>
              <a:rPr lang="en-US" baseline="-25000" dirty="0"/>
              <a:t>𝑗</a:t>
            </a:r>
            <a:r>
              <a:rPr lang="en-US" dirty="0" err="1"/>
              <a:t>ℎ</a:t>
            </a:r>
            <a:r>
              <a:rPr lang="en-US" baseline="-25000" dirty="0"/>
              <a:t>𝑡−𝑗</a:t>
            </a:r>
            <a:r>
              <a:rPr lang="en-US" baseline="30000" dirty="0"/>
              <a:t>2</a:t>
            </a:r>
            <a:r>
              <a:rPr lang="en-US" dirty="0"/>
              <a:t> </a:t>
            </a:r>
          </a:p>
          <a:p>
            <a:pPr marL="457200" lvl="1" indent="0">
              <a:buNone/>
            </a:pPr>
            <a:r>
              <a:rPr lang="en-US" dirty="0"/>
              <a:t>where ∝</a:t>
            </a:r>
            <a:r>
              <a:rPr lang="en-US" baseline="-25000" dirty="0"/>
              <a:t>0</a:t>
            </a:r>
            <a:r>
              <a:rPr lang="en-US" dirty="0"/>
              <a:t>&gt; 0, ∝</a:t>
            </a:r>
            <a:r>
              <a:rPr lang="en-US" baseline="-25000" dirty="0"/>
              <a:t>𝑖</a:t>
            </a:r>
            <a:r>
              <a:rPr lang="en-US" dirty="0"/>
              <a:t>≥ 0, 𝛽</a:t>
            </a:r>
            <a:r>
              <a:rPr lang="en-US" baseline="-25000" dirty="0"/>
              <a:t>𝑗</a:t>
            </a:r>
            <a:r>
              <a:rPr lang="en-US" dirty="0"/>
              <a:t> ≥ 0 and 𝛾</a:t>
            </a:r>
            <a:r>
              <a:rPr lang="en-US" baseline="-25000" dirty="0"/>
              <a:t>𝑖</a:t>
            </a:r>
            <a:r>
              <a:rPr lang="en-US" dirty="0"/>
              <a:t> ≥ 0 to guarantee that the conditional variance is nonnegative. capture the asymmetric effect of positive and negative shocks </a:t>
            </a:r>
          </a:p>
          <a:p>
            <a:r>
              <a:rPr lang="en-US" dirty="0"/>
              <a:t>This model captures the asymmetric effect of positive and negative shocks </a:t>
            </a:r>
          </a:p>
          <a:p>
            <a:pPr marL="0" indent="0">
              <a:buNone/>
            </a:pPr>
            <a:endParaRPr lang="en-US" dirty="0"/>
          </a:p>
        </p:txBody>
      </p:sp>
    </p:spTree>
    <p:extLst>
      <p:ext uri="{BB962C8B-B14F-4D97-AF65-F5344CB8AC3E}">
        <p14:creationId xmlns:p14="http://schemas.microsoft.com/office/powerpoint/2010/main" val="108280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702735"/>
            <a:ext cx="8761413" cy="706964"/>
          </a:xfrm>
        </p:spPr>
        <p:txBody>
          <a:bodyPr/>
          <a:lstStyle/>
          <a:p>
            <a:r>
              <a:rPr lang="en-US" dirty="0"/>
              <a:t>GJR-GARCH Model - Code</a:t>
            </a:r>
          </a:p>
        </p:txBody>
      </p:sp>
      <p:sp>
        <p:nvSpPr>
          <p:cNvPr id="7" name="TextBox 6"/>
          <p:cNvSpPr txBox="1"/>
          <p:nvPr/>
        </p:nvSpPr>
        <p:spPr>
          <a:xfrm>
            <a:off x="1154953" y="2195185"/>
            <a:ext cx="6549714" cy="4425748"/>
          </a:xfrm>
          <a:prstGeom prst="rect">
            <a:avLst/>
          </a:prstGeom>
          <a:noFill/>
        </p:spPr>
        <p:txBody>
          <a:bodyPr wrap="square" rtlCol="0">
            <a:spAutoFit/>
          </a:bodyPr>
          <a:lstStyle/>
          <a:p>
            <a:r>
              <a:rPr lang="en-US" sz="1050" b="1" dirty="0" err="1"/>
              <a:t>gjr_logret</a:t>
            </a:r>
            <a:r>
              <a:rPr lang="en-US" sz="1050" b="1" dirty="0"/>
              <a:t>=</a:t>
            </a:r>
            <a:r>
              <a:rPr lang="en-US" sz="1050" b="1" dirty="0" err="1"/>
              <a:t>VIX.returns</a:t>
            </a:r>
            <a:endParaRPr lang="en-US" sz="1050" b="1" dirty="0"/>
          </a:p>
          <a:p>
            <a:r>
              <a:rPr lang="en-US" sz="1050" b="1" dirty="0" err="1"/>
              <a:t>spec.gjrGARCH</a:t>
            </a:r>
            <a:r>
              <a:rPr lang="en-US" sz="1050" b="1" dirty="0"/>
              <a:t> = </a:t>
            </a:r>
            <a:r>
              <a:rPr lang="en-US" sz="1050" b="1" dirty="0" err="1"/>
              <a:t>ugarchspec</a:t>
            </a:r>
            <a:r>
              <a:rPr lang="en-US" sz="1050" b="1" dirty="0"/>
              <a:t>(</a:t>
            </a:r>
            <a:r>
              <a:rPr lang="en-US" sz="1050" b="1" dirty="0" err="1"/>
              <a:t>variance.model</a:t>
            </a:r>
            <a:r>
              <a:rPr lang="en-US" sz="1050" b="1" dirty="0"/>
              <a:t>=list(model="</a:t>
            </a:r>
            <a:r>
              <a:rPr lang="en-US" sz="1050" b="1" dirty="0" err="1"/>
              <a:t>gjrGARCH</a:t>
            </a:r>
            <a:r>
              <a:rPr lang="en-US" sz="1050" b="1" dirty="0"/>
              <a:t>", </a:t>
            </a:r>
            <a:r>
              <a:rPr lang="en-US" sz="1050" b="1" dirty="0" err="1"/>
              <a:t>garchOrder</a:t>
            </a:r>
            <a:r>
              <a:rPr lang="en-US" sz="1050" b="1" dirty="0"/>
              <a:t>=c(1,1)), </a:t>
            </a:r>
            <a:r>
              <a:rPr lang="en-US" sz="1050" b="1" dirty="0" err="1"/>
              <a:t>mean.model</a:t>
            </a:r>
            <a:r>
              <a:rPr lang="en-US" sz="1050" b="1" dirty="0"/>
              <a:t>=list(</a:t>
            </a:r>
            <a:r>
              <a:rPr lang="en-US" sz="1050" b="1" dirty="0" err="1"/>
              <a:t>armaOrder</a:t>
            </a:r>
            <a:r>
              <a:rPr lang="en-US" sz="1050" b="1" dirty="0"/>
              <a:t>=c(1,1), </a:t>
            </a:r>
            <a:r>
              <a:rPr lang="en-US" sz="1050" b="1" dirty="0" err="1"/>
              <a:t>include.mean</a:t>
            </a:r>
            <a:r>
              <a:rPr lang="en-US" sz="1050" b="1" dirty="0"/>
              <a:t>=TRUE), </a:t>
            </a:r>
            <a:r>
              <a:rPr lang="en-US" sz="1050" b="1" dirty="0" err="1"/>
              <a:t>distribution.model</a:t>
            </a:r>
            <a:r>
              <a:rPr lang="en-US" sz="1050" b="1" dirty="0"/>
              <a:t>="norm")</a:t>
            </a:r>
          </a:p>
          <a:p>
            <a:r>
              <a:rPr lang="en-US" sz="1050" b="1" dirty="0" err="1"/>
              <a:t>gjrGARCH</a:t>
            </a:r>
            <a:r>
              <a:rPr lang="en-US" sz="1050" b="1" dirty="0"/>
              <a:t> &lt;- </a:t>
            </a:r>
            <a:r>
              <a:rPr lang="en-US" sz="1050" b="1" dirty="0" err="1"/>
              <a:t>ugarchfit</a:t>
            </a:r>
            <a:r>
              <a:rPr lang="en-US" sz="1050" b="1" dirty="0"/>
              <a:t>(</a:t>
            </a:r>
            <a:r>
              <a:rPr lang="en-US" sz="1050" b="1" dirty="0" err="1"/>
              <a:t>gjr_logret</a:t>
            </a:r>
            <a:r>
              <a:rPr lang="en-US" sz="1050" b="1" dirty="0"/>
              <a:t>, spec=</a:t>
            </a:r>
            <a:r>
              <a:rPr lang="en-US" sz="1050" b="1" dirty="0" err="1"/>
              <a:t>spec.gjrGARCH</a:t>
            </a:r>
            <a:r>
              <a:rPr lang="en-US" sz="1050" b="1" dirty="0"/>
              <a:t>)</a:t>
            </a:r>
          </a:p>
          <a:p>
            <a:r>
              <a:rPr lang="en-US" sz="1050" b="1" dirty="0" err="1"/>
              <a:t>gjrGARCH</a:t>
            </a:r>
            <a:endParaRPr lang="en-US" sz="1050" b="1" dirty="0"/>
          </a:p>
          <a:p>
            <a:r>
              <a:rPr lang="en-US" sz="1050" b="1" dirty="0"/>
              <a:t>spec2=</a:t>
            </a:r>
            <a:r>
              <a:rPr lang="en-US" sz="1050" b="1" dirty="0" err="1"/>
              <a:t>spec.gjrGARCH</a:t>
            </a:r>
            <a:endParaRPr lang="en-US" sz="1050" b="1" dirty="0"/>
          </a:p>
          <a:p>
            <a:r>
              <a:rPr lang="en-US" sz="1050" b="1" dirty="0" err="1"/>
              <a:t>setfixed</a:t>
            </a:r>
            <a:r>
              <a:rPr lang="en-US" sz="1050" b="1" dirty="0"/>
              <a:t>(spec2)=</a:t>
            </a:r>
            <a:r>
              <a:rPr lang="en-US" sz="1050" b="1" dirty="0" err="1"/>
              <a:t>as.list</a:t>
            </a:r>
            <a:r>
              <a:rPr lang="en-US" sz="1050" b="1" dirty="0"/>
              <a:t>(</a:t>
            </a:r>
            <a:r>
              <a:rPr lang="en-US" sz="1050" b="1" dirty="0" err="1"/>
              <a:t>coef</a:t>
            </a:r>
            <a:r>
              <a:rPr lang="en-US" sz="1050" b="1" dirty="0"/>
              <a:t>(</a:t>
            </a:r>
            <a:r>
              <a:rPr lang="en-US" sz="1050" b="1" dirty="0" err="1"/>
              <a:t>gjrGARCH</a:t>
            </a:r>
            <a:r>
              <a:rPr lang="en-US" sz="1050" b="1" dirty="0"/>
              <a:t>))</a:t>
            </a:r>
          </a:p>
          <a:p>
            <a:r>
              <a:rPr lang="en-US" sz="1050" b="1" dirty="0" err="1"/>
              <a:t>filt</a:t>
            </a:r>
            <a:r>
              <a:rPr lang="en-US" sz="1050" b="1" dirty="0"/>
              <a:t>=</a:t>
            </a:r>
            <a:r>
              <a:rPr lang="en-US" sz="1050" b="1" dirty="0" err="1"/>
              <a:t>ugarchfilter</a:t>
            </a:r>
            <a:r>
              <a:rPr lang="en-US" sz="1050" b="1" dirty="0"/>
              <a:t>(spec2,gjr_logret)</a:t>
            </a:r>
          </a:p>
          <a:p>
            <a:r>
              <a:rPr lang="en-US" sz="1050" b="1" dirty="0" err="1"/>
              <a:t>gjr_VaR</a:t>
            </a:r>
            <a:r>
              <a:rPr lang="en-US" sz="1050" b="1" dirty="0"/>
              <a:t>=fitted(</a:t>
            </a:r>
            <a:r>
              <a:rPr lang="en-US" sz="1050" b="1" dirty="0" err="1"/>
              <a:t>filt</a:t>
            </a:r>
            <a:r>
              <a:rPr lang="en-US" sz="1050" b="1" dirty="0"/>
              <a:t>)+sigma(</a:t>
            </a:r>
            <a:r>
              <a:rPr lang="en-US" sz="1050" b="1" dirty="0" err="1"/>
              <a:t>filt</a:t>
            </a:r>
            <a:r>
              <a:rPr lang="en-US" sz="1050" b="1" dirty="0"/>
              <a:t>)+</a:t>
            </a:r>
            <a:r>
              <a:rPr lang="en-US" sz="1050" b="1" dirty="0" err="1"/>
              <a:t>qdist</a:t>
            </a:r>
            <a:r>
              <a:rPr lang="en-US" sz="1050" b="1" dirty="0"/>
              <a:t>("</a:t>
            </a:r>
            <a:r>
              <a:rPr lang="en-US" sz="1050" b="1" dirty="0" err="1"/>
              <a:t>norm",p</a:t>
            </a:r>
            <a:r>
              <a:rPr lang="en-US" sz="1050" b="1" dirty="0"/>
              <a:t>=0.05,mu=0,sigma=1,skew=</a:t>
            </a:r>
            <a:r>
              <a:rPr lang="en-US" sz="1050" b="1" dirty="0" err="1"/>
              <a:t>coef</a:t>
            </a:r>
            <a:r>
              <a:rPr lang="en-US" sz="1050" b="1" dirty="0"/>
              <a:t>(</a:t>
            </a:r>
            <a:r>
              <a:rPr lang="en-US" sz="1050" b="1" dirty="0" err="1"/>
              <a:t>gjrGARCH</a:t>
            </a:r>
            <a:r>
              <a:rPr lang="en-US" sz="1050" b="1" dirty="0"/>
              <a:t>)["skew"],shape=</a:t>
            </a:r>
            <a:r>
              <a:rPr lang="en-US" sz="1050" b="1" dirty="0" err="1"/>
              <a:t>coef</a:t>
            </a:r>
            <a:r>
              <a:rPr lang="en-US" sz="1050" b="1" dirty="0"/>
              <a:t>(</a:t>
            </a:r>
            <a:r>
              <a:rPr lang="en-US" sz="1050" b="1" dirty="0" err="1"/>
              <a:t>gjrGARCH</a:t>
            </a:r>
            <a:r>
              <a:rPr lang="en-US" sz="1050" b="1" dirty="0"/>
              <a:t>)["shape"])</a:t>
            </a:r>
          </a:p>
          <a:p>
            <a:r>
              <a:rPr lang="en-US" sz="1050" b="1" dirty="0" err="1"/>
              <a:t>gjr_VaR</a:t>
            </a:r>
            <a:r>
              <a:rPr lang="en-US" sz="1050" b="1" dirty="0"/>
              <a:t>[(length(</a:t>
            </a:r>
            <a:r>
              <a:rPr lang="en-US" sz="1050" b="1" dirty="0" err="1"/>
              <a:t>gjr_VaR</a:t>
            </a:r>
            <a:r>
              <a:rPr lang="en-US" sz="1050" b="1" dirty="0"/>
              <a:t>) -60):length(</a:t>
            </a:r>
            <a:r>
              <a:rPr lang="en-US" sz="1050" b="1" dirty="0" err="1"/>
              <a:t>gjr_VaR</a:t>
            </a:r>
            <a:r>
              <a:rPr lang="en-US" sz="1050" b="1" dirty="0"/>
              <a:t>)]</a:t>
            </a:r>
          </a:p>
          <a:p>
            <a:r>
              <a:rPr lang="en-US" sz="1050" b="1" dirty="0" err="1"/>
              <a:t>gjr_meanVaR</a:t>
            </a:r>
            <a:r>
              <a:rPr lang="en-US" sz="1050" b="1" dirty="0"/>
              <a:t>=NULL</a:t>
            </a:r>
          </a:p>
          <a:p>
            <a:r>
              <a:rPr lang="en-US" sz="1050" b="1" dirty="0"/>
              <a:t>for (</a:t>
            </a:r>
            <a:r>
              <a:rPr lang="en-US" sz="1050" b="1" dirty="0" err="1"/>
              <a:t>i</a:t>
            </a:r>
            <a:r>
              <a:rPr lang="en-US" sz="1050" b="1" dirty="0"/>
              <a:t> in 1:59)</a:t>
            </a:r>
          </a:p>
          <a:p>
            <a:r>
              <a:rPr lang="en-US" sz="1050" b="1" dirty="0"/>
              <a:t>{</a:t>
            </a:r>
          </a:p>
          <a:p>
            <a:r>
              <a:rPr lang="en-US" sz="1050" b="1" dirty="0"/>
              <a:t>  </a:t>
            </a:r>
            <a:r>
              <a:rPr lang="en-US" sz="1050" b="1" dirty="0" err="1"/>
              <a:t>gjr_meanVaR</a:t>
            </a:r>
            <a:r>
              <a:rPr lang="en-US" sz="1050" b="1" dirty="0"/>
              <a:t>=append(</a:t>
            </a:r>
            <a:r>
              <a:rPr lang="en-US" sz="1050" b="1" dirty="0" err="1"/>
              <a:t>gjr_meanVaR,mean</a:t>
            </a:r>
            <a:r>
              <a:rPr lang="en-US" sz="1050" b="1" dirty="0"/>
              <a:t>(</a:t>
            </a:r>
            <a:r>
              <a:rPr lang="en-US" sz="1050" b="1" dirty="0" err="1"/>
              <a:t>gjr_VaR</a:t>
            </a:r>
            <a:r>
              <a:rPr lang="en-US" sz="1050" b="1" dirty="0"/>
              <a:t>[1:i]))</a:t>
            </a:r>
          </a:p>
          <a:p>
            <a:r>
              <a:rPr lang="en-US" sz="1050" b="1" dirty="0"/>
              <a:t>}</a:t>
            </a:r>
          </a:p>
          <a:p>
            <a:r>
              <a:rPr lang="en-US" sz="1050" b="1" dirty="0" err="1"/>
              <a:t>gjr_meanVaR</a:t>
            </a:r>
            <a:endParaRPr lang="en-US" sz="1050" b="1" dirty="0"/>
          </a:p>
          <a:p>
            <a:r>
              <a:rPr lang="en-US" sz="1050" b="1" dirty="0"/>
              <a:t>summary(</a:t>
            </a:r>
            <a:r>
              <a:rPr lang="en-US" sz="1050" b="1" dirty="0" err="1"/>
              <a:t>gjr_meanVaR</a:t>
            </a:r>
            <a:r>
              <a:rPr lang="en-US" sz="1050" b="1" dirty="0"/>
              <a:t>)</a:t>
            </a:r>
          </a:p>
          <a:p>
            <a:r>
              <a:rPr lang="en-US" sz="1050" b="1" dirty="0" err="1"/>
              <a:t>gjrGaussian_DCC</a:t>
            </a:r>
            <a:r>
              <a:rPr lang="en-US" sz="1050" b="1" dirty="0"/>
              <a:t>=NULL</a:t>
            </a:r>
          </a:p>
          <a:p>
            <a:r>
              <a:rPr lang="en-US" sz="1050" b="1" dirty="0"/>
              <a:t>for (</a:t>
            </a:r>
            <a:r>
              <a:rPr lang="en-US" sz="1050" b="1" dirty="0" err="1"/>
              <a:t>i</a:t>
            </a:r>
            <a:r>
              <a:rPr lang="en-US" sz="1050" b="1" dirty="0"/>
              <a:t> in 1:59)</a:t>
            </a:r>
          </a:p>
          <a:p>
            <a:r>
              <a:rPr lang="en-US" sz="1050" b="1" dirty="0"/>
              <a:t>{</a:t>
            </a:r>
          </a:p>
          <a:p>
            <a:r>
              <a:rPr lang="en-US" sz="1050" b="1" dirty="0"/>
              <a:t>  </a:t>
            </a:r>
            <a:r>
              <a:rPr lang="en-US" sz="1050" b="1" dirty="0" err="1"/>
              <a:t>gjrGaussian_DCC</a:t>
            </a:r>
            <a:r>
              <a:rPr lang="en-US" sz="1050" b="1" dirty="0"/>
              <a:t>=append(</a:t>
            </a:r>
            <a:r>
              <a:rPr lang="en-US" sz="1050" b="1" dirty="0" err="1"/>
              <a:t>gjrGaussian_DCC,min</a:t>
            </a:r>
            <a:r>
              <a:rPr lang="en-US" sz="1050" b="1" dirty="0"/>
              <a:t>(</a:t>
            </a:r>
            <a:r>
              <a:rPr lang="en-US" sz="1050" b="1" dirty="0" err="1"/>
              <a:t>gjr_meanVaR</a:t>
            </a:r>
            <a:r>
              <a:rPr lang="en-US" sz="1050" b="1" dirty="0"/>
              <a:t>[</a:t>
            </a:r>
            <a:r>
              <a:rPr lang="en-US" sz="1050" b="1" dirty="0" err="1"/>
              <a:t>i</a:t>
            </a:r>
            <a:r>
              <a:rPr lang="en-US" sz="1050" b="1" dirty="0"/>
              <a:t>],</a:t>
            </a:r>
            <a:r>
              <a:rPr lang="en-US" sz="1050" b="1" dirty="0" err="1"/>
              <a:t>gjr_VaR</a:t>
            </a:r>
            <a:r>
              <a:rPr lang="en-US" sz="1050" b="1" dirty="0"/>
              <a:t>[</a:t>
            </a:r>
            <a:r>
              <a:rPr lang="en-US" sz="1050" b="1" dirty="0" err="1"/>
              <a:t>i</a:t>
            </a:r>
            <a:r>
              <a:rPr lang="en-US" sz="1050" b="1" dirty="0"/>
              <a:t>]))</a:t>
            </a:r>
          </a:p>
          <a:p>
            <a:r>
              <a:rPr lang="en-US" sz="1050" b="1" dirty="0"/>
              <a:t>  </a:t>
            </a:r>
          </a:p>
          <a:p>
            <a:r>
              <a:rPr lang="en-US" sz="1050" b="1" dirty="0"/>
              <a:t>}</a:t>
            </a:r>
          </a:p>
          <a:p>
            <a:r>
              <a:rPr lang="en-US" sz="1050" b="1" dirty="0" err="1"/>
              <a:t>gjrGaussian_DCC</a:t>
            </a:r>
            <a:endParaRPr lang="en-US" sz="1050" b="1" dirty="0"/>
          </a:p>
          <a:p>
            <a:r>
              <a:rPr lang="en-US" sz="1050" b="1" dirty="0" err="1"/>
              <a:t>norm_gjrGaussian_DCC</a:t>
            </a:r>
            <a:r>
              <a:rPr lang="en-US" sz="1050" b="1" dirty="0"/>
              <a:t>=normalized(</a:t>
            </a:r>
            <a:r>
              <a:rPr lang="en-US" sz="1050" b="1" dirty="0" err="1"/>
              <a:t>gjrGaussian_DCC</a:t>
            </a:r>
            <a:r>
              <a:rPr lang="en-US" sz="1050" b="1" dirty="0"/>
              <a:t>)</a:t>
            </a:r>
          </a:p>
        </p:txBody>
      </p:sp>
      <p:sp>
        <p:nvSpPr>
          <p:cNvPr id="10" name="TextBox 9"/>
          <p:cNvSpPr txBox="1"/>
          <p:nvPr/>
        </p:nvSpPr>
        <p:spPr>
          <a:xfrm>
            <a:off x="1415620" y="1617776"/>
            <a:ext cx="4120039" cy="369332"/>
          </a:xfrm>
          <a:prstGeom prst="rect">
            <a:avLst/>
          </a:prstGeom>
          <a:noFill/>
        </p:spPr>
        <p:txBody>
          <a:bodyPr wrap="none" rtlCol="0">
            <a:spAutoFit/>
          </a:bodyPr>
          <a:lstStyle/>
          <a:p>
            <a:r>
              <a:rPr lang="en-US" dirty="0">
                <a:solidFill>
                  <a:schemeClr val="bg1"/>
                </a:solidFill>
              </a:rPr>
              <a:t>GJR-GARCH – Gaussian Distribution</a:t>
            </a:r>
          </a:p>
        </p:txBody>
      </p:sp>
    </p:spTree>
    <p:extLst>
      <p:ext uri="{BB962C8B-B14F-4D97-AF65-F5344CB8AC3E}">
        <p14:creationId xmlns:p14="http://schemas.microsoft.com/office/powerpoint/2010/main" val="170171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GJR- GARCH Model - 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518" y="2252133"/>
            <a:ext cx="6812844" cy="4605867"/>
          </a:xfrm>
        </p:spPr>
      </p:pic>
    </p:spTree>
    <p:extLst>
      <p:ext uri="{BB962C8B-B14F-4D97-AF65-F5344CB8AC3E}">
        <p14:creationId xmlns:p14="http://schemas.microsoft.com/office/powerpoint/2010/main" val="4888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Dominance</a:t>
            </a:r>
          </a:p>
        </p:txBody>
      </p:sp>
      <p:sp>
        <p:nvSpPr>
          <p:cNvPr id="3" name="Content Placeholder 2"/>
          <p:cNvSpPr>
            <a:spLocks noGrp="1"/>
          </p:cNvSpPr>
          <p:nvPr>
            <p:ph idx="1"/>
          </p:nvPr>
        </p:nvSpPr>
        <p:spPr>
          <a:xfrm>
            <a:off x="1154954" y="2603500"/>
            <a:ext cx="8825659" cy="406400"/>
          </a:xfrm>
        </p:spPr>
        <p:txBody>
          <a:bodyPr/>
          <a:lstStyle/>
          <a:p>
            <a:r>
              <a:rPr lang="en-US"/>
              <a:t>The decision rule would be as follows: </a:t>
            </a:r>
          </a:p>
        </p:txBody>
      </p:sp>
      <p:graphicFrame>
        <p:nvGraphicFramePr>
          <p:cNvPr id="4" name="Content Placeholder 3"/>
          <p:cNvGraphicFramePr>
            <a:graphicFrameLocks/>
          </p:cNvGraphicFramePr>
          <p:nvPr>
            <p:extLst>
              <p:ext uri="{D42A27DB-BD31-4B8C-83A1-F6EECF244321}">
                <p14:modId xmlns:p14="http://schemas.microsoft.com/office/powerpoint/2010/main" val="403265454"/>
              </p:ext>
            </p:extLst>
          </p:nvPr>
        </p:nvGraphicFramePr>
        <p:xfrm>
          <a:off x="1929654" y="3335868"/>
          <a:ext cx="7496127" cy="1193799"/>
        </p:xfrm>
        <a:graphic>
          <a:graphicData uri="http://schemas.openxmlformats.org/drawingml/2006/table">
            <a:tbl>
              <a:tblPr firstRow="1" firstCol="1" bandRow="1">
                <a:tableStyleId>{5C22544A-7EE6-4342-B048-85BDC9FD1C3A}</a:tableStyleId>
              </a:tblPr>
              <a:tblGrid>
                <a:gridCol w="1449045">
                  <a:extLst>
                    <a:ext uri="{9D8B030D-6E8A-4147-A177-3AD203B41FA5}">
                      <a16:colId xmlns:a16="http://schemas.microsoft.com/office/drawing/2014/main" val="20000"/>
                    </a:ext>
                  </a:extLst>
                </a:gridCol>
                <a:gridCol w="2014922">
                  <a:extLst>
                    <a:ext uri="{9D8B030D-6E8A-4147-A177-3AD203B41FA5}">
                      <a16:colId xmlns:a16="http://schemas.microsoft.com/office/drawing/2014/main" val="20001"/>
                    </a:ext>
                  </a:extLst>
                </a:gridCol>
                <a:gridCol w="2223362">
                  <a:extLst>
                    <a:ext uri="{9D8B030D-6E8A-4147-A177-3AD203B41FA5}">
                      <a16:colId xmlns:a16="http://schemas.microsoft.com/office/drawing/2014/main" val="20002"/>
                    </a:ext>
                  </a:extLst>
                </a:gridCol>
                <a:gridCol w="1808798">
                  <a:extLst>
                    <a:ext uri="{9D8B030D-6E8A-4147-A177-3AD203B41FA5}">
                      <a16:colId xmlns:a16="http://schemas.microsoft.com/office/drawing/2014/main" val="20003"/>
                    </a:ext>
                  </a:extLst>
                </a:gridCol>
              </a:tblGrid>
              <a:tr h="626559">
                <a:tc>
                  <a:txBody>
                    <a:bodyPr/>
                    <a:lstStyle/>
                    <a:p>
                      <a:pPr marL="0" marR="0" algn="ctr">
                        <a:lnSpc>
                          <a:spcPct val="107000"/>
                        </a:lnSpc>
                        <a:spcBef>
                          <a:spcPts val="0"/>
                        </a:spcBef>
                        <a:spcAft>
                          <a:spcPts val="0"/>
                        </a:spcAft>
                      </a:pPr>
                      <a:r>
                        <a:rPr lang="en-US" sz="1200" dirty="0">
                          <a:effectLst/>
                        </a:rPr>
                        <a:t>Null Hypothesis</a:t>
                      </a:r>
                      <a:endParaRPr lang="en-US" sz="1100" dirty="0">
                        <a:solidFill>
                          <a:srgbClr val="000000"/>
                        </a:solidFill>
                        <a:effectLst/>
                        <a:latin typeface="Calibri" charset="0"/>
                        <a:ea typeface="Calibri" charset="0"/>
                        <a:cs typeface="Calibri" charset="0"/>
                      </a:endParaRPr>
                    </a:p>
                  </a:txBody>
                  <a:tcPr marL="68580" marR="68580" marT="0" marB="0"/>
                </a:tc>
                <a:tc>
                  <a:txBody>
                    <a:bodyPr/>
                    <a:lstStyle/>
                    <a:p>
                      <a:pPr marL="0" marR="0" algn="ctr">
                        <a:lnSpc>
                          <a:spcPct val="107000"/>
                        </a:lnSpc>
                        <a:spcBef>
                          <a:spcPts val="0"/>
                        </a:spcBef>
                        <a:spcAft>
                          <a:spcPts val="0"/>
                        </a:spcAft>
                      </a:pPr>
                      <a:r>
                        <a:rPr lang="en-US" sz="1200">
                          <a:effectLst/>
                        </a:rPr>
                        <a:t>Decision Rule</a:t>
                      </a:r>
                      <a:endParaRPr lang="en-US" sz="1100">
                        <a:solidFill>
                          <a:srgbClr val="000000"/>
                        </a:solidFill>
                        <a:effectLst/>
                        <a:latin typeface="Calibri" charset="0"/>
                        <a:ea typeface="Calibri" charset="0"/>
                        <a:cs typeface="Calibri" charset="0"/>
                      </a:endParaRPr>
                    </a:p>
                  </a:txBody>
                  <a:tcPr marL="68580" marR="68580" marT="0" marB="0"/>
                </a:tc>
                <a:tc>
                  <a:txBody>
                    <a:bodyPr/>
                    <a:lstStyle/>
                    <a:p>
                      <a:pPr marL="0" marR="0" algn="ctr">
                        <a:lnSpc>
                          <a:spcPct val="107000"/>
                        </a:lnSpc>
                        <a:spcBef>
                          <a:spcPts val="0"/>
                        </a:spcBef>
                        <a:spcAft>
                          <a:spcPts val="0"/>
                        </a:spcAft>
                      </a:pPr>
                      <a:r>
                        <a:rPr lang="en-US" sz="1200">
                          <a:effectLst/>
                        </a:rPr>
                        <a:t>Inference</a:t>
                      </a:r>
                      <a:endParaRPr lang="en-US" sz="1100">
                        <a:solidFill>
                          <a:srgbClr val="000000"/>
                        </a:solidFill>
                        <a:effectLst/>
                        <a:latin typeface="Calibri" charset="0"/>
                        <a:ea typeface="Calibri" charset="0"/>
                        <a:cs typeface="Calibri" charset="0"/>
                      </a:endParaRPr>
                    </a:p>
                  </a:txBody>
                  <a:tcPr marL="68580" marR="68580" marT="0" marB="0"/>
                </a:tc>
                <a:tc>
                  <a:txBody>
                    <a:bodyPr/>
                    <a:lstStyle/>
                    <a:p>
                      <a:pPr marL="0" marR="0">
                        <a:lnSpc>
                          <a:spcPct val="107000"/>
                        </a:lnSpc>
                        <a:spcBef>
                          <a:spcPts val="0"/>
                        </a:spcBef>
                        <a:spcAft>
                          <a:spcPts val="0"/>
                        </a:spcAft>
                      </a:pPr>
                      <a:r>
                        <a:rPr lang="en-US" sz="1200">
                          <a:effectLst/>
                        </a:rPr>
                        <a:t>Decision of a risk     manager</a:t>
                      </a:r>
                      <a:endParaRPr lang="en-US" sz="1100">
                        <a:solidFill>
                          <a:srgbClr val="000000"/>
                        </a:solidFill>
                        <a:effectLst/>
                        <a:latin typeface="Calibri" charset="0"/>
                        <a:ea typeface="Calibri" charset="0"/>
                        <a:cs typeface="Calibri" charset="0"/>
                      </a:endParaRPr>
                    </a:p>
                  </a:txBody>
                  <a:tcPr marL="68580" marR="68580" marT="0" marB="0"/>
                </a:tc>
                <a:extLst>
                  <a:ext uri="{0D108BD9-81ED-4DB2-BD59-A6C34878D82A}">
                    <a16:rowId xmlns:a16="http://schemas.microsoft.com/office/drawing/2014/main" val="10000"/>
                  </a:ext>
                </a:extLst>
              </a:tr>
              <a:tr h="567240">
                <a:tc>
                  <a:txBody>
                    <a:bodyPr/>
                    <a:lstStyle/>
                    <a:p>
                      <a:pPr marL="0" marR="0" algn="just">
                        <a:lnSpc>
                          <a:spcPct val="107000"/>
                        </a:lnSpc>
                        <a:spcBef>
                          <a:spcPts val="0"/>
                        </a:spcBef>
                        <a:spcAft>
                          <a:spcPts val="0"/>
                        </a:spcAft>
                      </a:pPr>
                      <a:r>
                        <a:rPr lang="en-US" sz="1200">
                          <a:effectLst/>
                        </a:rPr>
                        <a:t>H</a:t>
                      </a:r>
                      <a:r>
                        <a:rPr lang="en-US" sz="1200" baseline="-25000">
                          <a:effectLst/>
                        </a:rPr>
                        <a:t>0</a:t>
                      </a:r>
                      <a:r>
                        <a:rPr lang="en-US" sz="1200">
                          <a:effectLst/>
                        </a:rPr>
                        <a:t>: Y FSD X</a:t>
                      </a:r>
                      <a:endParaRPr lang="en-US" sz="1100">
                        <a:solidFill>
                          <a:srgbClr val="000000"/>
                        </a:solidFill>
                        <a:effectLst/>
                        <a:latin typeface="Calibri" charset="0"/>
                        <a:ea typeface="Calibri" charset="0"/>
                        <a:cs typeface="Calibri" charset="0"/>
                      </a:endParaRPr>
                    </a:p>
                  </a:txBody>
                  <a:tcPr marL="68580" marR="68580" marT="0" marB="0"/>
                </a:tc>
                <a:tc>
                  <a:txBody>
                    <a:bodyPr/>
                    <a:lstStyle/>
                    <a:p>
                      <a:pPr marL="0" marR="0" algn="just">
                        <a:lnSpc>
                          <a:spcPct val="107000"/>
                        </a:lnSpc>
                        <a:spcBef>
                          <a:spcPts val="0"/>
                        </a:spcBef>
                        <a:spcAft>
                          <a:spcPts val="0"/>
                        </a:spcAft>
                      </a:pPr>
                      <a:r>
                        <a:rPr lang="en-US" sz="1200">
                          <a:effectLst/>
                        </a:rPr>
                        <a:t>If H</a:t>
                      </a:r>
                      <a:r>
                        <a:rPr lang="en-US" sz="1200" baseline="-25000">
                          <a:effectLst/>
                        </a:rPr>
                        <a:t>0</a:t>
                      </a:r>
                      <a:r>
                        <a:rPr lang="en-US" sz="1200">
                          <a:effectLst/>
                        </a:rPr>
                        <a:t> not rejected, Y dominates X</a:t>
                      </a:r>
                      <a:endParaRPr lang="en-US" sz="1100">
                        <a:solidFill>
                          <a:srgbClr val="000000"/>
                        </a:solidFill>
                        <a:effectLst/>
                        <a:latin typeface="Calibri" charset="0"/>
                        <a:ea typeface="Calibri" charset="0"/>
                        <a:cs typeface="Calibri" charset="0"/>
                      </a:endParaRPr>
                    </a:p>
                  </a:txBody>
                  <a:tcPr marL="68580" marR="68580" marT="0" marB="0"/>
                </a:tc>
                <a:tc>
                  <a:txBody>
                    <a:bodyPr/>
                    <a:lstStyle/>
                    <a:p>
                      <a:pPr marL="0" marR="0" algn="just">
                        <a:lnSpc>
                          <a:spcPct val="107000"/>
                        </a:lnSpc>
                        <a:spcBef>
                          <a:spcPts val="0"/>
                        </a:spcBef>
                        <a:spcAft>
                          <a:spcPts val="0"/>
                        </a:spcAft>
                      </a:pPr>
                      <a:r>
                        <a:rPr lang="en-US" sz="1200">
                          <a:effectLst/>
                        </a:rPr>
                        <a:t>DCC of Model 1 is likely to be higher than of Model 2</a:t>
                      </a:r>
                      <a:endParaRPr lang="en-US" sz="1100">
                        <a:solidFill>
                          <a:srgbClr val="000000"/>
                        </a:solidFill>
                        <a:effectLst/>
                        <a:latin typeface="Calibri" charset="0"/>
                        <a:ea typeface="Calibri" charset="0"/>
                        <a:cs typeface="Calibri" charset="0"/>
                      </a:endParaRPr>
                    </a:p>
                  </a:txBody>
                  <a:tcPr marL="68580" marR="68580" marT="0" marB="0"/>
                </a:tc>
                <a:tc>
                  <a:txBody>
                    <a:bodyPr/>
                    <a:lstStyle/>
                    <a:p>
                      <a:pPr marL="0" marR="0" algn="just">
                        <a:lnSpc>
                          <a:spcPct val="107000"/>
                        </a:lnSpc>
                        <a:spcBef>
                          <a:spcPts val="0"/>
                        </a:spcBef>
                        <a:spcAft>
                          <a:spcPts val="0"/>
                        </a:spcAft>
                      </a:pPr>
                      <a:r>
                        <a:rPr lang="en-US" sz="1200" dirty="0">
                          <a:effectLst/>
                        </a:rPr>
                        <a:t>Risk manager prefers Model 2 to Model 1</a:t>
                      </a:r>
                      <a:endParaRPr lang="en-US" sz="1100" dirty="0">
                        <a:solidFill>
                          <a:srgbClr val="000000"/>
                        </a:solidFill>
                        <a:effectLst/>
                        <a:latin typeface="Calibri" charset="0"/>
                        <a:ea typeface="Calibri" charset="0"/>
                        <a:cs typeface="Calibri"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43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DCC Evaluation</a:t>
            </a:r>
          </a:p>
        </p:txBody>
      </p:sp>
      <p:sp>
        <p:nvSpPr>
          <p:cNvPr id="3" name="Content Placeholder 2"/>
          <p:cNvSpPr>
            <a:spLocks noGrp="1"/>
          </p:cNvSpPr>
          <p:nvPr>
            <p:ph idx="1"/>
          </p:nvPr>
        </p:nvSpPr>
        <p:spPr>
          <a:xfrm>
            <a:off x="1154954" y="2959100"/>
            <a:ext cx="8825659" cy="3416300"/>
          </a:xfrm>
        </p:spPr>
        <p:txBody>
          <a:bodyPr/>
          <a:lstStyle/>
          <a:p>
            <a:r>
              <a:rPr lang="en-US" dirty="0"/>
              <a:t>The primary objective is to evaluate each of the alternative conditional volatility models with respect to the DCC function. </a:t>
            </a:r>
          </a:p>
          <a:p>
            <a:r>
              <a:rPr lang="en-US" dirty="0"/>
              <a:t>Each model will give different values of DCC by producing different VaR forecasts. </a:t>
            </a:r>
          </a:p>
          <a:p>
            <a:r>
              <a:rPr lang="en-US" dirty="0"/>
              <a:t>The stochastic dominance concept is applied in this context to determine which model should be used for producing a lower DCC for a given amount invested. </a:t>
            </a:r>
          </a:p>
        </p:txBody>
      </p:sp>
    </p:spTree>
    <p:extLst>
      <p:ext uri="{BB962C8B-B14F-4D97-AF65-F5344CB8AC3E}">
        <p14:creationId xmlns:p14="http://schemas.microsoft.com/office/powerpoint/2010/main" val="65072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DCC Evaluation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1" y="2910654"/>
            <a:ext cx="7052298" cy="3045646"/>
          </a:xfrm>
        </p:spPr>
      </p:pic>
    </p:spTree>
    <p:extLst>
      <p:ext uri="{BB962C8B-B14F-4D97-AF65-F5344CB8AC3E}">
        <p14:creationId xmlns:p14="http://schemas.microsoft.com/office/powerpoint/2010/main" val="176784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1090708" y="3136900"/>
            <a:ext cx="8825659" cy="3416300"/>
          </a:xfrm>
        </p:spPr>
        <p:txBody>
          <a:bodyPr/>
          <a:lstStyle/>
          <a:p>
            <a:r>
              <a:rPr lang="en-US" dirty="0"/>
              <a:t>Forecasted VaR using GARCH and GJR-GARCH</a:t>
            </a:r>
          </a:p>
          <a:p>
            <a:r>
              <a:rPr lang="en-US" dirty="0"/>
              <a:t>Calculated Daily Capital Charges from the forecasted VaR</a:t>
            </a:r>
          </a:p>
          <a:p>
            <a:r>
              <a:rPr lang="en-US" dirty="0"/>
              <a:t>Performed pair-wise comparison for a variety of models</a:t>
            </a:r>
          </a:p>
          <a:p>
            <a:r>
              <a:rPr lang="en-US" dirty="0"/>
              <a:t>Plotted CDFs for the models using with Gaussian and Student t-distribution</a:t>
            </a:r>
          </a:p>
        </p:txBody>
      </p:sp>
    </p:spTree>
    <p:extLst>
      <p:ext uri="{BB962C8B-B14F-4D97-AF65-F5344CB8AC3E}">
        <p14:creationId xmlns:p14="http://schemas.microsoft.com/office/powerpoint/2010/main" val="10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700" y="2434766"/>
            <a:ext cx="7048500" cy="4080334"/>
          </a:xfrm>
          <a:prstGeom prst="rect">
            <a:avLst/>
          </a:prstGeom>
        </p:spPr>
      </p:pic>
    </p:spTree>
    <p:extLst>
      <p:ext uri="{BB962C8B-B14F-4D97-AF65-F5344CB8AC3E}">
        <p14:creationId xmlns:p14="http://schemas.microsoft.com/office/powerpoint/2010/main" val="101442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Prospects</a:t>
            </a:r>
          </a:p>
        </p:txBody>
      </p:sp>
      <p:sp>
        <p:nvSpPr>
          <p:cNvPr id="3" name="Content Placeholder 2"/>
          <p:cNvSpPr>
            <a:spLocks noGrp="1"/>
          </p:cNvSpPr>
          <p:nvPr>
            <p:ph idx="1"/>
          </p:nvPr>
        </p:nvSpPr>
        <p:spPr>
          <a:xfrm>
            <a:off x="1358154" y="3048000"/>
            <a:ext cx="8825659" cy="3416300"/>
          </a:xfrm>
        </p:spPr>
        <p:txBody>
          <a:bodyPr/>
          <a:lstStyle/>
          <a:p>
            <a:r>
              <a:rPr lang="en-US" dirty="0"/>
              <a:t>VaR can be predicted using other models such as EGARCH.</a:t>
            </a:r>
          </a:p>
          <a:p>
            <a:r>
              <a:rPr lang="en-US" dirty="0"/>
              <a:t>We can test for second-order stochastic dominance (SSD) in order to account for risk aversion.</a:t>
            </a:r>
          </a:p>
          <a:p>
            <a:endParaRPr lang="en-US" dirty="0"/>
          </a:p>
        </p:txBody>
      </p:sp>
    </p:spTree>
    <p:extLst>
      <p:ext uri="{BB962C8B-B14F-4D97-AF65-F5344CB8AC3E}">
        <p14:creationId xmlns:p14="http://schemas.microsoft.com/office/powerpoint/2010/main" val="81808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0054" y="2705100"/>
            <a:ext cx="8825659" cy="3416300"/>
          </a:xfrm>
        </p:spPr>
        <p:txBody>
          <a:bodyPr/>
          <a:lstStyle/>
          <a:p>
            <a:r>
              <a:rPr lang="en-US" dirty="0"/>
              <a:t>On plotting the CDFs, we found that they cross, and hence first order stochastic dominance cannot be established. However, high crossing point SSD is likely. </a:t>
            </a:r>
          </a:p>
          <a:p>
            <a:r>
              <a:rPr lang="en-US" dirty="0"/>
              <a:t>Based on the difference in ICDF plots, the SSD can be established and the dominated model will be preferred by a risk averse manager.</a:t>
            </a:r>
          </a:p>
        </p:txBody>
      </p:sp>
    </p:spTree>
    <p:extLst>
      <p:ext uri="{BB962C8B-B14F-4D97-AF65-F5344CB8AC3E}">
        <p14:creationId xmlns:p14="http://schemas.microsoft.com/office/powerpoint/2010/main" val="183831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154954" y="3048000"/>
            <a:ext cx="8825659" cy="3416300"/>
          </a:xfrm>
        </p:spPr>
        <p:txBody>
          <a:bodyPr/>
          <a:lstStyle/>
          <a:p>
            <a:r>
              <a:rPr lang="en-US" dirty="0"/>
              <a:t>The Basel III Accord requires that banks and other Financial Institutions communicate their daily risk forecasts to the appropriate monetary authorities at the beginning of each trading day.</a:t>
            </a:r>
          </a:p>
          <a:p>
            <a:r>
              <a:rPr lang="en-US" dirty="0"/>
              <a:t>The risk estimates from these models are used to determine the daily capital charges (DCC) and associated capital costs of Financial Institutions.</a:t>
            </a:r>
          </a:p>
        </p:txBody>
      </p:sp>
    </p:spTree>
    <p:extLst>
      <p:ext uri="{BB962C8B-B14F-4D97-AF65-F5344CB8AC3E}">
        <p14:creationId xmlns:p14="http://schemas.microsoft.com/office/powerpoint/2010/main" val="170604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                                 </a:t>
            </a:r>
            <a:r>
              <a:rPr lang="en-US" sz="9600"/>
              <a:t>Thank You</a:t>
            </a:r>
            <a:endParaRPr lang="en-US" sz="9600" dirty="0"/>
          </a:p>
        </p:txBody>
      </p:sp>
    </p:spTree>
    <p:extLst>
      <p:ext uri="{BB962C8B-B14F-4D97-AF65-F5344CB8AC3E}">
        <p14:creationId xmlns:p14="http://schemas.microsoft.com/office/powerpoint/2010/main" val="12600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 and DCC</a:t>
            </a:r>
          </a:p>
        </p:txBody>
      </p:sp>
      <p:sp>
        <p:nvSpPr>
          <p:cNvPr id="3" name="Content Placeholder 2"/>
          <p:cNvSpPr>
            <a:spLocks noGrp="1"/>
          </p:cNvSpPr>
          <p:nvPr>
            <p:ph idx="1"/>
          </p:nvPr>
        </p:nvSpPr>
        <p:spPr>
          <a:xfrm>
            <a:off x="1154954" y="2438400"/>
            <a:ext cx="10097246" cy="1701800"/>
          </a:xfrm>
        </p:spPr>
        <p:txBody>
          <a:bodyPr/>
          <a:lstStyle/>
          <a:p>
            <a:r>
              <a:rPr lang="en-US" dirty="0"/>
              <a:t>Value at Risk measures the potential loss in value of a risky asset or portfolio over a defined period for a given confidence interval. </a:t>
            </a:r>
          </a:p>
          <a:p>
            <a:r>
              <a:rPr lang="en-US" dirty="0"/>
              <a:t>Daily Capital Charges are the capital requirements to be maintained by the financial institutions to meet the Basel III requirements, and this is calculated from various VaR models at the beginning of the trading day.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4140200"/>
            <a:ext cx="7277100" cy="2053521"/>
          </a:xfrm>
          <a:prstGeom prst="rect">
            <a:avLst/>
          </a:prstGeom>
        </p:spPr>
      </p:pic>
    </p:spTree>
    <p:extLst>
      <p:ext uri="{BB962C8B-B14F-4D97-AF65-F5344CB8AC3E}">
        <p14:creationId xmlns:p14="http://schemas.microsoft.com/office/powerpoint/2010/main" val="9178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VIX Futures</a:t>
            </a:r>
          </a:p>
        </p:txBody>
      </p:sp>
      <p:sp>
        <p:nvSpPr>
          <p:cNvPr id="3" name="Content Placeholder 2"/>
          <p:cNvSpPr>
            <a:spLocks noGrp="1"/>
          </p:cNvSpPr>
          <p:nvPr>
            <p:ph idx="1"/>
          </p:nvPr>
        </p:nvSpPr>
        <p:spPr/>
        <p:txBody>
          <a:bodyPr/>
          <a:lstStyle/>
          <a:p>
            <a:r>
              <a:rPr lang="en-US" dirty="0"/>
              <a:t>30-day maturity CBOE VIX volatility index futures (ticker name VX).</a:t>
            </a:r>
          </a:p>
          <a:p>
            <a:r>
              <a:rPr lang="en-US" dirty="0"/>
              <a:t>Key measure of market expectations of near-term volatility conveyed by S&amp;P 500 stock index option prices </a:t>
            </a:r>
          </a:p>
          <a:p>
            <a:r>
              <a:rPr lang="en-US" dirty="0"/>
              <a:t>Characteristics:</a:t>
            </a:r>
          </a:p>
          <a:p>
            <a:pPr marL="800100" lvl="1" indent="-342900">
              <a:buFont typeface="+mj-lt"/>
              <a:buAutoNum type="arabicPeriod"/>
            </a:pPr>
            <a:r>
              <a:rPr lang="en-US" dirty="0"/>
              <a:t>Non-Stationary</a:t>
            </a:r>
            <a:endParaRPr lang="en-US" sz="1400" dirty="0"/>
          </a:p>
          <a:p>
            <a:pPr marL="800100" lvl="1" indent="-342900">
              <a:buFont typeface="+mj-lt"/>
              <a:buAutoNum type="arabicPeriod"/>
            </a:pPr>
            <a:r>
              <a:rPr lang="en-US" dirty="0"/>
              <a:t>Time varying volatility</a:t>
            </a:r>
            <a:endParaRPr lang="en-US" sz="1400" dirty="0"/>
          </a:p>
          <a:p>
            <a:pPr marL="800100" lvl="1" indent="-342900">
              <a:buFont typeface="+mj-lt"/>
              <a:buAutoNum type="arabicPeriod"/>
            </a:pPr>
            <a:r>
              <a:rPr lang="en-US" dirty="0"/>
              <a:t>No clear trend</a:t>
            </a:r>
            <a:endParaRPr lang="en-US" sz="1400" dirty="0"/>
          </a:p>
          <a:p>
            <a:pPr marL="800100" lvl="1" indent="-342900">
              <a:buFont typeface="+mj-lt"/>
              <a:buAutoNum type="arabicPeriod"/>
            </a:pPr>
            <a:r>
              <a:rPr lang="en-US" dirty="0"/>
              <a:t>Liquid </a:t>
            </a:r>
          </a:p>
        </p:txBody>
      </p:sp>
    </p:spTree>
    <p:extLst>
      <p:ext uri="{BB962C8B-B14F-4D97-AF65-F5344CB8AC3E}">
        <p14:creationId xmlns:p14="http://schemas.microsoft.com/office/powerpoint/2010/main" val="88813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VIX Futures</a:t>
            </a:r>
          </a:p>
        </p:txBody>
      </p:sp>
      <p:pic>
        <p:nvPicPr>
          <p:cNvPr id="4" name="Content Placeholder 3"/>
          <p:cNvPicPr>
            <a:picLocks noGrp="1"/>
          </p:cNvPicPr>
          <p:nvPr>
            <p:ph idx="1"/>
          </p:nvPr>
        </p:nvPicPr>
        <p:blipFill>
          <a:blip r:embed="rId2"/>
          <a:stretch>
            <a:fillRect/>
          </a:stretch>
        </p:blipFill>
        <p:spPr>
          <a:xfrm>
            <a:off x="900906" y="2667000"/>
            <a:ext cx="4801394" cy="3365500"/>
          </a:xfrm>
          <a:prstGeom prst="rect">
            <a:avLst/>
          </a:prstGeom>
        </p:spPr>
      </p:pic>
      <p:pic>
        <p:nvPicPr>
          <p:cNvPr id="6" name="Picture 5"/>
          <p:cNvPicPr/>
          <p:nvPr/>
        </p:nvPicPr>
        <p:blipFill>
          <a:blip r:embed="rId3"/>
          <a:stretch>
            <a:fillRect/>
          </a:stretch>
        </p:blipFill>
        <p:spPr>
          <a:xfrm>
            <a:off x="6045200" y="2667000"/>
            <a:ext cx="5130800" cy="3365500"/>
          </a:xfrm>
          <a:prstGeom prst="rect">
            <a:avLst/>
          </a:prstGeom>
        </p:spPr>
      </p:pic>
    </p:spTree>
    <p:extLst>
      <p:ext uri="{BB962C8B-B14F-4D97-AF65-F5344CB8AC3E}">
        <p14:creationId xmlns:p14="http://schemas.microsoft.com/office/powerpoint/2010/main" val="858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VaR models</a:t>
            </a:r>
          </a:p>
        </p:txBody>
      </p:sp>
      <p:sp>
        <p:nvSpPr>
          <p:cNvPr id="3" name="Content Placeholder 2"/>
          <p:cNvSpPr>
            <a:spLocks noGrp="1"/>
          </p:cNvSpPr>
          <p:nvPr>
            <p:ph idx="1"/>
          </p:nvPr>
        </p:nvSpPr>
        <p:spPr/>
        <p:txBody>
          <a:bodyPr/>
          <a:lstStyle/>
          <a:p>
            <a:r>
              <a:rPr lang="en-US" dirty="0"/>
              <a:t>Conditional volatility models used to determine VaR:</a:t>
            </a:r>
          </a:p>
          <a:p>
            <a:pPr marL="800100" lvl="1" indent="-342900">
              <a:buFont typeface="+mj-lt"/>
              <a:buAutoNum type="arabicPeriod"/>
            </a:pPr>
            <a:r>
              <a:rPr lang="en-US" dirty="0"/>
              <a:t>GARCH</a:t>
            </a:r>
          </a:p>
          <a:p>
            <a:pPr marL="800100" lvl="1" indent="-342900">
              <a:buFont typeface="+mj-lt"/>
              <a:buAutoNum type="arabicPeriod"/>
            </a:pPr>
            <a:r>
              <a:rPr lang="en-US" dirty="0"/>
              <a:t>GJR – GARCH</a:t>
            </a:r>
          </a:p>
          <a:p>
            <a:pPr marL="800100" lvl="1" indent="-342900">
              <a:buFont typeface="+mj-lt"/>
              <a:buAutoNum type="arabicPeriod"/>
            </a:pPr>
            <a:endParaRPr lang="en-US" dirty="0"/>
          </a:p>
          <a:p>
            <a:r>
              <a:rPr lang="en-US" dirty="0"/>
              <a:t>Distributions used:</a:t>
            </a:r>
          </a:p>
          <a:p>
            <a:pPr marL="800100" lvl="1" indent="-342900">
              <a:buFont typeface="+mj-lt"/>
              <a:buAutoNum type="arabicPeriod"/>
            </a:pPr>
            <a:r>
              <a:rPr lang="en-US" dirty="0"/>
              <a:t>Gaussian distribution</a:t>
            </a:r>
          </a:p>
          <a:p>
            <a:pPr marL="800100" lvl="1" indent="-342900">
              <a:buFont typeface="+mj-lt"/>
              <a:buAutoNum type="arabicPeriod"/>
            </a:pPr>
            <a:r>
              <a:rPr lang="en-US" dirty="0"/>
              <a:t> Student-t distribution</a:t>
            </a:r>
          </a:p>
        </p:txBody>
      </p:sp>
    </p:spTree>
    <p:extLst>
      <p:ext uri="{BB962C8B-B14F-4D97-AF65-F5344CB8AC3E}">
        <p14:creationId xmlns:p14="http://schemas.microsoft.com/office/powerpoint/2010/main" val="127189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GARCH Model</a:t>
            </a:r>
          </a:p>
        </p:txBody>
      </p:sp>
      <p:sp>
        <p:nvSpPr>
          <p:cNvPr id="3" name="Content Placeholder 2"/>
          <p:cNvSpPr>
            <a:spLocks noGrp="1"/>
          </p:cNvSpPr>
          <p:nvPr>
            <p:ph idx="1"/>
          </p:nvPr>
        </p:nvSpPr>
        <p:spPr>
          <a:xfrm>
            <a:off x="1154954" y="2933700"/>
            <a:ext cx="8825659" cy="3416300"/>
          </a:xfrm>
        </p:spPr>
        <p:txBody>
          <a:bodyPr/>
          <a:lstStyle/>
          <a:p>
            <a:r>
              <a:rPr lang="en-US" dirty="0"/>
              <a:t>A natural generalization of ARCH (GARCH):</a:t>
            </a:r>
          </a:p>
          <a:p>
            <a:pPr marL="457200" lvl="1" indent="0" algn="ctr">
              <a:buNone/>
            </a:pPr>
            <a:r>
              <a:rPr lang="en-US" dirty="0"/>
              <a:t>a</a:t>
            </a:r>
            <a:r>
              <a:rPr lang="en-US" baseline="-25000" dirty="0"/>
              <a:t>t</a:t>
            </a:r>
            <a:r>
              <a:rPr lang="en-US" dirty="0"/>
              <a:t> = </a:t>
            </a:r>
            <a:r>
              <a:rPr lang="en-US" dirty="0" err="1"/>
              <a:t>σ</a:t>
            </a:r>
            <a:r>
              <a:rPr lang="en-US" baseline="-25000" dirty="0" err="1"/>
              <a:t>t</a:t>
            </a:r>
            <a:r>
              <a:rPr lang="en-US" dirty="0" err="1"/>
              <a:t>ε</a:t>
            </a:r>
            <a:r>
              <a:rPr lang="en-US" baseline="-25000" dirty="0" err="1"/>
              <a:t>t</a:t>
            </a:r>
            <a:r>
              <a:rPr lang="en-US" dirty="0"/>
              <a:t> </a:t>
            </a:r>
          </a:p>
          <a:p>
            <a:pPr marL="457200" lvl="1" indent="0" algn="ctr">
              <a:buNone/>
            </a:pPr>
            <a:r>
              <a:rPr lang="en-US" dirty="0"/>
              <a:t>σ</a:t>
            </a:r>
            <a:r>
              <a:rPr lang="en-US" baseline="30000" dirty="0"/>
              <a:t>2</a:t>
            </a:r>
            <a:r>
              <a:rPr lang="en-US" baseline="-25000" dirty="0"/>
              <a:t>t</a:t>
            </a:r>
            <a:r>
              <a:rPr lang="en-US" dirty="0"/>
              <a:t> = α</a:t>
            </a:r>
            <a:r>
              <a:rPr lang="en-US" baseline="-25000" dirty="0"/>
              <a:t>0</a:t>
            </a:r>
            <a:r>
              <a:rPr lang="en-US" dirty="0"/>
              <a:t> + </a:t>
            </a:r>
            <a:r>
              <a:rPr lang="en-US" dirty="0" err="1"/>
              <a:t>Σ</a:t>
            </a:r>
            <a:r>
              <a:rPr lang="en-US" baseline="30000" dirty="0" err="1"/>
              <a:t>p</a:t>
            </a:r>
            <a:r>
              <a:rPr lang="en-US" baseline="-25000" dirty="0" err="1"/>
              <a:t>i</a:t>
            </a:r>
            <a:r>
              <a:rPr lang="en-US" baseline="-25000" dirty="0"/>
              <a:t>=1</a:t>
            </a:r>
            <a:r>
              <a:rPr lang="en-US" dirty="0"/>
              <a:t>α</a:t>
            </a:r>
            <a:r>
              <a:rPr lang="en-US" baseline="-25000" dirty="0"/>
              <a:t>i</a:t>
            </a:r>
            <a:r>
              <a:rPr lang="en-US" dirty="0"/>
              <a:t>a</a:t>
            </a:r>
            <a:r>
              <a:rPr lang="en-US" baseline="30000" dirty="0"/>
              <a:t>2</a:t>
            </a:r>
            <a:r>
              <a:rPr lang="en-US" baseline="-25000" dirty="0"/>
              <a:t>t−i</a:t>
            </a:r>
            <a:r>
              <a:rPr lang="en-US" dirty="0"/>
              <a:t> + </a:t>
            </a:r>
            <a:r>
              <a:rPr lang="en-US" dirty="0" err="1"/>
              <a:t>Σ</a:t>
            </a:r>
            <a:r>
              <a:rPr lang="en-US" baseline="30000" dirty="0" err="1"/>
              <a:t>q</a:t>
            </a:r>
            <a:r>
              <a:rPr lang="en-US" baseline="-25000" dirty="0" err="1"/>
              <a:t>j</a:t>
            </a:r>
            <a:r>
              <a:rPr lang="en-US" baseline="-25000" dirty="0"/>
              <a:t>=1</a:t>
            </a:r>
            <a:r>
              <a:rPr lang="en-US" dirty="0"/>
              <a:t> β</a:t>
            </a:r>
            <a:r>
              <a:rPr lang="en-US" baseline="-25000" dirty="0"/>
              <a:t>j</a:t>
            </a:r>
            <a:r>
              <a:rPr lang="en-US" dirty="0"/>
              <a:t>σ</a:t>
            </a:r>
            <a:r>
              <a:rPr lang="en-US" baseline="30000" dirty="0"/>
              <a:t>2</a:t>
            </a:r>
            <a:r>
              <a:rPr lang="en-US" baseline="-25000" dirty="0"/>
              <a:t>t−j</a:t>
            </a:r>
            <a:r>
              <a:rPr lang="en-US" dirty="0"/>
              <a:t>  , </a:t>
            </a:r>
          </a:p>
          <a:p>
            <a:pPr marL="457200" lvl="1" indent="0">
              <a:buNone/>
            </a:pPr>
            <a:r>
              <a:rPr lang="en-US" dirty="0"/>
              <a:t>where </a:t>
            </a:r>
            <a:r>
              <a:rPr lang="en-US" dirty="0" err="1"/>
              <a:t>ε</a:t>
            </a:r>
            <a:r>
              <a:rPr lang="en-US" baseline="-25000" dirty="0" err="1"/>
              <a:t>t</a:t>
            </a:r>
            <a:r>
              <a:rPr lang="en-US" dirty="0"/>
              <a:t> is identically and independently distributed with mean 0, standard deviation 1 and independent of a</a:t>
            </a:r>
            <a:r>
              <a:rPr lang="en-US" baseline="-25000" dirty="0"/>
              <a:t>t−1</a:t>
            </a:r>
            <a:r>
              <a:rPr lang="en-US" dirty="0"/>
              <a:t>... Also α &gt; 0, α</a:t>
            </a:r>
            <a:r>
              <a:rPr lang="en-US" baseline="-25000" dirty="0" err="1"/>
              <a:t>i</a:t>
            </a:r>
            <a:r>
              <a:rPr lang="en-US" dirty="0"/>
              <a:t> and β</a:t>
            </a:r>
            <a:r>
              <a:rPr lang="en-US" baseline="-25000" dirty="0"/>
              <a:t>j</a:t>
            </a:r>
            <a:r>
              <a:rPr lang="en-US" dirty="0"/>
              <a:t> ≥ 0, and                     </a:t>
            </a:r>
            <a:r>
              <a:rPr lang="en-US" dirty="0" err="1"/>
              <a:t>Σ</a:t>
            </a:r>
            <a:r>
              <a:rPr lang="en-US" baseline="30000" dirty="0" err="1"/>
              <a:t>p</a:t>
            </a:r>
            <a:r>
              <a:rPr lang="en-US" baseline="-25000" dirty="0" err="1"/>
              <a:t>i</a:t>
            </a:r>
            <a:r>
              <a:rPr lang="en-US" baseline="-25000" dirty="0"/>
              <a:t>=1</a:t>
            </a:r>
            <a:r>
              <a:rPr lang="en-US" dirty="0"/>
              <a:t>α</a:t>
            </a:r>
            <a:r>
              <a:rPr lang="en-US" baseline="-25000" dirty="0" err="1"/>
              <a:t>i</a:t>
            </a:r>
            <a:r>
              <a:rPr lang="en-US" dirty="0"/>
              <a:t> + </a:t>
            </a:r>
            <a:r>
              <a:rPr lang="en-US" dirty="0" err="1"/>
              <a:t>Σ</a:t>
            </a:r>
            <a:r>
              <a:rPr lang="en-US" baseline="30000" dirty="0" err="1"/>
              <a:t>q</a:t>
            </a:r>
            <a:r>
              <a:rPr lang="en-US" baseline="-25000" dirty="0" err="1"/>
              <a:t>j</a:t>
            </a:r>
            <a:r>
              <a:rPr lang="en-US" baseline="-25000" dirty="0"/>
              <a:t>=1</a:t>
            </a:r>
            <a:r>
              <a:rPr lang="en-US" dirty="0"/>
              <a:t> β</a:t>
            </a:r>
            <a:r>
              <a:rPr lang="en-US" baseline="-25000" dirty="0"/>
              <a:t>j </a:t>
            </a:r>
            <a:r>
              <a:rPr lang="en-US" dirty="0"/>
              <a:t>&lt; 1. </a:t>
            </a:r>
          </a:p>
          <a:p>
            <a:r>
              <a:rPr lang="en-US" dirty="0"/>
              <a:t>This model manages to model the volatility clustering and the mean reverting characteristics. </a:t>
            </a:r>
          </a:p>
        </p:txBody>
      </p:sp>
    </p:spTree>
    <p:extLst>
      <p:ext uri="{BB962C8B-B14F-4D97-AF65-F5344CB8AC3E}">
        <p14:creationId xmlns:p14="http://schemas.microsoft.com/office/powerpoint/2010/main" val="45238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54" y="452968"/>
            <a:ext cx="8761413" cy="706964"/>
          </a:xfrm>
        </p:spPr>
        <p:txBody>
          <a:bodyPr/>
          <a:lstStyle/>
          <a:p>
            <a:r>
              <a:rPr lang="en-US" dirty="0"/>
              <a:t>GARCH Model - Code</a:t>
            </a:r>
          </a:p>
        </p:txBody>
      </p:sp>
      <p:sp>
        <p:nvSpPr>
          <p:cNvPr id="11" name="TextBox 10"/>
          <p:cNvSpPr txBox="1"/>
          <p:nvPr/>
        </p:nvSpPr>
        <p:spPr>
          <a:xfrm>
            <a:off x="972921" y="2125133"/>
            <a:ext cx="5808133" cy="4953000"/>
          </a:xfrm>
          <a:prstGeom prst="rect">
            <a:avLst/>
          </a:prstGeom>
          <a:noFill/>
        </p:spPr>
        <p:txBody>
          <a:bodyPr wrap="square" rtlCol="0">
            <a:spAutoFit/>
          </a:bodyPr>
          <a:lstStyle/>
          <a:p>
            <a:r>
              <a:rPr lang="en-US" sz="1050" b="1" dirty="0"/>
              <a:t>VaR5n=NULL</a:t>
            </a:r>
          </a:p>
          <a:p>
            <a:r>
              <a:rPr lang="en-US" sz="1050" b="1" dirty="0" err="1"/>
              <a:t>logret</a:t>
            </a:r>
            <a:r>
              <a:rPr lang="en-US" sz="1050" b="1" dirty="0"/>
              <a:t>=</a:t>
            </a:r>
            <a:r>
              <a:rPr lang="en-US" sz="1050" b="1" dirty="0" err="1"/>
              <a:t>VIX.returns</a:t>
            </a:r>
            <a:endParaRPr lang="en-US" sz="1050" b="1" dirty="0"/>
          </a:p>
          <a:p>
            <a:r>
              <a:rPr lang="en-US" sz="1050" b="1" dirty="0"/>
              <a:t>for (</a:t>
            </a:r>
            <a:r>
              <a:rPr lang="en-US" sz="1050" b="1" dirty="0" err="1"/>
              <a:t>i</a:t>
            </a:r>
            <a:r>
              <a:rPr lang="en-US" sz="1050" b="1" dirty="0"/>
              <a:t> in 1:59)</a:t>
            </a:r>
          </a:p>
          <a:p>
            <a:r>
              <a:rPr lang="en-US" sz="1050" b="1" dirty="0"/>
              <a:t>{</a:t>
            </a:r>
          </a:p>
          <a:p>
            <a:r>
              <a:rPr lang="en-US" sz="1050" b="1" dirty="0"/>
              <a:t>model=</a:t>
            </a:r>
            <a:r>
              <a:rPr lang="en-US" sz="1050" b="1" dirty="0" err="1"/>
              <a:t>garchFit</a:t>
            </a:r>
            <a:r>
              <a:rPr lang="en-US" sz="1050" b="1" dirty="0"/>
              <a:t>(~</a:t>
            </a:r>
            <a:r>
              <a:rPr lang="en-US" sz="1050" b="1" dirty="0" err="1"/>
              <a:t>garch</a:t>
            </a:r>
            <a:r>
              <a:rPr lang="en-US" sz="1050" b="1" dirty="0"/>
              <a:t>(1,1),data=</a:t>
            </a:r>
            <a:r>
              <a:rPr lang="en-US" sz="1050" b="1" dirty="0" err="1"/>
              <a:t>logret,trace</a:t>
            </a:r>
            <a:r>
              <a:rPr lang="en-US" sz="1050" b="1" dirty="0"/>
              <a:t>=</a:t>
            </a:r>
            <a:r>
              <a:rPr lang="en-US" sz="1050" b="1" dirty="0" err="1"/>
              <a:t>F,cond.dist</a:t>
            </a:r>
            <a:r>
              <a:rPr lang="en-US" sz="1050" b="1" dirty="0"/>
              <a:t>='norm')</a:t>
            </a:r>
          </a:p>
          <a:p>
            <a:r>
              <a:rPr lang="en-US" sz="1050" b="1" dirty="0"/>
              <a:t>model</a:t>
            </a:r>
          </a:p>
          <a:p>
            <a:r>
              <a:rPr lang="en-US" sz="1050" b="1" dirty="0"/>
              <a:t>x=</a:t>
            </a:r>
            <a:r>
              <a:rPr lang="en-US" sz="1050" b="1" dirty="0" err="1"/>
              <a:t>as.data.frame</a:t>
            </a:r>
            <a:r>
              <a:rPr lang="en-US" sz="1050" b="1" dirty="0"/>
              <a:t>(predict(model,5));</a:t>
            </a:r>
          </a:p>
          <a:p>
            <a:r>
              <a:rPr lang="en-US" sz="1050" b="1" dirty="0"/>
              <a:t>x</a:t>
            </a:r>
          </a:p>
          <a:p>
            <a:r>
              <a:rPr lang="en-US" sz="1050" b="1" dirty="0"/>
              <a:t>VaR5n =append(VaR5n,x$meanForecast[1]- </a:t>
            </a:r>
            <a:r>
              <a:rPr lang="en-US" sz="1050" b="1" dirty="0" err="1"/>
              <a:t>qnorm</a:t>
            </a:r>
            <a:r>
              <a:rPr lang="en-US" sz="1050" b="1" dirty="0"/>
              <a:t>(1-0.05)*(</a:t>
            </a:r>
            <a:r>
              <a:rPr lang="en-US" sz="1050" b="1" dirty="0" err="1"/>
              <a:t>x$meanError</a:t>
            </a:r>
            <a:r>
              <a:rPr lang="en-US" sz="1050" b="1" dirty="0"/>
              <a:t>[1]))</a:t>
            </a:r>
          </a:p>
          <a:p>
            <a:r>
              <a:rPr lang="en-US" sz="1050" b="1" dirty="0"/>
              <a:t>VaR5n</a:t>
            </a:r>
          </a:p>
          <a:p>
            <a:r>
              <a:rPr lang="en-US" sz="1050" b="1" dirty="0" err="1"/>
              <a:t>logret</a:t>
            </a:r>
            <a:r>
              <a:rPr lang="en-US" sz="1050" b="1" dirty="0"/>
              <a:t>=</a:t>
            </a:r>
            <a:r>
              <a:rPr lang="en-US" sz="1050" b="1" dirty="0" err="1"/>
              <a:t>logret</a:t>
            </a:r>
            <a:r>
              <a:rPr lang="en-US" sz="1050" b="1" dirty="0"/>
              <a:t>[-1]</a:t>
            </a:r>
          </a:p>
          <a:p>
            <a:r>
              <a:rPr lang="en-US" sz="1050" b="1" dirty="0"/>
              <a:t>}</a:t>
            </a:r>
          </a:p>
          <a:p>
            <a:r>
              <a:rPr lang="en-US" sz="1050" b="1" dirty="0"/>
              <a:t>VaR5n</a:t>
            </a:r>
          </a:p>
          <a:p>
            <a:r>
              <a:rPr lang="en-US" sz="1050" b="1" dirty="0" err="1"/>
              <a:t>meanVaR</a:t>
            </a:r>
            <a:r>
              <a:rPr lang="en-US" sz="1050" b="1" dirty="0"/>
              <a:t>=NULL</a:t>
            </a:r>
          </a:p>
          <a:p>
            <a:r>
              <a:rPr lang="en-US" sz="1050" b="1" dirty="0"/>
              <a:t>for (</a:t>
            </a:r>
            <a:r>
              <a:rPr lang="en-US" sz="1050" b="1" dirty="0" err="1"/>
              <a:t>i</a:t>
            </a:r>
            <a:r>
              <a:rPr lang="en-US" sz="1050" b="1" dirty="0"/>
              <a:t> in 1:59)</a:t>
            </a:r>
          </a:p>
          <a:p>
            <a:r>
              <a:rPr lang="en-US" sz="1050" b="1" dirty="0"/>
              <a:t>{</a:t>
            </a:r>
          </a:p>
          <a:p>
            <a:r>
              <a:rPr lang="en-US" sz="1050" b="1" dirty="0"/>
              <a:t>  </a:t>
            </a:r>
            <a:r>
              <a:rPr lang="en-US" sz="1050" b="1" dirty="0" err="1"/>
              <a:t>meanVaR</a:t>
            </a:r>
            <a:r>
              <a:rPr lang="en-US" sz="1050" b="1" dirty="0"/>
              <a:t>=append(</a:t>
            </a:r>
            <a:r>
              <a:rPr lang="en-US" sz="1050" b="1" dirty="0" err="1"/>
              <a:t>meanVaR,mean</a:t>
            </a:r>
            <a:r>
              <a:rPr lang="en-US" sz="1050" b="1" dirty="0"/>
              <a:t>(VaR5n[1:i]))</a:t>
            </a:r>
          </a:p>
          <a:p>
            <a:r>
              <a:rPr lang="en-US" sz="1050" b="1" dirty="0"/>
              <a:t>}</a:t>
            </a:r>
          </a:p>
          <a:p>
            <a:r>
              <a:rPr lang="en-US" sz="1050" b="1" dirty="0" err="1"/>
              <a:t>meanVaR</a:t>
            </a:r>
            <a:endParaRPr lang="en-US" sz="1050" b="1" dirty="0"/>
          </a:p>
          <a:p>
            <a:r>
              <a:rPr lang="en-US" sz="1050" b="1" dirty="0"/>
              <a:t>summary(</a:t>
            </a:r>
            <a:r>
              <a:rPr lang="en-US" sz="1050" b="1" dirty="0" err="1"/>
              <a:t>meanVaR</a:t>
            </a:r>
            <a:r>
              <a:rPr lang="en-US" sz="1050" b="1" dirty="0"/>
              <a:t>)</a:t>
            </a:r>
          </a:p>
          <a:p>
            <a:r>
              <a:rPr lang="en-US" sz="1050" b="1" dirty="0" err="1"/>
              <a:t>Gaussian_DCC</a:t>
            </a:r>
            <a:r>
              <a:rPr lang="en-US" sz="1050" b="1" dirty="0"/>
              <a:t>=NULL</a:t>
            </a:r>
          </a:p>
          <a:p>
            <a:r>
              <a:rPr lang="en-US" sz="1050" b="1" dirty="0"/>
              <a:t>for (</a:t>
            </a:r>
            <a:r>
              <a:rPr lang="en-US" sz="1050" b="1" dirty="0" err="1"/>
              <a:t>i</a:t>
            </a:r>
            <a:r>
              <a:rPr lang="en-US" sz="1050" b="1" dirty="0"/>
              <a:t> in 1:59)</a:t>
            </a:r>
          </a:p>
          <a:p>
            <a:r>
              <a:rPr lang="en-US" sz="1050" b="1" dirty="0"/>
              <a:t>{</a:t>
            </a:r>
          </a:p>
          <a:p>
            <a:r>
              <a:rPr lang="en-US" sz="1050" b="1" dirty="0"/>
              <a:t>  </a:t>
            </a:r>
            <a:r>
              <a:rPr lang="en-US" sz="1050" b="1" dirty="0" err="1"/>
              <a:t>Gaussian_DCC</a:t>
            </a:r>
            <a:r>
              <a:rPr lang="en-US" sz="1050" b="1" dirty="0"/>
              <a:t>=append(</a:t>
            </a:r>
            <a:r>
              <a:rPr lang="en-US" sz="1050" b="1" dirty="0" err="1"/>
              <a:t>Gaussian_DCC,min</a:t>
            </a:r>
            <a:r>
              <a:rPr lang="en-US" sz="1050" b="1" dirty="0"/>
              <a:t>(</a:t>
            </a:r>
            <a:r>
              <a:rPr lang="en-US" sz="1050" b="1" dirty="0" err="1"/>
              <a:t>meanVaR</a:t>
            </a:r>
            <a:r>
              <a:rPr lang="en-US" sz="1050" b="1" dirty="0"/>
              <a:t>[</a:t>
            </a:r>
            <a:r>
              <a:rPr lang="en-US" sz="1050" b="1" dirty="0" err="1"/>
              <a:t>i</a:t>
            </a:r>
            <a:r>
              <a:rPr lang="en-US" sz="1050" b="1" dirty="0"/>
              <a:t>],VaR5n[</a:t>
            </a:r>
            <a:r>
              <a:rPr lang="en-US" sz="1050" b="1" dirty="0" err="1"/>
              <a:t>i</a:t>
            </a:r>
            <a:r>
              <a:rPr lang="en-US" sz="1050" b="1" dirty="0"/>
              <a:t>]))</a:t>
            </a:r>
          </a:p>
          <a:p>
            <a:r>
              <a:rPr lang="en-US" sz="1050" b="1" dirty="0"/>
              <a:t>  </a:t>
            </a:r>
          </a:p>
          <a:p>
            <a:r>
              <a:rPr lang="en-US" sz="1050" b="1" dirty="0"/>
              <a:t>}</a:t>
            </a:r>
          </a:p>
          <a:p>
            <a:r>
              <a:rPr lang="en-US" sz="1050" b="1" dirty="0" err="1"/>
              <a:t>Gaussian_DCC</a:t>
            </a:r>
            <a:endParaRPr lang="en-US" sz="1050" b="1" dirty="0"/>
          </a:p>
          <a:p>
            <a:r>
              <a:rPr lang="en-US" sz="1050" b="1" dirty="0" err="1"/>
              <a:t>norm_Gaussian_DCC</a:t>
            </a:r>
            <a:r>
              <a:rPr lang="en-US" sz="1050" b="1" dirty="0"/>
              <a:t>=normalized(</a:t>
            </a:r>
            <a:r>
              <a:rPr lang="en-US" sz="1050" b="1" dirty="0" err="1"/>
              <a:t>Gaussian_DCC</a:t>
            </a:r>
            <a:r>
              <a:rPr lang="en-US" sz="1050" b="1" dirty="0"/>
              <a:t>)</a:t>
            </a:r>
          </a:p>
          <a:p>
            <a:endParaRPr lang="en-US" sz="1050" b="1" dirty="0"/>
          </a:p>
        </p:txBody>
      </p:sp>
      <p:sp>
        <p:nvSpPr>
          <p:cNvPr id="13" name="Content Placeholder 11"/>
          <p:cNvSpPr txBox="1">
            <a:spLocks/>
          </p:cNvSpPr>
          <p:nvPr/>
        </p:nvSpPr>
        <p:spPr>
          <a:xfrm>
            <a:off x="652510" y="1348316"/>
            <a:ext cx="4102100" cy="368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solidFill>
                  <a:schemeClr val="bg1"/>
                </a:solidFill>
              </a:rPr>
              <a:t>GARCH – Gaussian Distribution</a:t>
            </a:r>
          </a:p>
        </p:txBody>
      </p:sp>
    </p:spTree>
    <p:extLst>
      <p:ext uri="{BB962C8B-B14F-4D97-AF65-F5344CB8AC3E}">
        <p14:creationId xmlns:p14="http://schemas.microsoft.com/office/powerpoint/2010/main" val="443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GARCH Model - 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1" y="2292039"/>
            <a:ext cx="5346700" cy="4414780"/>
          </a:xfrm>
          <a:prstGeom prst="rect">
            <a:avLst/>
          </a:prstGeom>
        </p:spPr>
      </p:pic>
    </p:spTree>
    <p:extLst>
      <p:ext uri="{BB962C8B-B14F-4D97-AF65-F5344CB8AC3E}">
        <p14:creationId xmlns:p14="http://schemas.microsoft.com/office/powerpoint/2010/main" val="1772722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250</TotalTime>
  <Words>757</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Comprehensive Capital Calculation using Stochastic Dominance Approach</vt:lpstr>
      <vt:lpstr>Introduction</vt:lpstr>
      <vt:lpstr>VaR and DCC</vt:lpstr>
      <vt:lpstr>Data -  VIX Futures</vt:lpstr>
      <vt:lpstr>Data – VIX Futures</vt:lpstr>
      <vt:lpstr>Forecasting VaR models</vt:lpstr>
      <vt:lpstr>GARCH Model</vt:lpstr>
      <vt:lpstr>GARCH Model - Code</vt:lpstr>
      <vt:lpstr>GARCH Model - Result</vt:lpstr>
      <vt:lpstr>GJR-GARCH Model</vt:lpstr>
      <vt:lpstr>GJR-GARCH Model - Code</vt:lpstr>
      <vt:lpstr>GJR- GARCH Model - Result</vt:lpstr>
      <vt:lpstr>Stochastic Dominance</vt:lpstr>
      <vt:lpstr>DCC Evaluation</vt:lpstr>
      <vt:lpstr>DCC Evaluation</vt:lpstr>
      <vt:lpstr>Results</vt:lpstr>
      <vt:lpstr>Results </vt:lpstr>
      <vt:lpstr>Future Prospects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Chemerla</dc:creator>
  <cp:lastModifiedBy>Manali Singhal</cp:lastModifiedBy>
  <cp:revision>42</cp:revision>
  <dcterms:created xsi:type="dcterms:W3CDTF">2017-04-19T23:01:24Z</dcterms:created>
  <dcterms:modified xsi:type="dcterms:W3CDTF">2017-04-20T03:50:58Z</dcterms:modified>
</cp:coreProperties>
</file>