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p:scale>
          <a:sx n="80" d="100"/>
          <a:sy n="80" d="100"/>
        </p:scale>
        <p:origin x="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1/20/2019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26A9D6A-B6B6-4CCE-85BE-43DD322E56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54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94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70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25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31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92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6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56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5161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55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A2FCAC-B0FC-4561-97A2-3A4896B6BEB0}" type="datetimeFigureOut">
              <a:rPr lang="en-US" smtClean="0"/>
              <a:t>1/20/2019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A2FCAC-B0FC-4561-97A2-3A4896B6BEB0}" type="datetimeFigureOut">
              <a:rPr lang="en-US" smtClean="0"/>
              <a:t>1/20/2019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6A9D6A-B6B6-4CCE-85BE-43DD322E56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8060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62500" lnSpcReduction="20000"/>
          </a:bodyPr>
          <a:lstStyle/>
          <a:p>
            <a:r>
              <a:rPr lang="en-US" dirty="0"/>
              <a:t>Applied Data Science Capstone</a:t>
            </a:r>
          </a:p>
          <a:p>
            <a:r>
              <a:rPr lang="it-IT" dirty="0"/>
              <a:t>IBM Data Science Professional Certificate</a:t>
            </a:r>
          </a:p>
          <a:p>
            <a:r>
              <a:rPr lang="en-US" dirty="0"/>
              <a:t>January 2019</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K-Means Clustering</a:t>
            </a:r>
          </a:p>
          <a:p>
            <a:pPr marL="0" indent="0">
              <a:buNone/>
            </a:pPr>
            <a:endParaRPr lang="en-US" b="1" dirty="0"/>
          </a:p>
        </p:txBody>
      </p:sp>
      <p:pic>
        <p:nvPicPr>
          <p:cNvPr id="5" name="Picture 4">
            <a:extLst>
              <a:ext uri="{FF2B5EF4-FFF2-40B4-BE49-F238E27FC236}">
                <a16:creationId xmlns:a16="http://schemas.microsoft.com/office/drawing/2014/main" id="{75252B98-0992-4861-81DC-ED7F8DC8DFC5}"/>
              </a:ext>
            </a:extLst>
          </p:cNvPr>
          <p:cNvPicPr>
            <a:picLocks noChangeAspect="1"/>
          </p:cNvPicPr>
          <p:nvPr/>
        </p:nvPicPr>
        <p:blipFill>
          <a:blip r:embed="rId2"/>
          <a:stretch>
            <a:fillRect/>
          </a:stretch>
        </p:blipFill>
        <p:spPr>
          <a:xfrm>
            <a:off x="466726" y="3168820"/>
            <a:ext cx="10801350" cy="3143250"/>
          </a:xfrm>
          <a:prstGeom prst="rect">
            <a:avLst/>
          </a:prstGeom>
        </p:spPr>
      </p:pic>
      <p:pic>
        <p:nvPicPr>
          <p:cNvPr id="7" name="Picture 6">
            <a:extLst>
              <a:ext uri="{FF2B5EF4-FFF2-40B4-BE49-F238E27FC236}">
                <a16:creationId xmlns:a16="http://schemas.microsoft.com/office/drawing/2014/main" id="{F3BEB06A-44E3-4DFA-8ED1-9B644071CBD9}"/>
              </a:ext>
            </a:extLst>
          </p:cNvPr>
          <p:cNvPicPr>
            <a:picLocks noChangeAspect="1"/>
          </p:cNvPicPr>
          <p:nvPr/>
        </p:nvPicPr>
        <p:blipFill>
          <a:blip r:embed="rId3"/>
          <a:stretch>
            <a:fillRect/>
          </a:stretch>
        </p:blipFill>
        <p:spPr>
          <a:xfrm>
            <a:off x="2124077" y="1826293"/>
            <a:ext cx="6096000" cy="1590675"/>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2037791"/>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a:extLst>
              <a:ext uri="{FF2B5EF4-FFF2-40B4-BE49-F238E27FC236}">
                <a16:creationId xmlns:a16="http://schemas.microsoft.com/office/drawing/2014/main" id="{A8BCEB54-0061-49D4-A437-7C0B7F04493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B9C091D-8A5A-4974-BB22-5B14FDB415E4}"/>
              </a:ext>
            </a:extLst>
          </p:cNvPr>
          <p:cNvPicPr>
            <a:picLocks noChangeAspect="1"/>
          </p:cNvPicPr>
          <p:nvPr/>
        </p:nvPicPr>
        <p:blipFill>
          <a:blip r:embed="rId2"/>
          <a:stretch>
            <a:fillRect/>
          </a:stretch>
        </p:blipFill>
        <p:spPr>
          <a:xfrm>
            <a:off x="1028753" y="1921292"/>
            <a:ext cx="10448925" cy="5369845"/>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a:extLst>
              <a:ext uri="{FF2B5EF4-FFF2-40B4-BE49-F238E27FC236}">
                <a16:creationId xmlns:a16="http://schemas.microsoft.com/office/drawing/2014/main" id="{A52ED3B4-8C45-4365-83BD-DBCC216283C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1DC881B-267F-471C-BF9A-21C47EF145E5}"/>
              </a:ext>
            </a:extLst>
          </p:cNvPr>
          <p:cNvPicPr>
            <a:picLocks noChangeAspect="1"/>
          </p:cNvPicPr>
          <p:nvPr/>
        </p:nvPicPr>
        <p:blipFill>
          <a:blip r:embed="rId2"/>
          <a:stretch>
            <a:fillRect/>
          </a:stretch>
        </p:blipFill>
        <p:spPr>
          <a:xfrm>
            <a:off x="757153" y="1255594"/>
            <a:ext cx="10674517" cy="5524500"/>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sz="2800" dirty="0"/>
              <a:t>Business problem</a:t>
            </a:r>
          </a:p>
        </p:txBody>
      </p:sp>
      <p:sp>
        <p:nvSpPr>
          <p:cNvPr id="3" name="Content Placeholder 2"/>
          <p:cNvSpPr>
            <a:spLocks noGrp="1"/>
          </p:cNvSpPr>
          <p:nvPr>
            <p:ph idx="1"/>
          </p:nvPr>
        </p:nvSpPr>
        <p:spPr>
          <a:xfrm>
            <a:off x="1141412" y="1378424"/>
            <a:ext cx="9905999" cy="4412777"/>
          </a:xfrm>
        </p:spPr>
        <p:txBody>
          <a:bodyPr>
            <a:normAutofit lnSpcReduction="10000"/>
          </a:bodyPr>
          <a:lstStyle/>
          <a:p>
            <a:pPr marL="0" indent="0">
              <a:buNone/>
            </a:pPr>
            <a:r>
              <a:rPr lang="en-US" b="1" dirty="0"/>
              <a:t>Problem Description</a:t>
            </a:r>
          </a:p>
          <a:p>
            <a:pPr marL="0" indent="0">
              <a:buNone/>
            </a:pPr>
            <a:r>
              <a:rPr lang="en-US" dirty="0"/>
              <a:t>In today's fast-paced and busy life in New York, it is unfeasible to go out and have three times meals in restaurants. Hence, online food delivery service will be best way to save their time and people can dedicate more time in their productive work/ Apart from that, they will have food from their favorite place of their taste and save money as well. Moreover, the online delivery service growing in New York city as forecasted by many agencies. Some of the facts are as follows:</a:t>
            </a:r>
          </a:p>
          <a:p>
            <a:pPr lvl="1"/>
            <a:r>
              <a:rPr lang="en-US" dirty="0"/>
              <a:t>Revenue in the Online Food Delivery segment amounts to US$18,358m in 2019.</a:t>
            </a:r>
          </a:p>
          <a:p>
            <a:pPr lvl="1"/>
            <a:r>
              <a:rPr lang="en-US" dirty="0"/>
              <a:t>Revenue is expected to show an annual growth rate (CAGR 2019-2023) of 7.3%, resulting in a market volume of US$24,345m by 2023.</a:t>
            </a:r>
          </a:p>
          <a:p>
            <a:pPr lvl="1"/>
            <a:r>
              <a:rPr lang="en-US" dirty="0"/>
              <a:t>The market's largest segment is Restaurant-to-Consumer Delivery with a market volume of US$16,162m in 2019.</a:t>
            </a:r>
          </a:p>
          <a:p>
            <a:pPr lvl="1"/>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sz="2800" dirty="0"/>
              <a:t>Business problem</a:t>
            </a:r>
          </a:p>
        </p:txBody>
      </p:sp>
      <p:sp>
        <p:nvSpPr>
          <p:cNvPr id="3" name="Content Placeholder 2"/>
          <p:cNvSpPr>
            <a:spLocks noGrp="1"/>
          </p:cNvSpPr>
          <p:nvPr>
            <p:ph idx="1"/>
          </p:nvPr>
        </p:nvSpPr>
        <p:spPr>
          <a:xfrm>
            <a:off x="1141412" y="1337482"/>
            <a:ext cx="9905999" cy="5213444"/>
          </a:xfrm>
        </p:spPr>
        <p:txBody>
          <a:bodyPr/>
          <a:lstStyle/>
          <a:p>
            <a:pPr marL="0" indent="0">
              <a:buNone/>
            </a:pP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I imported the json and geospatial data from </a:t>
            </a:r>
            <a:r>
              <a:rPr lang="en-US" b="1" dirty="0">
                <a:hlinkClick r:id="rId2"/>
              </a:rPr>
              <a:t>https://cocl.us/new_york_dataset</a:t>
            </a:r>
            <a:r>
              <a:rPr lang="en-US" b="1" dirty="0"/>
              <a:t> and </a:t>
            </a:r>
            <a:r>
              <a:rPr lang="en-US" b="1" dirty="0">
                <a:hlinkClick r:id="rId3"/>
              </a:rPr>
              <a:t>http://cocl.us/Geospatial_data</a:t>
            </a:r>
            <a:r>
              <a:rPr lang="en-US" b="1" dirty="0"/>
              <a:t>  </a:t>
            </a:r>
          </a:p>
          <a:p>
            <a:pPr marL="0" indent="0">
              <a:buNone/>
            </a:pPr>
            <a:endParaRPr lang="en-US" b="1" dirty="0"/>
          </a:p>
          <a:p>
            <a:pPr marL="0" indent="0">
              <a:buNone/>
            </a:pPr>
            <a:endParaRPr lang="en-US" dirty="0"/>
          </a:p>
          <a:p>
            <a:endParaRPr lang="en-US" dirty="0"/>
          </a:p>
        </p:txBody>
      </p:sp>
      <p:sp>
        <p:nvSpPr>
          <p:cNvPr id="7" name="Rectangle 6"/>
          <p:cNvSpPr/>
          <p:nvPr/>
        </p:nvSpPr>
        <p:spPr>
          <a:xfrm>
            <a:off x="2244680" y="5671734"/>
            <a:ext cx="2485489" cy="830997"/>
          </a:xfrm>
          <a:prstGeom prst="rect">
            <a:avLst/>
          </a:prstGeom>
        </p:spPr>
        <p:txBody>
          <a:bodyPr wrap="none">
            <a:spAutoFit/>
          </a:bodyPr>
          <a:lstStyle/>
          <a:p>
            <a:r>
              <a:rPr lang="en-US" sz="2400" dirty="0"/>
              <a:t>image is retrieved </a:t>
            </a:r>
          </a:p>
          <a:p>
            <a:r>
              <a:rPr lang="en-US" sz="2400" dirty="0"/>
              <a:t>from google.com</a:t>
            </a:r>
          </a:p>
        </p:txBody>
      </p:sp>
      <p:pic>
        <p:nvPicPr>
          <p:cNvPr id="8" name="Picture 7">
            <a:extLst>
              <a:ext uri="{FF2B5EF4-FFF2-40B4-BE49-F238E27FC236}">
                <a16:creationId xmlns:a16="http://schemas.microsoft.com/office/drawing/2014/main" id="{6EBC01A2-E21C-4894-86E5-E8BDE01AD7FA}"/>
              </a:ext>
            </a:extLst>
          </p:cNvPr>
          <p:cNvPicPr>
            <a:picLocks noChangeAspect="1"/>
          </p:cNvPicPr>
          <p:nvPr/>
        </p:nvPicPr>
        <p:blipFill>
          <a:blip r:embed="rId4"/>
          <a:stretch>
            <a:fillRect/>
          </a:stretch>
        </p:blipFill>
        <p:spPr>
          <a:xfrm>
            <a:off x="880439" y="3801325"/>
            <a:ext cx="5213972" cy="1870409"/>
          </a:xfrm>
          <a:prstGeom prst="rect">
            <a:avLst/>
          </a:prstGeom>
        </p:spPr>
      </p:pic>
      <p:pic>
        <p:nvPicPr>
          <p:cNvPr id="9" name="Picture 8">
            <a:extLst>
              <a:ext uri="{FF2B5EF4-FFF2-40B4-BE49-F238E27FC236}">
                <a16:creationId xmlns:a16="http://schemas.microsoft.com/office/drawing/2014/main" id="{2B4DDCD8-2A8F-472B-AB15-DF855D41DE5B}"/>
              </a:ext>
            </a:extLst>
          </p:cNvPr>
          <p:cNvPicPr>
            <a:picLocks noChangeAspect="1"/>
          </p:cNvPicPr>
          <p:nvPr/>
        </p:nvPicPr>
        <p:blipFill>
          <a:blip r:embed="rId5"/>
          <a:stretch>
            <a:fillRect/>
          </a:stretch>
        </p:blipFill>
        <p:spPr>
          <a:xfrm>
            <a:off x="6355384" y="3776259"/>
            <a:ext cx="5213972" cy="208030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pPr marL="0" indent="0">
              <a:buNone/>
            </a:pP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D71B871B-262D-4BDC-A21A-5E20FB53FA5F}"/>
              </a:ext>
            </a:extLst>
          </p:cNvPr>
          <p:cNvPicPr>
            <a:picLocks noChangeAspect="1"/>
          </p:cNvPicPr>
          <p:nvPr/>
        </p:nvPicPr>
        <p:blipFill>
          <a:blip r:embed="rId2"/>
          <a:stretch>
            <a:fillRect/>
          </a:stretch>
        </p:blipFill>
        <p:spPr>
          <a:xfrm>
            <a:off x="1240506" y="3908361"/>
            <a:ext cx="9905998" cy="211455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Offices and Restaurants in “</a:t>
            </a:r>
            <a:r>
              <a:rPr lang="en-US" b="1" dirty="0" err="1"/>
              <a:t>NewYork</a:t>
            </a:r>
            <a:r>
              <a:rPr lang="en-US" b="1" dirty="0"/>
              <a:t>"</a:t>
            </a:r>
          </a:p>
          <a:p>
            <a:pPr marL="0" indent="0">
              <a:buNone/>
            </a:pPr>
            <a:endParaRPr lang="en-US" dirty="0"/>
          </a:p>
        </p:txBody>
      </p:sp>
      <p:pic>
        <p:nvPicPr>
          <p:cNvPr id="4" name="Picture 3">
            <a:extLst>
              <a:ext uri="{FF2B5EF4-FFF2-40B4-BE49-F238E27FC236}">
                <a16:creationId xmlns:a16="http://schemas.microsoft.com/office/drawing/2014/main" id="{19F5D8D1-F000-439B-ABFE-6234E6491B4F}"/>
              </a:ext>
            </a:extLst>
          </p:cNvPr>
          <p:cNvPicPr>
            <a:picLocks noChangeAspect="1"/>
          </p:cNvPicPr>
          <p:nvPr/>
        </p:nvPicPr>
        <p:blipFill>
          <a:blip r:embed="rId2"/>
          <a:stretch>
            <a:fillRect/>
          </a:stretch>
        </p:blipFill>
        <p:spPr>
          <a:xfrm>
            <a:off x="1022349" y="1993481"/>
            <a:ext cx="10144125" cy="5686425"/>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086327" y="1101356"/>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Data PREPARATION</a:t>
            </a:r>
            <a:endParaRPr lang="en-US" dirty="0"/>
          </a:p>
        </p:txBody>
      </p:sp>
      <p:sp>
        <p:nvSpPr>
          <p:cNvPr id="3" name="Content Placeholder 2"/>
          <p:cNvSpPr>
            <a:spLocks noGrp="1"/>
          </p:cNvSpPr>
          <p:nvPr>
            <p:ph idx="1"/>
          </p:nvPr>
        </p:nvSpPr>
        <p:spPr>
          <a:xfrm>
            <a:off x="1141412" y="1101356"/>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New York</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Data </a:t>
            </a:r>
            <a:r>
              <a:rPr lang="en-US" b="1" dirty="0" err="1"/>
              <a:t>PREParation</a:t>
            </a:r>
            <a:endParaRPr lang="en-US" dirty="0"/>
          </a:p>
        </p:txBody>
      </p:sp>
      <p:sp>
        <p:nvSpPr>
          <p:cNvPr id="3" name="Content Placeholder 2"/>
          <p:cNvSpPr>
            <a:spLocks noGrp="1"/>
          </p:cNvSpPr>
          <p:nvPr>
            <p:ph idx="1"/>
          </p:nvPr>
        </p:nvSpPr>
        <p:spPr>
          <a:xfrm>
            <a:off x="1119378" y="1101356"/>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New York</a:t>
            </a:r>
          </a:p>
          <a:p>
            <a:pPr marL="0" indent="0">
              <a:buNone/>
            </a:pPr>
            <a:endParaRPr lang="en-US" b="1" dirty="0"/>
          </a:p>
        </p:txBody>
      </p:sp>
      <p:pic>
        <p:nvPicPr>
          <p:cNvPr id="4" name="Picture 3">
            <a:extLst>
              <a:ext uri="{FF2B5EF4-FFF2-40B4-BE49-F238E27FC236}">
                <a16:creationId xmlns:a16="http://schemas.microsoft.com/office/drawing/2014/main" id="{4791C62B-7ADE-4BB1-A1DF-C24F9C0744EC}"/>
              </a:ext>
            </a:extLst>
          </p:cNvPr>
          <p:cNvPicPr>
            <a:picLocks noChangeAspect="1"/>
          </p:cNvPicPr>
          <p:nvPr/>
        </p:nvPicPr>
        <p:blipFill>
          <a:blip r:embed="rId2"/>
          <a:stretch>
            <a:fillRect/>
          </a:stretch>
        </p:blipFill>
        <p:spPr>
          <a:xfrm>
            <a:off x="1276600" y="2564230"/>
            <a:ext cx="7855368" cy="2114550"/>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12376" y="830785"/>
            <a:ext cx="9767248" cy="369332"/>
          </a:xfrm>
          <a:prstGeom prst="rect">
            <a:avLst/>
          </a:prstGeom>
        </p:spPr>
        <p:txBody>
          <a:bodyPr wrap="square">
            <a:spAutoFit/>
          </a:bodyPr>
          <a:lstStyle/>
          <a:p>
            <a:r>
              <a:rPr lang="en-US" b="1" dirty="0"/>
              <a:t>Now, the dataset is fully ready to be used for machine learning (and statistical analysis) purposes.</a:t>
            </a:r>
          </a:p>
        </p:txBody>
      </p:sp>
      <p:pic>
        <p:nvPicPr>
          <p:cNvPr id="3" name="Picture 2">
            <a:extLst>
              <a:ext uri="{FF2B5EF4-FFF2-40B4-BE49-F238E27FC236}">
                <a16:creationId xmlns:a16="http://schemas.microsoft.com/office/drawing/2014/main" id="{53383344-9630-4298-AC57-0978078DF402}"/>
              </a:ext>
            </a:extLst>
          </p:cNvPr>
          <p:cNvPicPr>
            <a:picLocks noChangeAspect="1"/>
          </p:cNvPicPr>
          <p:nvPr/>
        </p:nvPicPr>
        <p:blipFill>
          <a:blip r:embed="rId2"/>
          <a:stretch>
            <a:fillRect/>
          </a:stretch>
        </p:blipFill>
        <p:spPr>
          <a:xfrm>
            <a:off x="179973" y="1979090"/>
            <a:ext cx="11639550" cy="4048125"/>
          </a:xfrm>
          <a:prstGeom prst="rect">
            <a:avLst/>
          </a:prstGeom>
        </p:spPr>
      </p:pic>
      <p:sp>
        <p:nvSpPr>
          <p:cNvPr id="6" name="Title 1">
            <a:extLst>
              <a:ext uri="{FF2B5EF4-FFF2-40B4-BE49-F238E27FC236}">
                <a16:creationId xmlns:a16="http://schemas.microsoft.com/office/drawing/2014/main" id="{94247F8B-DC6A-4106-8A1C-A1347B26EC4F}"/>
              </a:ext>
            </a:extLst>
          </p:cNvPr>
          <p:cNvSpPr>
            <a:spLocks noGrp="1"/>
          </p:cNvSpPr>
          <p:nvPr>
            <p:ph type="title"/>
          </p:nvPr>
        </p:nvSpPr>
        <p:spPr>
          <a:xfrm>
            <a:off x="864687" y="378375"/>
            <a:ext cx="9905998" cy="637076"/>
          </a:xfrm>
        </p:spPr>
        <p:txBody>
          <a:bodyPr/>
          <a:lstStyle/>
          <a:p>
            <a:r>
              <a:rPr lang="en-US" b="1" dirty="0"/>
              <a:t>Model process</a:t>
            </a:r>
            <a:endParaRPr lang="en-US" dirty="0"/>
          </a:p>
        </p:txBody>
      </p:sp>
    </p:spTree>
    <p:extLst>
      <p:ext uri="{BB962C8B-B14F-4D97-AF65-F5344CB8AC3E}">
        <p14:creationId xmlns:p14="http://schemas.microsoft.com/office/powerpoint/2010/main" val="8813312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479</TotalTime>
  <Words>617</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A Recommender System for Groceries Contractor</vt:lpstr>
      <vt:lpstr>Business problem</vt:lpstr>
      <vt:lpstr>Business problem</vt:lpstr>
      <vt:lpstr>Synopsis</vt:lpstr>
      <vt:lpstr>Main Article</vt:lpstr>
      <vt:lpstr>Main Article</vt:lpstr>
      <vt:lpstr>Data PREPARATION</vt:lpstr>
      <vt:lpstr>Data PREParation</vt:lpstr>
      <vt:lpstr>Model process</vt:lpstr>
      <vt:lpstr>Main Article</vt:lpstr>
      <vt:lpstr>Decision Making and Reporting Results</vt:lpstr>
      <vt:lpstr>Decision Making and Reporting Results</vt:lpstr>
      <vt:lpstr>Decision Making and Reporting Results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Pankaj Kumar</cp:lastModifiedBy>
  <cp:revision>41</cp:revision>
  <dcterms:created xsi:type="dcterms:W3CDTF">2018-09-09T09:14:01Z</dcterms:created>
  <dcterms:modified xsi:type="dcterms:W3CDTF">2019-01-20T12:01:33Z</dcterms:modified>
</cp:coreProperties>
</file>