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78" r:id="rId2"/>
    <p:sldId id="268" r:id="rId3"/>
    <p:sldId id="264" r:id="rId4"/>
    <p:sldId id="261" r:id="rId5"/>
    <p:sldId id="260" r:id="rId6"/>
    <p:sldId id="281" r:id="rId7"/>
    <p:sldId id="28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D1EC0-856D-4C7B-9D75-6268B7245D3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2ABE3-E520-4F73-8D06-747ABB64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7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0F6FC6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5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6/2/2015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65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6/2/2015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87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6/2/2015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406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6/2/2015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73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6/2/2015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514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6/2/2015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59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6/2/2015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2563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6/2/2015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8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6/2/2015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57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6/2/2015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9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6/2/2015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40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mailto:bruno@agencymaniasolutions.com" TargetMode="External"/><Relationship Id="rId3" Type="http://schemas.openxmlformats.org/officeDocument/2006/relationships/hyperlink" Target="mailto:christophe.herrbach@microsoft.com" TargetMode="External"/><Relationship Id="rId7" Type="http://schemas.openxmlformats.org/officeDocument/2006/relationships/hyperlink" Target="mailto:gclayes@gmail.com" TargetMode="External"/><Relationship Id="rId2" Type="http://schemas.openxmlformats.org/officeDocument/2006/relationships/hyperlink" Target="mailto:pbattel@microsoft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geoffroy.pajot@us.sogeti.com" TargetMode="External"/><Relationship Id="rId5" Type="http://schemas.openxmlformats.org/officeDocument/2006/relationships/hyperlink" Target="mailto:marion.desmaz@gmail.com" TargetMode="External"/><Relationship Id="rId4" Type="http://schemas.openxmlformats.org/officeDocument/2006/relationships/hyperlink" Target="mailto:acwambre@amazon.com" TargetMode="External"/><Relationship Id="rId9" Type="http://schemas.openxmlformats.org/officeDocument/2006/relationships/hyperlink" Target="mailto:alexandre.zanghellini@arzeda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:\FACC docs\Trade\2014\Logo FACC PNW\FACC_NORTHW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354" y="5334000"/>
            <a:ext cx="2563456" cy="143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4" name="Titr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fr-FR" altLang="en-US" sz="32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Washington States – US </a:t>
            </a:r>
            <a:r>
              <a:rPr lang="fr-FR" altLang="en-US" sz="32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Companies</a:t>
            </a:r>
            <a:endParaRPr lang="fr-FR" altLang="en-US" sz="240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33795" name="Espace réservé du contenu 2"/>
          <p:cNvSpPr>
            <a:spLocks noGrp="1"/>
          </p:cNvSpPr>
          <p:nvPr>
            <p:ph idx="1"/>
          </p:nvPr>
        </p:nvSpPr>
        <p:spPr>
          <a:xfrm>
            <a:off x="-26590" y="874241"/>
            <a:ext cx="8915400" cy="445975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Washington GDP : $425B (1/6 of FR GDP), 7M people (+20% / 10 years)</a:t>
            </a:r>
          </a:p>
          <a:p>
            <a:endParaRPr lang="en-US" sz="2000" dirty="0" smtClean="0"/>
          </a:p>
          <a:p>
            <a:r>
              <a:rPr lang="en-US" sz="2000" u="sng" dirty="0" smtClean="0"/>
              <a:t>Large businesses HQ in WA:</a:t>
            </a:r>
          </a:p>
          <a:p>
            <a:r>
              <a:rPr lang="en-US" sz="2000" dirty="0" smtClean="0"/>
              <a:t>Computer: </a:t>
            </a:r>
            <a:r>
              <a:rPr lang="en-US" sz="2000" b="1" dirty="0" smtClean="0"/>
              <a:t>Microsoft</a:t>
            </a:r>
            <a:r>
              <a:rPr lang="en-US" sz="2000" b="1" dirty="0"/>
              <a:t>, Bungie, Amazon.com, Nintendo of America, Valve Corporation, </a:t>
            </a:r>
            <a:r>
              <a:rPr lang="en-US" sz="2000" b="1" dirty="0" err="1" smtClean="0"/>
              <a:t>ArenaNet</a:t>
            </a:r>
            <a:r>
              <a:rPr lang="en-US" sz="2000" b="1" dirty="0" smtClean="0"/>
              <a:t> 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elecom (</a:t>
            </a:r>
            <a:r>
              <a:rPr lang="en-US" sz="2000" b="1" dirty="0" smtClean="0"/>
              <a:t>T-Mobile USA</a:t>
            </a:r>
            <a:r>
              <a:rPr lang="en-US" sz="2000" dirty="0" smtClean="0"/>
              <a:t>), electronics, </a:t>
            </a:r>
            <a:r>
              <a:rPr lang="en-US" sz="2000" b="1" dirty="0" smtClean="0"/>
              <a:t>biotechnology</a:t>
            </a:r>
            <a:r>
              <a:rPr lang="en-US" sz="2000" dirty="0" smtClean="0"/>
              <a:t>, aluminum production, lumber and wood products (Weyerhaeuser), mining</a:t>
            </a:r>
          </a:p>
          <a:p>
            <a:r>
              <a:rPr lang="en-US" sz="2000" dirty="0" smtClean="0"/>
              <a:t>Beverages </a:t>
            </a:r>
            <a:r>
              <a:rPr lang="en-US" sz="2000" dirty="0"/>
              <a:t>(</a:t>
            </a:r>
            <a:r>
              <a:rPr lang="en-US" sz="2000" b="1" dirty="0"/>
              <a:t>Starbucks</a:t>
            </a:r>
            <a:r>
              <a:rPr lang="en-US" sz="2000" dirty="0"/>
              <a:t>, Jones Soda), real estate (John L. Scott), </a:t>
            </a:r>
            <a:endParaRPr lang="en-US" sz="2000" dirty="0" smtClean="0"/>
          </a:p>
          <a:p>
            <a:r>
              <a:rPr lang="en-US" sz="2000" dirty="0"/>
              <a:t>R</a:t>
            </a:r>
            <a:r>
              <a:rPr lang="en-US" sz="2000" dirty="0" smtClean="0"/>
              <a:t>etail </a:t>
            </a:r>
            <a:r>
              <a:rPr lang="en-US" sz="2000" dirty="0"/>
              <a:t>(</a:t>
            </a:r>
            <a:r>
              <a:rPr lang="en-US" sz="2000" b="1" dirty="0"/>
              <a:t>Nordstrom</a:t>
            </a:r>
            <a:r>
              <a:rPr lang="en-US" sz="2000" dirty="0"/>
              <a:t>, Eddie Bauer, </a:t>
            </a:r>
            <a:r>
              <a:rPr lang="en-US" sz="2000" dirty="0" smtClean="0"/>
              <a:t>Fred Meyer, Car </a:t>
            </a:r>
            <a:r>
              <a:rPr lang="en-US" sz="2000" dirty="0"/>
              <a:t>Toys, Costco, R.E.I</a:t>
            </a:r>
            <a:r>
              <a:rPr lang="en-US" sz="2000" dirty="0" smtClean="0"/>
              <a:t>., </a:t>
            </a:r>
            <a:r>
              <a:rPr lang="en-US" sz="2000" b="1" dirty="0" smtClean="0"/>
              <a:t>Zulily.com, </a:t>
            </a:r>
            <a:r>
              <a:rPr lang="en-US" sz="2000" dirty="0" smtClean="0"/>
              <a:t>Expeditors), 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ourism </a:t>
            </a:r>
            <a:r>
              <a:rPr lang="en-US" sz="2000" dirty="0"/>
              <a:t>(</a:t>
            </a:r>
            <a:r>
              <a:rPr lang="en-US" sz="2000" b="1" dirty="0"/>
              <a:t>Alaska Airlines, </a:t>
            </a:r>
            <a:r>
              <a:rPr lang="en-US" sz="2000" b="1" dirty="0" smtClean="0"/>
              <a:t>Expedia</a:t>
            </a:r>
            <a:r>
              <a:rPr lang="en-US" sz="2000" dirty="0" smtClean="0"/>
              <a:t>), healthcare (providence…)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utomotive </a:t>
            </a:r>
            <a:r>
              <a:rPr lang="en-US" sz="2000" dirty="0"/>
              <a:t>(Paccar</a:t>
            </a:r>
            <a:r>
              <a:rPr lang="en-US" sz="2000" dirty="0" smtClean="0"/>
              <a:t>), Aircraft / Aerospace </a:t>
            </a:r>
            <a:r>
              <a:rPr lang="en-US" sz="2000" dirty="0"/>
              <a:t>(</a:t>
            </a:r>
            <a:r>
              <a:rPr lang="en-US" sz="2000" dirty="0" smtClean="0"/>
              <a:t>Boeing, </a:t>
            </a:r>
            <a:r>
              <a:rPr lang="en-US" sz="2000" dirty="0" err="1" smtClean="0"/>
              <a:t>Esterline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Major Hydroelectric </a:t>
            </a:r>
            <a:r>
              <a:rPr lang="en-US" sz="2000" dirty="0"/>
              <a:t>power </a:t>
            </a:r>
            <a:r>
              <a:rPr lang="en-US" sz="2000" dirty="0" smtClean="0"/>
              <a:t>generation (</a:t>
            </a:r>
            <a:r>
              <a:rPr lang="en-US" sz="2000" dirty="0" err="1" smtClean="0"/>
              <a:t>Itron</a:t>
            </a:r>
            <a:r>
              <a:rPr lang="en-US" sz="2000" dirty="0" smtClean="0"/>
              <a:t>, Puget sound energy)</a:t>
            </a:r>
          </a:p>
          <a:p>
            <a:r>
              <a:rPr lang="en-US" sz="2000" dirty="0" smtClean="0"/>
              <a:t>wine (#2 USA), 75 ports, 139 airports (major US / Asia hub)</a:t>
            </a:r>
            <a:endParaRPr lang="fr-FR" altLang="en-US" sz="11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fr-FR" altLang="en-US" sz="20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4905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33" y="1295400"/>
            <a:ext cx="7583487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S:\FACC docs\Logos\FACC\FACC logo PNG tranparen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4" t="7600" r="6374" b="7213"/>
          <a:stretch/>
        </p:blipFill>
        <p:spPr bwMode="auto">
          <a:xfrm>
            <a:off x="6858000" y="5769843"/>
            <a:ext cx="2073707" cy="10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-76200" y="76200"/>
            <a:ext cx="9220200" cy="457200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Washington State – Growth sectors</a:t>
            </a:r>
            <a:endParaRPr lang="fr-FR" altLang="en-US" sz="320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850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re 1"/>
          <p:cNvSpPr>
            <a:spLocks noGrp="1"/>
          </p:cNvSpPr>
          <p:nvPr>
            <p:ph type="title"/>
          </p:nvPr>
        </p:nvSpPr>
        <p:spPr>
          <a:xfrm>
            <a:off x="-76200" y="76200"/>
            <a:ext cx="9220200" cy="457200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Washington State - </a:t>
            </a:r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French </a:t>
            </a:r>
            <a:r>
              <a:rPr lang="en-US" altLang="en-US" sz="32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companies presence</a:t>
            </a:r>
            <a:endParaRPr lang="fr-FR" altLang="en-US" sz="320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62000"/>
            <a:ext cx="8913813" cy="602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0505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16864" r="7500" b="8440"/>
          <a:stretch/>
        </p:blipFill>
        <p:spPr>
          <a:xfrm>
            <a:off x="723138" y="609600"/>
            <a:ext cx="7734300" cy="4735945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667000" y="5562600"/>
            <a:ext cx="556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b="1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Washington</a:t>
            </a:r>
            <a:r>
              <a:rPr lang="fr-FR" b="1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fr-FR" b="1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2400 </a:t>
            </a:r>
            <a:r>
              <a:rPr lang="fr-FR" b="1" dirty="0" err="1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registered</a:t>
            </a:r>
            <a:r>
              <a:rPr lang="fr-FR" b="1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(7000 estimation)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Oregon</a:t>
            </a:r>
            <a:r>
              <a:rPr lang="fr-FR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fr-FR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1100, Idaho</a:t>
            </a:r>
            <a:r>
              <a:rPr lang="fr-FR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fr-FR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184 (=&gt; 3000 estimation)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fr-FR" dirty="0" smtClean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   </a:t>
            </a:r>
            <a:r>
              <a:rPr lang="fr-FR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 10,000 French people in PNW</a:t>
            </a:r>
            <a:endParaRPr lang="en-US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-76200" y="76200"/>
            <a:ext cx="9220200" cy="457200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Washington State - </a:t>
            </a:r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French </a:t>
            </a:r>
            <a:r>
              <a:rPr lang="en-US" altLang="en-US" sz="32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Nationals</a:t>
            </a:r>
            <a:endParaRPr lang="fr-FR" altLang="en-US" sz="320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01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457200" y="76200"/>
            <a:ext cx="8229600" cy="6858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altLang="en-US" sz="32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FACC </a:t>
            </a:r>
            <a:r>
              <a:rPr lang="fr-FR" altLang="en-US" sz="3200" dirty="0" smtClean="0">
                <a:solidFill>
                  <a:srgbClr val="C00000"/>
                </a:solidFill>
                <a:latin typeface="Calibri" pitchFamily="34" charset="0"/>
              </a:rPr>
              <a:t>High-Tech &amp; Innovation </a:t>
            </a:r>
            <a:r>
              <a:rPr lang="fr-FR" altLang="en-US" sz="32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Committee</a:t>
            </a:r>
            <a:endParaRPr lang="fr-FR" altLang="en-US" sz="240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014051"/>
              </p:ext>
            </p:extLst>
          </p:nvPr>
        </p:nvGraphicFramePr>
        <p:xfrm>
          <a:off x="838200" y="914400"/>
          <a:ext cx="7162800" cy="19613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9745"/>
                <a:gridCol w="1430982"/>
                <a:gridCol w="1759785"/>
                <a:gridCol w="2702288"/>
              </a:tblGrid>
              <a:tr h="224928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000" b="1" i="0" u="sng" strike="noStrike" dirty="0" smtClean="0">
                          <a:effectLst/>
                          <a:latin typeface="Arial" panose="020B0604020202020204" pitchFamily="34" charset="0"/>
                        </a:rPr>
                        <a:t>Board</a:t>
                      </a:r>
                      <a:r>
                        <a:rPr lang="en-US" sz="1000" b="1" i="0" u="sng" strike="noStrike" baseline="0" dirty="0" smtClean="0">
                          <a:effectLst/>
                          <a:latin typeface="Arial" panose="020B0604020202020204" pitchFamily="34" charset="0"/>
                        </a:rPr>
                        <a:t> Members</a:t>
                      </a:r>
                      <a:endParaRPr lang="en-US" sz="1000" b="1" i="0" u="sng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sng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49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Philippe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Battel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Microsoft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 dirty="0">
                          <a:effectLst/>
                          <a:hlinkClick r:id="rId2"/>
                        </a:rPr>
                        <a:t>pbattel@microsoft.com</a:t>
                      </a:r>
                      <a:endParaRPr lang="en-US" sz="1000" b="0" i="0" u="sng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49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Christophe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Herrbach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Microsoft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3"/>
                        </a:rPr>
                        <a:t>christophe.herrbach@microsoft.com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49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Anne-</a:t>
                      </a:r>
                      <a:r>
                        <a:rPr lang="en-US" sz="1000" u="none" strike="noStrike" dirty="0" err="1">
                          <a:effectLst/>
                        </a:rPr>
                        <a:t>Chloé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Wambre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amazon.com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 dirty="0">
                          <a:effectLst/>
                          <a:hlinkClick r:id="rId4"/>
                        </a:rPr>
                        <a:t>acwambre@amazon.com</a:t>
                      </a:r>
                      <a:endParaRPr lang="en-US" sz="1000" b="0" i="0" u="sng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49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Marion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Desmazieres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amazon.com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 dirty="0">
                          <a:effectLst/>
                          <a:hlinkClick r:id="rId5"/>
                        </a:rPr>
                        <a:t>marion.desmaz@gmail.com</a:t>
                      </a:r>
                      <a:endParaRPr lang="en-US" sz="1000" b="0" i="0" u="sng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49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Geoffroy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Pajot</a:t>
                      </a:r>
                      <a:endParaRPr kumimoji="0"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Sogeti Group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6"/>
                        </a:rPr>
                        <a:t>geoffroy.pajot@us.sogeti.com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49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Gregorie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Clayes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Independent consultant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7"/>
                        </a:rPr>
                        <a:t>gclayes@gmail.com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49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Bruno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Gralpois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Agency Mania Solutions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8"/>
                        </a:rPr>
                        <a:t>bruno@agencymaniasolutions.com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Alexandre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Zhangellini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Arzeda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 dirty="0">
                          <a:effectLst/>
                          <a:hlinkClick r:id="rId9"/>
                        </a:rPr>
                        <a:t>alexandre.zanghellini@arzeda.com</a:t>
                      </a:r>
                      <a:endParaRPr lang="en-US" sz="1000" b="0" i="0" u="sng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36323"/>
              </p:ext>
            </p:extLst>
          </p:nvPr>
        </p:nvGraphicFramePr>
        <p:xfrm>
          <a:off x="838200" y="3124200"/>
          <a:ext cx="7239000" cy="224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0"/>
              </a:tblGrid>
              <a:tr h="224928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000" b="1" i="0" u="sng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Committee Members 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– </a:t>
                      </a:r>
                      <a:r>
                        <a:rPr kumimoji="0"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 people in 60 companies, from CEO to developer, from Sales. to Engineering</a:t>
                      </a:r>
                      <a:endParaRPr kumimoji="0"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089765"/>
              </p:ext>
            </p:extLst>
          </p:nvPr>
        </p:nvGraphicFramePr>
        <p:xfrm>
          <a:off x="838200" y="3429000"/>
          <a:ext cx="1765300" cy="2771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5300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amazon.com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Dassault Systemes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Adeneo Embeded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Alstom Grid Inc.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Exequo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Sogeti Group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WA Department of Commerce 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Independent consultant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Realnetworks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Consulate General of France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Microsoft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Agency Mania Solutions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Arzeda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Nordstrom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811656"/>
              </p:ext>
            </p:extLst>
          </p:nvPr>
        </p:nvGraphicFramePr>
        <p:xfrm>
          <a:off x="2667000" y="3429000"/>
          <a:ext cx="1765300" cy="2790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5300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Aerospace Precision, Inc.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ArenaNet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Maestrano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Auth0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Azaleos Corporation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Capital One Sharebuilder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Marvell Semiconductor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CTL2 (Founder Sagem Morpho)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Eagleview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Ecova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Endeavor Consulting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Gameloft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Glympse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 smtClean="0">
                          <a:effectLst/>
                        </a:rPr>
                        <a:t>GoDaddy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140257"/>
              </p:ext>
            </p:extLst>
          </p:nvPr>
        </p:nvGraphicFramePr>
        <p:xfrm>
          <a:off x="4495800" y="3429000"/>
          <a:ext cx="1765300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5300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Google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HyperQuality Inc.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InstantService Inc.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Intel Corporation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Intermec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iSEC Partners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iShow.com, Inc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IT Consultant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LendingRobot.com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Lucid8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meridian school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MetaInfo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Mintonic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Monolith </a:t>
                      </a:r>
                      <a:r>
                        <a:rPr lang="en-US" sz="1000" u="none" strike="noStrike" dirty="0" smtClean="0">
                          <a:effectLst/>
                        </a:rPr>
                        <a:t>productions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64247"/>
              </p:ext>
            </p:extLst>
          </p:nvPr>
        </p:nvGraphicFramePr>
        <p:xfrm>
          <a:off x="6324600" y="3429000"/>
          <a:ext cx="1765300" cy="2790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5300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Neos-Sdi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OneAccord Corp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Open Systems Management 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Phd Artificial inteligence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Sagem avionics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SquareHub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Starbucks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Streambox Inc.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Tableau Software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The Pokémon </a:t>
                      </a:r>
                      <a:r>
                        <a:rPr lang="en-US" sz="1000" u="none" strike="noStrike" dirty="0" smtClean="0">
                          <a:effectLst/>
                        </a:rPr>
                        <a:t>Comp.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Intern.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T-Mobile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University of Washington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Valve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Xoasis</a:t>
                      </a:r>
                      <a:r>
                        <a:rPr lang="en-US" sz="1000" u="none" strike="noStrike" dirty="0">
                          <a:effectLst/>
                        </a:rPr>
                        <a:t> Networks Inc</a:t>
                      </a:r>
                      <a:r>
                        <a:rPr lang="en-US" sz="1000" u="none" strike="noStrike" dirty="0" smtClean="0">
                          <a:effectLst/>
                        </a:rPr>
                        <a:t>.</a:t>
                      </a:r>
                      <a:br>
                        <a:rPr lang="en-US" sz="1000" u="none" strike="noStrike" dirty="0" smtClean="0">
                          <a:effectLst/>
                        </a:rPr>
                      </a:b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868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457200" y="76200"/>
            <a:ext cx="8229600" cy="6858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altLang="en-US" sz="32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FACC </a:t>
            </a:r>
            <a:r>
              <a:rPr lang="fr-FR" altLang="en-US" sz="3200" dirty="0" smtClean="0">
                <a:solidFill>
                  <a:srgbClr val="C00000"/>
                </a:solidFill>
                <a:latin typeface="Calibri" pitchFamily="34" charset="0"/>
              </a:rPr>
              <a:t>High-Tech &amp; Innovation </a:t>
            </a:r>
            <a:r>
              <a:rPr lang="fr-FR" altLang="en-US" sz="32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Committee</a:t>
            </a:r>
            <a:endParaRPr lang="fr-FR" altLang="en-US" sz="240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0" y="762000"/>
            <a:ext cx="89154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000" dirty="0" smtClean="0">
                <a:latin typeface="Calibri" pitchFamily="34" charset="0"/>
              </a:rPr>
              <a:t>Scope: High-Tech &amp; Innovation </a:t>
            </a:r>
            <a:br>
              <a:rPr lang="en-US" altLang="en-US" sz="2000" dirty="0" smtClean="0">
                <a:latin typeface="Calibri" pitchFamily="34" charset="0"/>
              </a:rPr>
            </a:br>
            <a:r>
              <a:rPr lang="en-US" altLang="en-US" sz="1700" dirty="0" smtClean="0">
                <a:latin typeface="Calibri" pitchFamily="34" charset="0"/>
              </a:rPr>
              <a:t>(not just IT, not aerospace, business-related topics only)</a:t>
            </a:r>
            <a:br>
              <a:rPr lang="en-US" altLang="en-US" sz="1700" dirty="0" smtClean="0">
                <a:latin typeface="Calibri" pitchFamily="34" charset="0"/>
              </a:rPr>
            </a:br>
            <a:endParaRPr lang="en-US" altLang="en-US" sz="1700" dirty="0" smtClean="0">
              <a:latin typeface="Calibri" pitchFamily="34" charset="0"/>
            </a:endParaRPr>
          </a:p>
          <a:p>
            <a:r>
              <a:rPr lang="en-US" altLang="en-US" sz="2000" dirty="0" smtClean="0">
                <a:latin typeface="Calibri" pitchFamily="34" charset="0"/>
              </a:rPr>
              <a:t>Members: focus on French-speaking people (“</a:t>
            </a:r>
            <a:r>
              <a:rPr lang="en-US" altLang="en-US" sz="2000" dirty="0" err="1" smtClean="0">
                <a:latin typeface="Calibri" pitchFamily="34" charset="0"/>
              </a:rPr>
              <a:t>francophones</a:t>
            </a:r>
            <a:r>
              <a:rPr lang="en-US" altLang="en-US" sz="2000" dirty="0" smtClean="0">
                <a:latin typeface="Calibri" pitchFamily="34" charset="0"/>
              </a:rPr>
              <a:t>”) in PNW states</a:t>
            </a:r>
            <a:br>
              <a:rPr lang="en-US" altLang="en-US" sz="2000" dirty="0" smtClean="0">
                <a:latin typeface="Calibri" pitchFamily="34" charset="0"/>
              </a:rPr>
            </a:br>
            <a:endParaRPr lang="en-US" altLang="en-US" sz="2000" dirty="0" smtClean="0">
              <a:latin typeface="Calibri" pitchFamily="34" charset="0"/>
            </a:endParaRPr>
          </a:p>
          <a:p>
            <a:r>
              <a:rPr lang="en-US" altLang="en-US" sz="2000" dirty="0" smtClean="0">
                <a:latin typeface="Calibri" pitchFamily="34" charset="0"/>
              </a:rPr>
              <a:t>Goals:</a:t>
            </a:r>
          </a:p>
          <a:p>
            <a:pPr lvl="1"/>
            <a:r>
              <a:rPr lang="en-US" altLang="en-US" sz="1700" dirty="0" smtClean="0">
                <a:latin typeface="Calibri" pitchFamily="34" charset="0"/>
              </a:rPr>
              <a:t>Share ideas &amp; learnings between members</a:t>
            </a:r>
          </a:p>
          <a:p>
            <a:pPr lvl="1"/>
            <a:r>
              <a:rPr lang="en-US" altLang="en-US" sz="1700" dirty="0" smtClean="0">
                <a:latin typeface="Calibri" pitchFamily="34" charset="0"/>
              </a:rPr>
              <a:t>Networking, c</a:t>
            </a:r>
            <a:r>
              <a:rPr lang="en-US" altLang="en-US" sz="1700" dirty="0" smtClean="0">
                <a:latin typeface="Calibri" pitchFamily="34" charset="0"/>
              </a:rPr>
              <a:t>areer/job support, buzz dev.</a:t>
            </a:r>
          </a:p>
          <a:p>
            <a:pPr lvl="1"/>
            <a:r>
              <a:rPr lang="en-US" altLang="en-US" sz="1700" dirty="0" smtClean="0">
                <a:latin typeface="Calibri" pitchFamily="34" charset="0"/>
              </a:rPr>
              <a:t>Business insights on other industries</a:t>
            </a:r>
          </a:p>
          <a:p>
            <a:pPr lvl="1"/>
            <a:r>
              <a:rPr lang="en-US" altLang="en-US" sz="1700" dirty="0" smtClean="0">
                <a:latin typeface="Calibri" pitchFamily="34" charset="0"/>
              </a:rPr>
              <a:t>L</a:t>
            </a:r>
            <a:r>
              <a:rPr lang="en-US" altLang="en-US" sz="1700" dirty="0" smtClean="0">
                <a:latin typeface="Calibri" pitchFamily="34" charset="0"/>
              </a:rPr>
              <a:t>earn about innovations, startups and trends</a:t>
            </a:r>
          </a:p>
          <a:p>
            <a:pPr lvl="1"/>
            <a:endParaRPr lang="en-US" altLang="en-US" sz="1600" dirty="0" smtClean="0">
              <a:latin typeface="Calibri" pitchFamily="34" charset="0"/>
            </a:endParaRPr>
          </a:p>
          <a:p>
            <a:r>
              <a:rPr lang="en-US" altLang="en-US" sz="2000" dirty="0" smtClean="0">
                <a:latin typeface="Calibri" pitchFamily="34" charset="0"/>
              </a:rPr>
              <a:t>Activities:</a:t>
            </a:r>
          </a:p>
          <a:p>
            <a:pPr lvl="1"/>
            <a:r>
              <a:rPr lang="en-US" altLang="en-US" sz="1600" dirty="0" smtClean="0">
                <a:latin typeface="Calibri" pitchFamily="34" charset="0"/>
              </a:rPr>
              <a:t>4 meetings per year : 1 at Amazon, 1 at Microsoft, 2 in other locations (e.g. EXEQUO – thx you !)</a:t>
            </a:r>
          </a:p>
          <a:p>
            <a:pPr lvl="1"/>
            <a:r>
              <a:rPr lang="en-US" altLang="en-US" sz="1600" dirty="0" err="1" smtClean="0">
                <a:latin typeface="Calibri" pitchFamily="34" charset="0"/>
              </a:rPr>
              <a:t>Linkedin</a:t>
            </a:r>
            <a:r>
              <a:rPr lang="en-US" altLang="en-US" sz="1600" dirty="0" smtClean="0">
                <a:latin typeface="Calibri" pitchFamily="34" charset="0"/>
              </a:rPr>
              <a:t> platform for sharing and communication </a:t>
            </a:r>
          </a:p>
          <a:p>
            <a:pPr lvl="1"/>
            <a:r>
              <a:rPr lang="en-US" altLang="en-US" sz="1600" dirty="0" smtClean="0">
                <a:latin typeface="Calibri" pitchFamily="34" charset="0"/>
              </a:rPr>
              <a:t>Ad-hoc meetings in partnership with other initiatives e.g. start-up week-ends, wile42.org etc.</a:t>
            </a:r>
            <a:endParaRPr lang="en-US" altLang="en-US" sz="1600" dirty="0" smtClean="0">
              <a:latin typeface="Calibri" pitchFamily="34" charset="0"/>
            </a:endParaRPr>
          </a:p>
          <a:p>
            <a:pPr lvl="1"/>
            <a:endParaRPr lang="en-US" altLang="en-US" sz="1600" dirty="0" smtClean="0">
              <a:latin typeface="Calibri" pitchFamily="34" charset="0"/>
            </a:endParaRPr>
          </a:p>
          <a:p>
            <a:r>
              <a:rPr lang="en-US" altLang="en-US" sz="2000" dirty="0" smtClean="0">
                <a:latin typeface="Calibri" pitchFamily="34" charset="0"/>
              </a:rPr>
              <a:t>Ambition</a:t>
            </a:r>
          </a:p>
          <a:p>
            <a:pPr lvl="1"/>
            <a:r>
              <a:rPr lang="en-US" altLang="en-US" sz="1600" dirty="0" smtClean="0">
                <a:latin typeface="Calibri" pitchFamily="34" charset="0"/>
              </a:rPr>
              <a:t>300+ members 6/2016, 60+ at quarterly events, </a:t>
            </a:r>
            <a:r>
              <a:rPr lang="en-US" altLang="en-US" sz="1600" dirty="0">
                <a:latin typeface="Calibri" pitchFamily="34" charset="0"/>
              </a:rPr>
              <a:t>1000+ members 6/2017, 100+ at quarterly events</a:t>
            </a:r>
            <a:endParaRPr lang="en-US" altLang="en-US" sz="1600" dirty="0" smtClean="0">
              <a:latin typeface="Calibri" pitchFamily="34" charset="0"/>
            </a:endParaRPr>
          </a:p>
          <a:p>
            <a:pPr lvl="1"/>
            <a:r>
              <a:rPr lang="en-US" altLang="en-US" sz="1600" dirty="0">
                <a:latin typeface="Calibri" pitchFamily="34" charset="0"/>
              </a:rPr>
              <a:t>H</a:t>
            </a:r>
            <a:r>
              <a:rPr lang="en-US" altLang="en-US" sz="1600" dirty="0" smtClean="0">
                <a:latin typeface="Calibri" pitchFamily="34" charset="0"/>
              </a:rPr>
              <a:t>ighlight &amp; drive innovation from French in PNW,</a:t>
            </a:r>
            <a:r>
              <a:rPr lang="en-US" altLang="en-US" sz="1600" dirty="0" smtClean="0">
                <a:latin typeface="Calibri" pitchFamily="34" charset="0"/>
              </a:rPr>
              <a:t> support success of FR-speaking in PNW / FR</a:t>
            </a:r>
          </a:p>
          <a:p>
            <a:pPr lvl="1"/>
            <a:r>
              <a:rPr lang="en-US" altLang="en-US" sz="1600" dirty="0" smtClean="0">
                <a:latin typeface="Calibri" pitchFamily="34" charset="0"/>
              </a:rPr>
              <a:t>Support FACC goals including French-American business collaboration</a:t>
            </a:r>
          </a:p>
        </p:txBody>
      </p:sp>
    </p:spTree>
    <p:extLst>
      <p:ext uri="{BB962C8B-B14F-4D97-AF65-F5344CB8AC3E}">
        <p14:creationId xmlns:p14="http://schemas.microsoft.com/office/powerpoint/2010/main" val="29692432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96" y="795969"/>
            <a:ext cx="7543208" cy="5106382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457200" y="76200"/>
            <a:ext cx="8229600" cy="6858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altLang="en-US" sz="32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While42.org</a:t>
            </a:r>
            <a:endParaRPr lang="fr-FR" altLang="en-US" sz="240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2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oncours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359</Words>
  <Application>Microsoft Office PowerPoint</Application>
  <PresentationFormat>On-screen Show (4:3)</PresentationFormat>
  <Paragraphs>128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Lucida Sans Unicode</vt:lpstr>
      <vt:lpstr>Times New Roman</vt:lpstr>
      <vt:lpstr>Verdana</vt:lpstr>
      <vt:lpstr>Wingdings 2</vt:lpstr>
      <vt:lpstr>Wingdings 3</vt:lpstr>
      <vt:lpstr>1_Concourse</vt:lpstr>
      <vt:lpstr>Washington States – US Companies</vt:lpstr>
      <vt:lpstr>Washington State – Growth sectors</vt:lpstr>
      <vt:lpstr>Washington State - French companies presence</vt:lpstr>
      <vt:lpstr>Washington State - French Nationals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HeleneCosta</dc:creator>
  <cp:lastModifiedBy>Philippe Battel</cp:lastModifiedBy>
  <cp:revision>40</cp:revision>
  <dcterms:created xsi:type="dcterms:W3CDTF">2015-05-28T22:12:03Z</dcterms:created>
  <dcterms:modified xsi:type="dcterms:W3CDTF">2015-06-03T06:44:20Z</dcterms:modified>
</cp:coreProperties>
</file>