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2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C105A-B466-4FF2-9D0B-5662D9A13621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BB18-3F6B-4823-97D5-58852FFC0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3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C105A-B466-4FF2-9D0B-5662D9A13621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BB18-3F6B-4823-97D5-58852FFC0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21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C105A-B466-4FF2-9D0B-5662D9A13621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BB18-3F6B-4823-97D5-58852FFC0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3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C105A-B466-4FF2-9D0B-5662D9A13621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BB18-3F6B-4823-97D5-58852FFC0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62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C105A-B466-4FF2-9D0B-5662D9A13621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BB18-3F6B-4823-97D5-58852FFC0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62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C105A-B466-4FF2-9D0B-5662D9A13621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BB18-3F6B-4823-97D5-58852FFC0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3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C105A-B466-4FF2-9D0B-5662D9A13621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BB18-3F6B-4823-97D5-58852FFC0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61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C105A-B466-4FF2-9D0B-5662D9A13621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BB18-3F6B-4823-97D5-58852FFC0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12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C105A-B466-4FF2-9D0B-5662D9A13621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BB18-3F6B-4823-97D5-58852FFC0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3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C105A-B466-4FF2-9D0B-5662D9A13621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BB18-3F6B-4823-97D5-58852FFC0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98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C105A-B466-4FF2-9D0B-5662D9A13621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BB18-3F6B-4823-97D5-58852FFC0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15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C105A-B466-4FF2-9D0B-5662D9A13621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8BB18-3F6B-4823-97D5-58852FFC0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3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hare.streamlit.io/parsh8446/gold-price-prediction/main/gold_live_forecasting_using_rf.py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lgerian" panose="04020705040A02060702" pitchFamily="82" charset="0"/>
              </a:rPr>
              <a:t>PROJECT-p99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  </a:t>
            </a:r>
            <a:r>
              <a:rPr lang="en-US" b="1" dirty="0">
                <a:latin typeface="Algerian" panose="04020705040A02060702" pitchFamily="82" charset="0"/>
              </a:rPr>
              <a:t> Team No-3</a:t>
            </a:r>
            <a:endParaRPr lang="en-US" b="0" dirty="0">
              <a:effectLst/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en-US" b="1" dirty="0">
                <a:latin typeface="Algerian" panose="04020705040A02060702" pitchFamily="82" charset="0"/>
              </a:rPr>
              <a:t> Mentor: MUNMUN BHAGHAT</a:t>
            </a:r>
            <a:endParaRPr lang="en-US" b="0" dirty="0">
              <a:effectLst/>
              <a:latin typeface="Algerian" panose="04020705040A02060702" pitchFamily="82" charset="0"/>
            </a:endParaRPr>
          </a:p>
          <a:p>
            <a:pPr marL="0" indent="0">
              <a:buNone/>
            </a:pPr>
            <a:br>
              <a:rPr lang="en-US" b="0" dirty="0">
                <a:effectLst/>
                <a:latin typeface="Algerian" panose="04020705040A02060702" pitchFamily="82" charset="0"/>
              </a:rPr>
            </a:br>
            <a:r>
              <a:rPr lang="en-US" b="1" dirty="0">
                <a:latin typeface="Algerian" panose="04020705040A02060702" pitchFamily="82" charset="0"/>
              </a:rPr>
              <a:t>           </a:t>
            </a:r>
            <a:r>
              <a:rPr lang="en-US" sz="3300" b="1" u="sng" dirty="0">
                <a:latin typeface="Algerian" panose="04020705040A02060702" pitchFamily="82" charset="0"/>
              </a:rPr>
              <a:t>Team members:</a:t>
            </a:r>
          </a:p>
          <a:p>
            <a:pPr marL="0" indent="0">
              <a:buNone/>
            </a:pPr>
            <a:r>
              <a:rPr lang="en-US" b="1" dirty="0">
                <a:latin typeface="Algerian" panose="04020705040A02060702" pitchFamily="82" charset="0"/>
              </a:rPr>
              <a:t>  1) </a:t>
            </a:r>
            <a:r>
              <a:rPr lang="en-US" b="1" dirty="0" err="1">
                <a:latin typeface="Algerian" panose="04020705040A02060702" pitchFamily="82" charset="0"/>
              </a:rPr>
              <a:t>Parshuram</a:t>
            </a:r>
            <a:r>
              <a:rPr lang="en-US" b="1" dirty="0">
                <a:latin typeface="Algerian" panose="04020705040A02060702" pitchFamily="82" charset="0"/>
              </a:rPr>
              <a:t> </a:t>
            </a:r>
            <a:r>
              <a:rPr lang="en-US" b="1" dirty="0" err="1">
                <a:latin typeface="Algerian" panose="04020705040A02060702" pitchFamily="82" charset="0"/>
              </a:rPr>
              <a:t>Chavan</a:t>
            </a:r>
            <a:endParaRPr lang="en-US" b="0" dirty="0">
              <a:effectLst/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en-US" b="1" dirty="0">
                <a:latin typeface="Algerian" panose="04020705040A02060702" pitchFamily="82" charset="0"/>
              </a:rPr>
              <a:t>  2)  Pankaj </a:t>
            </a:r>
            <a:r>
              <a:rPr lang="en-US" b="1" dirty="0" err="1">
                <a:latin typeface="Algerian" panose="04020705040A02060702" pitchFamily="82" charset="0"/>
              </a:rPr>
              <a:t>Patil</a:t>
            </a:r>
            <a:endParaRPr lang="en-US" b="1" dirty="0"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en-US" b="1" dirty="0">
                <a:latin typeface="Algerian" panose="04020705040A02060702" pitchFamily="82" charset="0"/>
              </a:rPr>
              <a:t>  3) </a:t>
            </a:r>
            <a:r>
              <a:rPr lang="en-US" b="1" dirty="0" err="1">
                <a:latin typeface="Algerian" panose="04020705040A02060702" pitchFamily="82" charset="0"/>
              </a:rPr>
              <a:t>Manoj</a:t>
            </a:r>
            <a:r>
              <a:rPr lang="en-US" b="1" dirty="0">
                <a:latin typeface="Algerian" panose="04020705040A02060702" pitchFamily="82" charset="0"/>
              </a:rPr>
              <a:t> </a:t>
            </a:r>
            <a:r>
              <a:rPr lang="en-US" b="1" dirty="0" err="1">
                <a:latin typeface="Algerian" panose="04020705040A02060702" pitchFamily="82" charset="0"/>
              </a:rPr>
              <a:t>Suthar</a:t>
            </a:r>
            <a:endParaRPr lang="en-US" b="1" dirty="0"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en-US" b="1" dirty="0">
                <a:effectLst/>
                <a:latin typeface="Algerian" panose="04020705040A02060702" pitchFamily="82" charset="0"/>
              </a:rPr>
              <a:t>  4) Vaibhav Pandey</a:t>
            </a:r>
          </a:p>
          <a:p>
            <a:pPr marL="0" indent="0">
              <a:buNone/>
            </a:pPr>
            <a:r>
              <a:rPr lang="en-US" b="1" dirty="0">
                <a:latin typeface="Algerian" panose="04020705040A02060702" pitchFamily="82" charset="0"/>
              </a:rPr>
              <a:t>  5) </a:t>
            </a:r>
            <a:r>
              <a:rPr lang="en-US" b="1" dirty="0" err="1">
                <a:latin typeface="Algerian" panose="04020705040A02060702" pitchFamily="82" charset="0"/>
              </a:rPr>
              <a:t>Prathmesh</a:t>
            </a:r>
            <a:r>
              <a:rPr lang="en-US" b="1" dirty="0">
                <a:latin typeface="Algerian" panose="04020705040A02060702" pitchFamily="82" charset="0"/>
              </a:rPr>
              <a:t> </a:t>
            </a:r>
            <a:r>
              <a:rPr lang="en-US" b="1" dirty="0" err="1">
                <a:latin typeface="Algerian" panose="04020705040A02060702" pitchFamily="82" charset="0"/>
              </a:rPr>
              <a:t>Patil</a:t>
            </a:r>
            <a:endParaRPr lang="en-US" b="1" dirty="0"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en-US" b="1" dirty="0">
                <a:effectLst/>
                <a:latin typeface="Algerian" panose="04020705040A02060702" pitchFamily="82" charset="0"/>
              </a:rPr>
              <a:t>  6) </a:t>
            </a:r>
            <a:r>
              <a:rPr lang="en-US" b="1" dirty="0" err="1">
                <a:effectLst/>
                <a:latin typeface="Algerian" panose="04020705040A02060702" pitchFamily="82" charset="0"/>
              </a:rPr>
              <a:t>Bhavuk</a:t>
            </a:r>
            <a:r>
              <a:rPr lang="en-US" b="1" dirty="0">
                <a:effectLst/>
                <a:latin typeface="Algerian" panose="04020705040A02060702" pitchFamily="82" charset="0"/>
              </a:rPr>
              <a:t> Sharma</a:t>
            </a:r>
            <a:endParaRPr lang="en-US" b="0" dirty="0">
              <a:effectLst/>
              <a:latin typeface="Algerian" panose="04020705040A02060702" pitchFamily="82" charset="0"/>
            </a:endParaRPr>
          </a:p>
          <a:p>
            <a:br>
              <a:rPr lang="en-US" b="0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779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063753" cy="1018335"/>
          </a:xfrm>
        </p:spPr>
        <p:txBody>
          <a:bodyPr>
            <a:norm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Prediction for 30 days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84" y="802022"/>
            <a:ext cx="10874254" cy="5984260"/>
          </a:xfrm>
        </p:spPr>
      </p:pic>
    </p:spTree>
    <p:extLst>
      <p:ext uri="{BB962C8B-B14F-4D97-AF65-F5344CB8AC3E}">
        <p14:creationId xmlns:p14="http://schemas.microsoft.com/office/powerpoint/2010/main" val="1715004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75933-9A37-4518-BBCD-FDD4C726845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063753" cy="10183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Algerian" panose="04020705040A02060702" pitchFamily="82" charset="0"/>
              </a:rPr>
              <a:t>Diployment</a:t>
            </a:r>
            <a:endParaRPr lang="en-US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Add-in 2" title="Web Viewer">
                <a:extLst>
                  <a:ext uri="{FF2B5EF4-FFF2-40B4-BE49-F238E27FC236}">
                    <a16:creationId xmlns:a16="http://schemas.microsoft.com/office/drawing/2014/main" id="{69C7180B-232F-44ED-8B48-51C17D4964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5459105"/>
                  </p:ext>
                </p:extLst>
              </p:nvPr>
            </p:nvGraphicFramePr>
            <p:xfrm>
              <a:off x="116541" y="857248"/>
              <a:ext cx="11923059" cy="587524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" name="Add-in 2" title="Web Viewer">
                <a:extLst>
                  <a:ext uri="{FF2B5EF4-FFF2-40B4-BE49-F238E27FC236}">
                    <a16:creationId xmlns:a16="http://schemas.microsoft.com/office/drawing/2014/main" id="{69C7180B-232F-44ED-8B48-51C17D49640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541" y="857248"/>
                <a:ext cx="11923059" cy="587524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859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3EBBF9-22C9-42AC-ABD1-AFE49E02A462}"/>
              </a:ext>
            </a:extLst>
          </p:cNvPr>
          <p:cNvSpPr txBox="1"/>
          <p:nvPr/>
        </p:nvSpPr>
        <p:spPr>
          <a:xfrm>
            <a:off x="143435" y="8472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https://share.streamlit.io/parsh8446/gold-price-prediction/main/gold_live_forecasting_using_rf.py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0566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529" y="2133600"/>
            <a:ext cx="11358283" cy="415066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Agency FB" panose="020B0503020202020204" pitchFamily="34" charset="0"/>
              </a:rPr>
              <a:t>Data provided is related to gold prices. The objective is to understand the underlying structure in your dataset and come up with a suitable forecasting model which can effectively forecast gold prices for next 30 days.</a:t>
            </a:r>
            <a:br>
              <a:rPr lang="en-US" b="0" dirty="0">
                <a:effectLst/>
                <a:latin typeface="Agency FB" panose="020B0503020202020204" pitchFamily="34" charset="0"/>
              </a:rPr>
            </a:br>
            <a:r>
              <a:rPr lang="en-US" dirty="0">
                <a:latin typeface="Agency FB" panose="020B0503020202020204" pitchFamily="34" charset="0"/>
              </a:rPr>
              <a:t>This forecast model will be used by gold exporting and gold importing companies to understand the metal price movements and accordingly set their revenue expectations.</a:t>
            </a:r>
            <a:br>
              <a:rPr lang="en-US" b="0" dirty="0">
                <a:effectLst/>
                <a:latin typeface="Agency FB" panose="020B0503020202020204" pitchFamily="34" charset="0"/>
              </a:rPr>
            </a:br>
            <a:br>
              <a:rPr lang="en-US" dirty="0">
                <a:latin typeface="Agency FB" panose="020B0503020202020204" pitchFamily="34" charset="0"/>
              </a:rPr>
            </a:br>
            <a:r>
              <a:rPr lang="en-US" dirty="0">
                <a:latin typeface="Agency FB" panose="020B0503020202020204" pitchFamily="34" charset="0"/>
              </a:rPr>
              <a:t>Data provided is related to gold prices. The objective is to understand the underlying structure in your dataset and come up with a suitable forecasting model which can effectively forecast gold prices for next 30 days.</a:t>
            </a:r>
            <a:br>
              <a:rPr lang="en-US" b="0" dirty="0">
                <a:effectLst/>
                <a:latin typeface="Agency FB" panose="020B0503020202020204" pitchFamily="34" charset="0"/>
              </a:rPr>
            </a:br>
            <a:r>
              <a:rPr lang="en-US" dirty="0">
                <a:latin typeface="Agency FB" panose="020B0503020202020204" pitchFamily="34" charset="0"/>
              </a:rPr>
              <a:t>This forecast model will be used by gold exporting and gold importing companies to understand the metal price movements and accordingly set their revenue expectations.</a:t>
            </a:r>
            <a:br>
              <a:rPr lang="en-US" b="0" dirty="0">
                <a:effectLst/>
                <a:latin typeface="Agency FB" panose="020B0503020202020204" pitchFamily="34" charset="0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81953" y="663388"/>
            <a:ext cx="92784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Algerian" panose="04020705040A02060702" pitchFamily="82" charset="0"/>
              </a:rPr>
              <a:t>BUISNESS OBJECTIVE</a:t>
            </a:r>
          </a:p>
        </p:txBody>
      </p:sp>
    </p:spTree>
    <p:extLst>
      <p:ext uri="{BB962C8B-B14F-4D97-AF65-F5344CB8AC3E}">
        <p14:creationId xmlns:p14="http://schemas.microsoft.com/office/powerpoint/2010/main" val="2037843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938247" cy="1087157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DATASET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63126"/>
            <a:ext cx="9668470" cy="4708996"/>
          </a:xfrm>
        </p:spPr>
      </p:pic>
    </p:spTree>
    <p:extLst>
      <p:ext uri="{BB962C8B-B14F-4D97-AF65-F5344CB8AC3E}">
        <p14:creationId xmlns:p14="http://schemas.microsoft.com/office/powerpoint/2010/main" val="3140493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304" y="347195"/>
            <a:ext cx="10515600" cy="1325563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DATASET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04" y="1950664"/>
            <a:ext cx="8674546" cy="3892750"/>
          </a:xfrm>
        </p:spPr>
      </p:pic>
    </p:spTree>
    <p:extLst>
      <p:ext uri="{BB962C8B-B14F-4D97-AF65-F5344CB8AC3E}">
        <p14:creationId xmlns:p14="http://schemas.microsoft.com/office/powerpoint/2010/main" val="1927851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DATA understanding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60" y="1488142"/>
            <a:ext cx="7427516" cy="2124636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6" y="3892791"/>
            <a:ext cx="5452550" cy="273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59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918" y="212725"/>
            <a:ext cx="7032811" cy="118621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DATA PRE-PROCESSING &amp;</a:t>
            </a:r>
            <a:r>
              <a:rPr lang="en-US" dirty="0" err="1">
                <a:latin typeface="Algerian" panose="04020705040A02060702" pitchFamily="82" charset="0"/>
              </a:rPr>
              <a:t>eda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21" y="1538288"/>
            <a:ext cx="4419827" cy="2578233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61" y="4255867"/>
            <a:ext cx="3130711" cy="24766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362" y="1297373"/>
            <a:ext cx="4008402" cy="5435121"/>
          </a:xfrm>
          <a:prstGeom prst="rect">
            <a:avLst/>
          </a:prstGeom>
        </p:spPr>
      </p:pic>
      <p:sp>
        <p:nvSpPr>
          <p:cNvPr id="12" name="Curved Left Arrow 11"/>
          <p:cNvSpPr/>
          <p:nvPr/>
        </p:nvSpPr>
        <p:spPr>
          <a:xfrm>
            <a:off x="4831976" y="3541059"/>
            <a:ext cx="573742" cy="155089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Right Arrow 12"/>
          <p:cNvSpPr/>
          <p:nvPr/>
        </p:nvSpPr>
        <p:spPr>
          <a:xfrm>
            <a:off x="6682121" y="2616439"/>
            <a:ext cx="758585" cy="279698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5585012" y="3989294"/>
            <a:ext cx="932329" cy="2665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655859" y="3702424"/>
            <a:ext cx="4258235" cy="5534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949267" y="5171014"/>
            <a:ext cx="1879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Algerian" panose="04020705040A02060702" pitchFamily="82" charset="0"/>
              </a:rPr>
              <a:t>Column Deletion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05718" y="2043953"/>
            <a:ext cx="2142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Algerian" panose="04020705040A02060702" pitchFamily="82" charset="0"/>
              </a:rPr>
              <a:t>Upsampling &amp; Interpolation</a:t>
            </a:r>
          </a:p>
        </p:txBody>
      </p:sp>
    </p:spTree>
    <p:extLst>
      <p:ext uri="{BB962C8B-B14F-4D97-AF65-F5344CB8AC3E}">
        <p14:creationId xmlns:p14="http://schemas.microsoft.com/office/powerpoint/2010/main" val="2285625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05" y="212725"/>
            <a:ext cx="6674224" cy="1131981"/>
          </a:xfrm>
        </p:spPr>
        <p:txBody>
          <a:bodyPr>
            <a:normAutofit fontScale="90000"/>
          </a:bodyPr>
          <a:lstStyle/>
          <a:p>
            <a:r>
              <a:rPr lang="en-US" sz="3100">
                <a:latin typeface="Algerian" panose="04020705040A02060702" pitchFamily="82" charset="0"/>
              </a:rPr>
              <a:t>DATA VISUALISATION</a:t>
            </a:r>
            <a:br>
              <a:rPr lang="en-US">
                <a:latin typeface="Algerian" panose="04020705040A02060702" pitchFamily="82" charset="0"/>
              </a:rPr>
            </a:br>
            <a:br>
              <a:rPr lang="en-US">
                <a:latin typeface="Algerian" panose="04020705040A02060702" pitchFamily="82" charset="0"/>
              </a:rPr>
            </a:b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506" y="318751"/>
            <a:ext cx="6275294" cy="345338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8751"/>
            <a:ext cx="6221506" cy="34237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718" y="3479656"/>
            <a:ext cx="6338047" cy="348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16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659"/>
            <a:ext cx="7436224" cy="950259"/>
          </a:xfrm>
        </p:spPr>
        <p:txBody>
          <a:bodyPr>
            <a:normAutofit fontScale="90000"/>
          </a:bodyPr>
          <a:lstStyle/>
          <a:p>
            <a:r>
              <a:rPr lang="en-US" sz="2700">
                <a:latin typeface="Algerian" panose="04020705040A02060702" pitchFamily="82" charset="0"/>
              </a:rPr>
              <a:t>DATA VISUALISATION</a:t>
            </a:r>
            <a:br>
              <a:rPr lang="en-US">
                <a:latin typeface="Algerian" panose="04020705040A02060702" pitchFamily="82" charset="0"/>
              </a:rPr>
            </a:br>
            <a:br>
              <a:rPr lang="en-US">
                <a:latin typeface="Algerian" panose="04020705040A02060702" pitchFamily="82" charset="0"/>
              </a:rPr>
            </a:b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526"/>
            <a:ext cx="6651877" cy="3660624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877" y="0"/>
            <a:ext cx="5841794" cy="34872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511" y="3674777"/>
            <a:ext cx="6219825" cy="342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419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lgerian" panose="04020705040A02060702" pitchFamily="82" charset="0"/>
              </a:rPr>
              <a:t>Model Selection &amp; Evaluation </a:t>
            </a:r>
            <a:endParaRPr lang="en-US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79" y="1858863"/>
            <a:ext cx="6043404" cy="4401474"/>
          </a:xfrm>
        </p:spPr>
      </p:pic>
      <p:cxnSp>
        <p:nvCxnSpPr>
          <p:cNvPr id="17" name="Curved Connector 16"/>
          <p:cNvCxnSpPr/>
          <p:nvPr/>
        </p:nvCxnSpPr>
        <p:spPr>
          <a:xfrm flipV="1">
            <a:off x="6096000" y="2849246"/>
            <a:ext cx="2689414" cy="242070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85414" y="2526080"/>
            <a:ext cx="2241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B050"/>
                </a:solidFill>
                <a:latin typeface="Algerian" panose="04020705040A02060702" pitchFamily="82" charset="0"/>
              </a:rPr>
              <a:t>Accuracy = 99.70</a:t>
            </a:r>
          </a:p>
          <a:p>
            <a:r>
              <a:rPr lang="en-US">
                <a:solidFill>
                  <a:srgbClr val="00B050"/>
                </a:solidFill>
                <a:latin typeface="Algerian" panose="04020705040A02060702" pitchFamily="82" charset="0"/>
              </a:rPr>
              <a:t>MAE = 5.54</a:t>
            </a:r>
          </a:p>
        </p:txBody>
      </p:sp>
    </p:spTree>
    <p:extLst>
      <p:ext uri="{BB962C8B-B14F-4D97-AF65-F5344CB8AC3E}">
        <p14:creationId xmlns:p14="http://schemas.microsoft.com/office/powerpoint/2010/main" val="4218112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webextensions/webextension1.xml><?xml version="1.0" encoding="utf-8"?>
<we:webextension xmlns:we="http://schemas.microsoft.com/office/webextensions/webextension/2010/11" id="{7564750F-F281-406B-A5FB-6A09844328F4}">
  <we:reference id="wa104295828" version="1.9.0.0" store="en-US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share.streamlit.io/parsh8446/gold-price-prediction/main/gold_live_forecasting_using_rf.py&quot;,&quot;values&quot;:{},&quot;data&quot;:{&quot;uri&quot;:&quot;share.streamlit.io/parsh8446/gold-price-prediction/main/gold_live_forecasting_using_rf.py&quot;},&quot;secure&quot;:false}],&quot;name&quot;:&quot;share.streamlit.io/parsh8446/gold-price-prediction/main/gold_live_forecasting_using_rf.py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13013</TotalTime>
  <Words>256</Words>
  <Application>Microsoft Office PowerPoint</Application>
  <PresentationFormat>Widescreen</PresentationFormat>
  <Paragraphs>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Agency FB</vt:lpstr>
      <vt:lpstr>Algerian</vt:lpstr>
      <vt:lpstr>Arial</vt:lpstr>
      <vt:lpstr>Calibri</vt:lpstr>
      <vt:lpstr>Calibri Light</vt:lpstr>
      <vt:lpstr>Office Theme</vt:lpstr>
      <vt:lpstr>PROJECT-p99</vt:lpstr>
      <vt:lpstr>PowerPoint Presentation</vt:lpstr>
      <vt:lpstr>DATASET</vt:lpstr>
      <vt:lpstr>DATASET</vt:lpstr>
      <vt:lpstr>DATA understanding</vt:lpstr>
      <vt:lpstr>DATA PRE-PROCESSING &amp;eda</vt:lpstr>
      <vt:lpstr>DATA VISUALISATION  </vt:lpstr>
      <vt:lpstr>DATA VISUALISATION  </vt:lpstr>
      <vt:lpstr>Model Selection &amp; Evaluation </vt:lpstr>
      <vt:lpstr>Prediction for 30 days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P99</dc:title>
  <dc:creator>Vaibhav Sinh</dc:creator>
  <cp:lastModifiedBy>parashuram chavan</cp:lastModifiedBy>
  <cp:revision>11</cp:revision>
  <dcterms:created xsi:type="dcterms:W3CDTF">2022-03-19T12:35:50Z</dcterms:created>
  <dcterms:modified xsi:type="dcterms:W3CDTF">2022-04-05T06:19:14Z</dcterms:modified>
</cp:coreProperties>
</file>